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38" r:id="rId1"/>
  </p:sldMasterIdLst>
  <p:notesMasterIdLst>
    <p:notesMasterId r:id="rId37"/>
  </p:notesMasterIdLst>
  <p:sldIdLst>
    <p:sldId id="288" r:id="rId2"/>
    <p:sldId id="262" r:id="rId3"/>
    <p:sldId id="300" r:id="rId4"/>
    <p:sldId id="263" r:id="rId5"/>
    <p:sldId id="264" r:id="rId6"/>
    <p:sldId id="266" r:id="rId7"/>
    <p:sldId id="310" r:id="rId8"/>
    <p:sldId id="269" r:id="rId9"/>
    <p:sldId id="271" r:id="rId10"/>
    <p:sldId id="305" r:id="rId11"/>
    <p:sldId id="316" r:id="rId12"/>
    <p:sldId id="317" r:id="rId13"/>
    <p:sldId id="287" r:id="rId14"/>
    <p:sldId id="278" r:id="rId15"/>
    <p:sldId id="276" r:id="rId16"/>
    <p:sldId id="307" r:id="rId17"/>
    <p:sldId id="308" r:id="rId18"/>
    <p:sldId id="309" r:id="rId19"/>
    <p:sldId id="277" r:id="rId20"/>
    <p:sldId id="279" r:id="rId21"/>
    <p:sldId id="280" r:id="rId22"/>
    <p:sldId id="296" r:id="rId23"/>
    <p:sldId id="312" r:id="rId24"/>
    <p:sldId id="313" r:id="rId25"/>
    <p:sldId id="314" r:id="rId26"/>
    <p:sldId id="281" r:id="rId27"/>
    <p:sldId id="282" r:id="rId28"/>
    <p:sldId id="283" r:id="rId29"/>
    <p:sldId id="284" r:id="rId30"/>
    <p:sldId id="306" r:id="rId31"/>
    <p:sldId id="286" r:id="rId32"/>
    <p:sldId id="290" r:id="rId33"/>
    <p:sldId id="294" r:id="rId34"/>
    <p:sldId id="295" r:id="rId35"/>
    <p:sldId id="293" r:id="rId36"/>
  </p:sldIdLst>
  <p:sldSz cx="9144000" cy="6858000" type="screen4x3"/>
  <p:notesSz cx="6858000" cy="9144000"/>
  <p:custShowLst>
    <p:custShow name="1. Intro/Basic Usage" id="0">
      <p:sldLst>
        <p:sld r:id="rId2"/>
        <p:sld r:id="rId33"/>
        <p:sld r:id="rId3"/>
        <p:sld r:id="rId5"/>
        <p:sld r:id="rId10"/>
        <p:sld r:id="rId11"/>
        <p:sld r:id="rId12"/>
        <p:sld r:id="rId13"/>
        <p:sld r:id="rId14"/>
        <p:sld r:id="rId36"/>
        <p:sld r:id="rId29"/>
        <p:sld r:id="rId31"/>
        <p:sld r:id="rId32"/>
      </p:sldLst>
    </p:custShow>
    <p:custShow name="2. Linux Scanning/Remote Scanning" id="1">
      <p:sldLst>
        <p:sld r:id="rId2"/>
        <p:sld r:id="rId34"/>
        <p:sld r:id="rId15"/>
        <p:sld r:id="rId11"/>
        <p:sld r:id="rId36"/>
        <p:sld r:id="rId16"/>
        <p:sld r:id="rId14"/>
        <p:sld r:id="rId36"/>
        <p:sld r:id="rId17"/>
        <p:sld r:id="rId18"/>
        <p:sld r:id="rId19"/>
        <p:sld r:id="rId36"/>
        <p:sld r:id="rId20"/>
        <p:sld r:id="rId32"/>
      </p:sldLst>
    </p:custShow>
    <p:custShow name="3. Answer File Deep Dive" id="2">
      <p:sldLst>
        <p:sld r:id="rId2"/>
        <p:sld r:id="rId35"/>
        <p:sld r:id="rId21"/>
        <p:sld r:id="rId22"/>
        <p:sld r:id="rId23"/>
        <p:sld r:id="rId24"/>
        <p:sld r:id="rId25"/>
        <p:sld r:id="rId26"/>
        <p:sld r:id="rId27"/>
        <p:sld r:id="rId36"/>
        <p:sld r:id="rId28"/>
        <p:sld r:id="rId32"/>
      </p:sldLst>
    </p:custShow>
    <p:custShow name="Executive Summary" id="3">
      <p:sldLst>
        <p:sld r:id="rId2"/>
        <p:sld r:id="rId3"/>
        <p:sld r:id="rId4"/>
        <p:sld r:id="rId5"/>
        <p:sld r:id="rId6"/>
        <p:sld r:id="rId7"/>
        <p:sld r:id="rId8"/>
        <p:sld r:id="rId9"/>
        <p:sld r:id="rId29"/>
        <p:sld r:id="rId30"/>
        <p:sld r:id="rId31"/>
        <p:sld r:id="rId32"/>
      </p:sldLst>
    </p:custShow>
  </p:custShow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1422CA0-B6B8-4485-8446-89D952C30B15}">
          <p14:sldIdLst>
            <p14:sldId id="288"/>
            <p14:sldId id="262"/>
            <p14:sldId id="300"/>
            <p14:sldId id="263"/>
            <p14:sldId id="264"/>
            <p14:sldId id="266"/>
            <p14:sldId id="310"/>
            <p14:sldId id="269"/>
            <p14:sldId id="271"/>
            <p14:sldId id="305"/>
            <p14:sldId id="316"/>
            <p14:sldId id="317"/>
            <p14:sldId id="287"/>
            <p14:sldId id="278"/>
            <p14:sldId id="276"/>
            <p14:sldId id="307"/>
            <p14:sldId id="308"/>
            <p14:sldId id="309"/>
            <p14:sldId id="277"/>
            <p14:sldId id="279"/>
            <p14:sldId id="280"/>
            <p14:sldId id="296"/>
            <p14:sldId id="312"/>
            <p14:sldId id="313"/>
            <p14:sldId id="314"/>
            <p14:sldId id="281"/>
            <p14:sldId id="282"/>
            <p14:sldId id="283"/>
            <p14:sldId id="284"/>
            <p14:sldId id="306"/>
            <p14:sldId id="286"/>
          </p14:sldIdLst>
        </p14:section>
        <p14:section name="Backup Slides" id="{A80083AC-2CFF-4397-84A5-63F5BD51A3EF}">
          <p14:sldIdLst>
            <p14:sldId id="290"/>
            <p14:sldId id="294"/>
            <p14:sldId id="295"/>
            <p14:sldId id="293"/>
          </p14:sldIdLst>
        </p14:section>
      </p14:sectionLst>
    </p:ex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AEAEA"/>
    <a:srgbClr val="D5D5D7"/>
    <a:srgbClr val="E9E9E9"/>
    <a:srgbClr val="38B6FF"/>
    <a:srgbClr val="D4D4D6"/>
    <a:srgbClr val="DADADA"/>
    <a:srgbClr val="0684CD"/>
    <a:srgbClr val="C0B152"/>
    <a:srgbClr val="878787"/>
    <a:srgbClr val="E8E8E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619" autoAdjust="0"/>
    <p:restoredTop sz="94660"/>
  </p:normalViewPr>
  <p:slideViewPr>
    <p:cSldViewPr snapToGrid="0">
      <p:cViewPr varScale="1">
        <p:scale>
          <a:sx n="143" d="100"/>
          <a:sy n="143" d="100"/>
        </p:scale>
        <p:origin x="120" y="378"/>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42"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Ireland, Daniel C CIV USN NSWC CD CRANE IN (USA)" userId="61dacd61-fbab-431b-8258-8bf54e8448dd" providerId="ADAL" clId="{A7D99A97-B716-4B35-B57C-B39A818922DB}"/>
    <pc:docChg chg="modSld">
      <pc:chgData name="Ireland, Daniel C CIV USN NSWC CD CRANE IN (USA)" userId="61dacd61-fbab-431b-8258-8bf54e8448dd" providerId="ADAL" clId="{A7D99A97-B716-4B35-B57C-B39A818922DB}" dt="2025-07-23T18:35:45.074" v="6" actId="14861"/>
      <pc:docMkLst>
        <pc:docMk/>
      </pc:docMkLst>
      <pc:sldChg chg="addSp modSp mod">
        <pc:chgData name="Ireland, Daniel C CIV USN NSWC CD CRANE IN (USA)" userId="61dacd61-fbab-431b-8258-8bf54e8448dd" providerId="ADAL" clId="{A7D99A97-B716-4B35-B57C-B39A818922DB}" dt="2025-07-23T18:35:45.074" v="6" actId="14861"/>
        <pc:sldMkLst>
          <pc:docMk/>
          <pc:sldMk cId="2994960521" sldId="300"/>
        </pc:sldMkLst>
        <pc:picChg chg="mod">
          <ac:chgData name="Ireland, Daniel C CIV USN NSWC CD CRANE IN (USA)" userId="61dacd61-fbab-431b-8258-8bf54e8448dd" providerId="ADAL" clId="{A7D99A97-B716-4B35-B57C-B39A818922DB}" dt="2025-07-23T18:30:16.728" v="1" actId="1076"/>
          <ac:picMkLst>
            <pc:docMk/>
            <pc:sldMk cId="2994960521" sldId="300"/>
            <ac:picMk id="3" creationId="{00000000-0000-0000-0000-000000000000}"/>
          </ac:picMkLst>
        </pc:picChg>
        <pc:picChg chg="mod">
          <ac:chgData name="Ireland, Daniel C CIV USN NSWC CD CRANE IN (USA)" userId="61dacd61-fbab-431b-8258-8bf54e8448dd" providerId="ADAL" clId="{A7D99A97-B716-4B35-B57C-B39A818922DB}" dt="2025-07-23T18:30:22.789" v="2" actId="1076"/>
          <ac:picMkLst>
            <pc:docMk/>
            <pc:sldMk cId="2994960521" sldId="300"/>
            <ac:picMk id="8" creationId="{CC547F15-4EEC-463F-B4B6-4350F1835833}"/>
          </ac:picMkLst>
        </pc:picChg>
        <pc:picChg chg="add mod">
          <ac:chgData name="Ireland, Daniel C CIV USN NSWC CD CRANE IN (USA)" userId="61dacd61-fbab-431b-8258-8bf54e8448dd" providerId="ADAL" clId="{A7D99A97-B716-4B35-B57C-B39A818922DB}" dt="2025-07-23T18:35:45.074" v="6" actId="14861"/>
          <ac:picMkLst>
            <pc:docMk/>
            <pc:sldMk cId="2994960521" sldId="300"/>
            <ac:picMk id="9" creationId="{5146FF51-A6DD-4042-AD94-32CC70A3F262}"/>
          </ac:picMkLst>
        </pc:picChg>
        <pc:picChg chg="mod">
          <ac:chgData name="Ireland, Daniel C CIV USN NSWC CD CRANE IN (USA)" userId="61dacd61-fbab-431b-8258-8bf54e8448dd" providerId="ADAL" clId="{A7D99A97-B716-4B35-B57C-B39A818922DB}" dt="2025-07-23T18:30:10.437" v="0" actId="1076"/>
          <ac:picMkLst>
            <pc:docMk/>
            <pc:sldMk cId="2994960521" sldId="300"/>
            <ac:picMk id="11" creationId="{C44CEB32-DF03-426B-9CD1-8A631E727423}"/>
          </ac:picMkLst>
        </pc:picChg>
      </pc:sldChg>
    </pc:docChg>
  </pc:docChgLst>
  <pc:docChgLst>
    <pc:chgData name="Daniel" userId="61dacd61-fbab-431b-8258-8bf54e8448dd" providerId="ADAL" clId="{50BEC1FA-697D-476C-911B-3528A1A6704B}"/>
    <pc:docChg chg="custSel modSld">
      <pc:chgData name="Daniel" userId="61dacd61-fbab-431b-8258-8bf54e8448dd" providerId="ADAL" clId="{50BEC1FA-697D-476C-911B-3528A1A6704B}" dt="2025-05-20T14:52:20.012" v="294" actId="14861"/>
      <pc:docMkLst>
        <pc:docMk/>
      </pc:docMkLst>
      <pc:sldChg chg="modSp mod">
        <pc:chgData name="Daniel" userId="61dacd61-fbab-431b-8258-8bf54e8448dd" providerId="ADAL" clId="{50BEC1FA-697D-476C-911B-3528A1A6704B}" dt="2025-05-20T14:13:31.082" v="282" actId="207"/>
        <pc:sldMkLst>
          <pc:docMk/>
          <pc:sldMk cId="4055225739" sldId="274"/>
        </pc:sldMkLst>
        <pc:graphicFrameChg chg="mod modGraphic">
          <ac:chgData name="Daniel" userId="61dacd61-fbab-431b-8258-8bf54e8448dd" providerId="ADAL" clId="{50BEC1FA-697D-476C-911B-3528A1A6704B}" dt="2025-05-20T14:13:31.082" v="282" actId="207"/>
          <ac:graphicFrameMkLst>
            <pc:docMk/>
            <pc:sldMk cId="4055225739" sldId="274"/>
            <ac:graphicFrameMk id="8" creationId="{00000000-0000-0000-0000-000000000000}"/>
          </ac:graphicFrameMkLst>
        </pc:graphicFrameChg>
      </pc:sldChg>
      <pc:sldChg chg="addSp modSp mod">
        <pc:chgData name="Daniel" userId="61dacd61-fbab-431b-8258-8bf54e8448dd" providerId="ADAL" clId="{50BEC1FA-697D-476C-911B-3528A1A6704B}" dt="2025-05-20T14:52:20.012" v="294" actId="14861"/>
        <pc:sldMkLst>
          <pc:docMk/>
          <pc:sldMk cId="2994960521" sldId="300"/>
        </pc:sldMkLst>
        <pc:picChg chg="mod">
          <ac:chgData name="Daniel" userId="61dacd61-fbab-431b-8258-8bf54e8448dd" providerId="ADAL" clId="{50BEC1FA-697D-476C-911B-3528A1A6704B}" dt="2025-05-20T14:52:16.630" v="293" actId="14861"/>
          <ac:picMkLst>
            <pc:docMk/>
            <pc:sldMk cId="2994960521" sldId="300"/>
            <ac:picMk id="3" creationId="{00000000-0000-0000-0000-000000000000}"/>
          </ac:picMkLst>
        </pc:picChg>
        <pc:picChg chg="add mod">
          <ac:chgData name="Daniel" userId="61dacd61-fbab-431b-8258-8bf54e8448dd" providerId="ADAL" clId="{50BEC1FA-697D-476C-911B-3528A1A6704B}" dt="2025-05-20T14:52:20.012" v="294" actId="14861"/>
          <ac:picMkLst>
            <pc:docMk/>
            <pc:sldMk cId="2994960521" sldId="300"/>
            <ac:picMk id="8" creationId="{CC547F15-4EEC-463F-B4B6-4350F1835833}"/>
          </ac:picMkLst>
        </pc:picChg>
        <pc:picChg chg="add mod">
          <ac:chgData name="Daniel" userId="61dacd61-fbab-431b-8258-8bf54e8448dd" providerId="ADAL" clId="{50BEC1FA-697D-476C-911B-3528A1A6704B}" dt="2025-05-20T14:52:13.502" v="292" actId="14861"/>
          <ac:picMkLst>
            <pc:docMk/>
            <pc:sldMk cId="2994960521" sldId="300"/>
            <ac:picMk id="11" creationId="{C44CEB32-DF03-426B-9CD1-8A631E727423}"/>
          </ac:picMkLst>
        </pc:picChg>
        <pc:picChg chg="mod">
          <ac:chgData name="Daniel" userId="61dacd61-fbab-431b-8258-8bf54e8448dd" providerId="ADAL" clId="{50BEC1FA-697D-476C-911B-3528A1A6704B}" dt="2025-05-20T14:52:08.238" v="291" actId="14861"/>
          <ac:picMkLst>
            <pc:docMk/>
            <pc:sldMk cId="2994960521" sldId="300"/>
            <ac:picMk id="20" creationId="{00000000-0000-0000-0000-000000000000}"/>
          </ac:picMkLst>
        </pc:picChg>
      </pc:sldChg>
      <pc:sldChg chg="modSp mod">
        <pc:chgData name="Daniel" userId="61dacd61-fbab-431b-8258-8bf54e8448dd" providerId="ADAL" clId="{50BEC1FA-697D-476C-911B-3528A1A6704B}" dt="2025-05-05T15:49:40.505" v="228"/>
        <pc:sldMkLst>
          <pc:docMk/>
          <pc:sldMk cId="560786455" sldId="305"/>
        </pc:sldMkLst>
        <pc:spChg chg="mod">
          <ac:chgData name="Daniel" userId="61dacd61-fbab-431b-8258-8bf54e8448dd" providerId="ADAL" clId="{50BEC1FA-697D-476C-911B-3528A1A6704B}" dt="2025-05-05T15:47:25.158" v="196" actId="1036"/>
          <ac:spMkLst>
            <pc:docMk/>
            <pc:sldMk cId="560786455" sldId="305"/>
            <ac:spMk id="8" creationId="{00000000-0000-0000-0000-000000000000}"/>
          </ac:spMkLst>
        </pc:spChg>
        <pc:graphicFrameChg chg="mod modGraphic">
          <ac:chgData name="Daniel" userId="61dacd61-fbab-431b-8258-8bf54e8448dd" providerId="ADAL" clId="{50BEC1FA-697D-476C-911B-3528A1A6704B}" dt="2025-05-05T15:47:15.123" v="167" actId="1036"/>
          <ac:graphicFrameMkLst>
            <pc:docMk/>
            <pc:sldMk cId="560786455" sldId="305"/>
            <ac:graphicFrameMk id="9" creationId="{00000000-0000-0000-0000-000000000000}"/>
          </ac:graphicFrameMkLst>
        </pc:graphicFrameChg>
        <pc:graphicFrameChg chg="mod modGraphic">
          <ac:chgData name="Daniel" userId="61dacd61-fbab-431b-8258-8bf54e8448dd" providerId="ADAL" clId="{50BEC1FA-697D-476C-911B-3528A1A6704B}" dt="2025-05-05T15:49:40.505" v="228"/>
          <ac:graphicFrameMkLst>
            <pc:docMk/>
            <pc:sldMk cId="560786455" sldId="305"/>
            <ac:graphicFrameMk id="10" creationId="{00000000-0000-0000-0000-000000000000}"/>
          </ac:graphicFrameMkLst>
        </pc:graphicFrameChg>
      </pc:sldChg>
      <pc:sldChg chg="modSp mod">
        <pc:chgData name="Daniel" userId="61dacd61-fbab-431b-8258-8bf54e8448dd" providerId="ADAL" clId="{50BEC1FA-697D-476C-911B-3528A1A6704B}" dt="2025-05-05T17:19:02.977" v="239" actId="6549"/>
        <pc:sldMkLst>
          <pc:docMk/>
          <pc:sldMk cId="260802802" sldId="306"/>
        </pc:sldMkLst>
        <pc:spChg chg="mod">
          <ac:chgData name="Daniel" userId="61dacd61-fbab-431b-8258-8bf54e8448dd" providerId="ADAL" clId="{50BEC1FA-697D-476C-911B-3528A1A6704B}" dt="2025-05-05T17:18:13.432" v="230" actId="20577"/>
          <ac:spMkLst>
            <pc:docMk/>
            <pc:sldMk cId="260802802" sldId="306"/>
            <ac:spMk id="2" creationId="{00000000-0000-0000-0000-000000000000}"/>
          </ac:spMkLst>
        </pc:spChg>
        <pc:graphicFrameChg chg="mod modGraphic">
          <ac:chgData name="Daniel" userId="61dacd61-fbab-431b-8258-8bf54e8448dd" providerId="ADAL" clId="{50BEC1FA-697D-476C-911B-3528A1A6704B}" dt="2025-05-05T17:19:02.977" v="239" actId="6549"/>
          <ac:graphicFrameMkLst>
            <pc:docMk/>
            <pc:sldMk cId="260802802" sldId="306"/>
            <ac:graphicFrameMk id="6" creationId="{00000000-0000-0000-0000-000000000000}"/>
          </ac:graphicFrameMkLst>
        </pc:graphicFrameChg>
      </pc:sldChg>
    </pc:docChg>
  </pc:docChgLst>
  <pc:docChgLst>
    <pc:chgData name="Ireland, Daniel C CIV USN NSWC CD CRANE IN (USA)" userId="61dacd61-fbab-431b-8258-8bf54e8448dd" providerId="ADAL" clId="{50BEC1FA-697D-476C-911B-3528A1A6704B}"/>
    <pc:docChg chg="undo custSel modSld">
      <pc:chgData name="Ireland, Daniel C CIV USN NSWC CD CRANE IN (USA)" userId="61dacd61-fbab-431b-8258-8bf54e8448dd" providerId="ADAL" clId="{50BEC1FA-697D-476C-911B-3528A1A6704B}" dt="2025-06-09T12:42:04.031" v="137" actId="2711"/>
      <pc:docMkLst>
        <pc:docMk/>
      </pc:docMkLst>
      <pc:sldChg chg="modSp mod">
        <pc:chgData name="Ireland, Daniel C CIV USN NSWC CD CRANE IN (USA)" userId="61dacd61-fbab-431b-8258-8bf54e8448dd" providerId="ADAL" clId="{50BEC1FA-697D-476C-911B-3528A1A6704B}" dt="2025-06-09T12:42:04.031" v="137" actId="2711"/>
        <pc:sldMkLst>
          <pc:docMk/>
          <pc:sldMk cId="4055225739" sldId="274"/>
        </pc:sldMkLst>
        <pc:graphicFrameChg chg="mod modGraphic">
          <ac:chgData name="Ireland, Daniel C CIV USN NSWC CD CRANE IN (USA)" userId="61dacd61-fbab-431b-8258-8bf54e8448dd" providerId="ADAL" clId="{50BEC1FA-697D-476C-911B-3528A1A6704B}" dt="2025-06-09T12:42:04.031" v="137" actId="2711"/>
          <ac:graphicFrameMkLst>
            <pc:docMk/>
            <pc:sldMk cId="4055225739" sldId="274"/>
            <ac:graphicFrameMk id="8" creationId="{00000000-0000-0000-0000-000000000000}"/>
          </ac:graphicFrameMkLst>
        </pc:graphicFrameChg>
      </pc:sldChg>
      <pc:sldChg chg="modSp mod">
        <pc:chgData name="Ireland, Daniel C CIV USN NSWC CD CRANE IN (USA)" userId="61dacd61-fbab-431b-8258-8bf54e8448dd" providerId="ADAL" clId="{50BEC1FA-697D-476C-911B-3528A1A6704B}" dt="2025-05-07T13:52:52.040" v="27" actId="1035"/>
        <pc:sldMkLst>
          <pc:docMk/>
          <pc:sldMk cId="560786455" sldId="305"/>
        </pc:sldMkLst>
        <pc:spChg chg="mod">
          <ac:chgData name="Ireland, Daniel C CIV USN NSWC CD CRANE IN (USA)" userId="61dacd61-fbab-431b-8258-8bf54e8448dd" providerId="ADAL" clId="{50BEC1FA-697D-476C-911B-3528A1A6704B}" dt="2025-05-07T13:52:52.040" v="27" actId="1035"/>
          <ac:spMkLst>
            <pc:docMk/>
            <pc:sldMk cId="560786455" sldId="305"/>
            <ac:spMk id="8" creationId="{00000000-0000-0000-0000-000000000000}"/>
          </ac:spMkLst>
        </pc:spChg>
        <pc:graphicFrameChg chg="mod modGraphic">
          <ac:chgData name="Ireland, Daniel C CIV USN NSWC CD CRANE IN (USA)" userId="61dacd61-fbab-431b-8258-8bf54e8448dd" providerId="ADAL" clId="{50BEC1FA-697D-476C-911B-3528A1A6704B}" dt="2025-05-07T13:52:52.040" v="27" actId="1035"/>
          <ac:graphicFrameMkLst>
            <pc:docMk/>
            <pc:sldMk cId="560786455" sldId="305"/>
            <ac:graphicFrameMk id="9" creationId="{00000000-0000-0000-0000-000000000000}"/>
          </ac:graphicFrameMkLst>
        </pc:graphicFrameChg>
        <pc:graphicFrameChg chg="modGraphic">
          <ac:chgData name="Ireland, Daniel C CIV USN NSWC CD CRANE IN (USA)" userId="61dacd61-fbab-431b-8258-8bf54e8448dd" providerId="ADAL" clId="{50BEC1FA-697D-476C-911B-3528A1A6704B}" dt="2025-05-07T13:52:42.517" v="1" actId="255"/>
          <ac:graphicFrameMkLst>
            <pc:docMk/>
            <pc:sldMk cId="560786455" sldId="305"/>
            <ac:graphicFrameMk id="10" creationId="{00000000-0000-0000-0000-000000000000}"/>
          </ac:graphicFrameMkLst>
        </pc:graphicFrameChg>
      </pc:sldChg>
      <pc:sldChg chg="modSp mod">
        <pc:chgData name="Ireland, Daniel C CIV USN NSWC CD CRANE IN (USA)" userId="61dacd61-fbab-431b-8258-8bf54e8448dd" providerId="ADAL" clId="{50BEC1FA-697D-476C-911B-3528A1A6704B}" dt="2025-05-07T13:53:18.209" v="28" actId="20577"/>
        <pc:sldMkLst>
          <pc:docMk/>
          <pc:sldMk cId="260802802" sldId="306"/>
        </pc:sldMkLst>
        <pc:graphicFrameChg chg="modGraphic">
          <ac:chgData name="Ireland, Daniel C CIV USN NSWC CD CRANE IN (USA)" userId="61dacd61-fbab-431b-8258-8bf54e8448dd" providerId="ADAL" clId="{50BEC1FA-697D-476C-911B-3528A1A6704B}" dt="2025-05-07T13:53:18.209" v="28" actId="20577"/>
          <ac:graphicFrameMkLst>
            <pc:docMk/>
            <pc:sldMk cId="260802802" sldId="306"/>
            <ac:graphicFrameMk id="6" creationId="{00000000-0000-0000-0000-000000000000}"/>
          </ac:graphicFrameMkLst>
        </pc:graphicFrame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Worksheet4.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2"/>
                </a:solidFill>
                <a:effectLst>
                  <a:outerShdw blurRad="50800" dist="38100" dir="2700000" algn="tl" rotWithShape="0">
                    <a:prstClr val="black">
                      <a:alpha val="40000"/>
                    </a:prstClr>
                  </a:outerShdw>
                </a:effectLst>
                <a:latin typeface="+mn-lt"/>
                <a:ea typeface="+mn-ea"/>
                <a:cs typeface="+mn-cs"/>
              </a:defRPr>
            </a:pPr>
            <a:r>
              <a:rPr lang="en-US" sz="1400" dirty="0">
                <a:solidFill>
                  <a:schemeClr val="tx2"/>
                </a:solidFill>
                <a:effectLst>
                  <a:outerShdw blurRad="50800" dist="38100" dir="2700000" algn="tl" rotWithShape="0">
                    <a:prstClr val="black">
                      <a:alpha val="40000"/>
                    </a:prstClr>
                  </a:outerShdw>
                </a:effectLst>
              </a:rPr>
              <a:t>Windows 11</a:t>
            </a:r>
            <a:br>
              <a:rPr lang="en-US" sz="1200" dirty="0">
                <a:solidFill>
                  <a:schemeClr val="tx2"/>
                </a:solidFill>
                <a:effectLst>
                  <a:outerShdw blurRad="50800" dist="38100" dir="2700000" algn="tl" rotWithShape="0">
                    <a:prstClr val="black">
                      <a:alpha val="40000"/>
                    </a:prstClr>
                  </a:outerShdw>
                </a:effectLst>
              </a:rPr>
            </a:br>
            <a:r>
              <a:rPr lang="en-US" sz="1000" dirty="0">
                <a:solidFill>
                  <a:schemeClr val="tx2"/>
                </a:solidFill>
                <a:effectLst>
                  <a:outerShdw blurRad="50800" dist="38100" dir="2700000" algn="tl" rotWithShape="0">
                    <a:prstClr val="black">
                      <a:alpha val="40000"/>
                    </a:prstClr>
                  </a:outerShdw>
                </a:effectLst>
              </a:rPr>
              <a:t>SCAP Benchmark Only</a:t>
            </a:r>
            <a:endParaRPr lang="en-US" sz="1000" b="1" dirty="0">
              <a:solidFill>
                <a:schemeClr val="tx2"/>
              </a:solidFill>
              <a:effectLst>
                <a:outerShdw blurRad="50800" dist="38100" dir="2700000" algn="tl" rotWithShape="0">
                  <a:prstClr val="black">
                    <a:alpha val="40000"/>
                  </a:prstClr>
                </a:outerShdw>
              </a:effectLst>
            </a:endParaRP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2"/>
              </a:solidFill>
              <a:effectLst>
                <a:outerShdw blurRad="50800" dist="38100" dir="2700000" algn="tl" rotWithShape="0">
                  <a:prstClr val="black">
                    <a:alpha val="40000"/>
                  </a:prstClr>
                </a:outerShdw>
              </a:effectLst>
              <a:latin typeface="+mn-lt"/>
              <a:ea typeface="+mn-ea"/>
              <a:cs typeface="+mn-cs"/>
            </a:defRPr>
          </a:pPr>
          <a:endParaRPr lang="en-US"/>
        </a:p>
      </c:txPr>
    </c:title>
    <c:autoTitleDeleted val="0"/>
    <c:plotArea>
      <c:layout/>
      <c:pieChart>
        <c:varyColors val="1"/>
        <c:ser>
          <c:idx val="0"/>
          <c:order val="0"/>
          <c:tx>
            <c:strRef>
              <c:f>Sheet1!$B$1</c:f>
              <c:strCache>
                <c:ptCount val="1"/>
                <c:pt idx="0">
                  <c:v>Benchmark Only</c:v>
                </c:pt>
              </c:strCache>
            </c:strRef>
          </c:tx>
          <c:spPr>
            <a:ln w="6350"/>
            <a:effectLst>
              <a:outerShdw blurRad="50800" dist="38100" dir="2700000" algn="tl" rotWithShape="0">
                <a:prstClr val="black">
                  <a:alpha val="40000"/>
                </a:prstClr>
              </a:outerShdw>
            </a:effectLst>
          </c:spPr>
          <c:dPt>
            <c:idx val="0"/>
            <c:bubble3D val="0"/>
            <c:spPr>
              <a:solidFill>
                <a:srgbClr val="F2E384"/>
              </a:solidFill>
              <a:ln w="6350">
                <a:solidFill>
                  <a:schemeClr val="accent2">
                    <a:lumMod val="50000"/>
                  </a:schemeClr>
                </a:solidFill>
              </a:ln>
              <a:effectLst>
                <a:outerShdw blurRad="50800" dist="38100" dir="2700000" algn="tl" rotWithShape="0">
                  <a:prstClr val="black">
                    <a:alpha val="40000"/>
                  </a:prstClr>
                </a:outerShdw>
              </a:effectLst>
            </c:spPr>
            <c:extLst>
              <c:ext xmlns:c16="http://schemas.microsoft.com/office/drawing/2014/chart" uri="{C3380CC4-5D6E-409C-BE32-E72D297353CC}">
                <c16:uniqueId val="{00000001-20FD-4EA3-BFC0-48912C80FB48}"/>
              </c:ext>
            </c:extLst>
          </c:dPt>
          <c:dPt>
            <c:idx val="1"/>
            <c:bubble3D val="0"/>
            <c:spPr>
              <a:solidFill>
                <a:schemeClr val="tx1">
                  <a:lumMod val="65000"/>
                </a:schemeClr>
              </a:solidFill>
              <a:ln w="6350">
                <a:solidFill>
                  <a:schemeClr val="bg2">
                    <a:lumMod val="75000"/>
                    <a:lumOff val="25000"/>
                  </a:schemeClr>
                </a:solidFill>
              </a:ln>
              <a:effectLst>
                <a:outerShdw blurRad="50800" dist="38100" dir="2700000" algn="tl" rotWithShape="0">
                  <a:prstClr val="black">
                    <a:alpha val="40000"/>
                  </a:prstClr>
                </a:outerShdw>
              </a:effectLst>
            </c:spPr>
            <c:extLst>
              <c:ext xmlns:c16="http://schemas.microsoft.com/office/drawing/2014/chart" uri="{C3380CC4-5D6E-409C-BE32-E72D297353CC}">
                <c16:uniqueId val="{00000003-20FD-4EA3-BFC0-48912C80FB48}"/>
              </c:ext>
            </c:extLst>
          </c:dPt>
          <c:dPt>
            <c:idx val="2"/>
            <c:bubble3D val="0"/>
            <c:spPr>
              <a:solidFill>
                <a:srgbClr val="FF0000"/>
              </a:solidFill>
              <a:ln w="6350">
                <a:solidFill>
                  <a:schemeClr val="lt1"/>
                </a:solidFill>
              </a:ln>
              <a:effectLst>
                <a:outerShdw blurRad="50800" dist="38100" dir="2700000" algn="tl" rotWithShape="0">
                  <a:prstClr val="black">
                    <a:alpha val="40000"/>
                  </a:prstClr>
                </a:outerShdw>
              </a:effectLst>
            </c:spPr>
            <c:extLst>
              <c:ext xmlns:c16="http://schemas.microsoft.com/office/drawing/2014/chart" uri="{C3380CC4-5D6E-409C-BE32-E72D297353CC}">
                <c16:uniqueId val="{00000005-20FD-4EA3-BFC0-48912C80FB48}"/>
              </c:ext>
            </c:extLst>
          </c:dPt>
          <c:dPt>
            <c:idx val="3"/>
            <c:bubble3D val="0"/>
            <c:spPr>
              <a:solidFill>
                <a:schemeClr val="accent4"/>
              </a:solidFill>
              <a:ln w="6350">
                <a:solidFill>
                  <a:schemeClr val="lt1"/>
                </a:solidFill>
              </a:ln>
              <a:effectLst>
                <a:outerShdw blurRad="50800" dist="38100" dir="2700000" algn="tl" rotWithShape="0">
                  <a:prstClr val="black">
                    <a:alpha val="40000"/>
                  </a:prstClr>
                </a:outerShdw>
              </a:effectLst>
            </c:spPr>
            <c:extLst>
              <c:ext xmlns:c16="http://schemas.microsoft.com/office/drawing/2014/chart" uri="{C3380CC4-5D6E-409C-BE32-E72D297353CC}">
                <c16:uniqueId val="{00000007-20FD-4EA3-BFC0-48912C80FB48}"/>
              </c:ext>
            </c:extLst>
          </c:dPt>
          <c:dLbls>
            <c:dLbl>
              <c:idx val="1"/>
              <c:dLblPos val="ctr"/>
              <c:showLegendKey val="0"/>
              <c:showVal val="1"/>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3-20FD-4EA3-BFC0-48912C80FB48}"/>
                </c:ext>
              </c:extLst>
            </c:dLbl>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1"/>
            <c:showBubbleSize val="0"/>
            <c:separator>
</c:separator>
            <c:showLeaderLines val="0"/>
            <c:extLst>
              <c:ext xmlns:c15="http://schemas.microsoft.com/office/drawing/2012/chart" uri="{CE6537A1-D6FC-4f65-9D91-7224C49458BB}"/>
            </c:extLst>
          </c:dLbls>
          <c:cat>
            <c:strRef>
              <c:f>Sheet1!$A$3:$A$4</c:f>
              <c:strCache>
                <c:ptCount val="2"/>
                <c:pt idx="0">
                  <c:v>Automated Checks</c:v>
                </c:pt>
                <c:pt idx="1">
                  <c:v>Not Reviewed</c:v>
                </c:pt>
              </c:strCache>
            </c:strRef>
          </c:cat>
          <c:val>
            <c:numRef>
              <c:f>Sheet1!$B$3:$B$4</c:f>
              <c:numCache>
                <c:formatCode>General</c:formatCode>
                <c:ptCount val="2"/>
                <c:pt idx="0">
                  <c:v>210</c:v>
                </c:pt>
                <c:pt idx="1">
                  <c:v>48</c:v>
                </c:pt>
              </c:numCache>
            </c:numRef>
          </c:val>
          <c:extLst>
            <c:ext xmlns:c16="http://schemas.microsoft.com/office/drawing/2014/chart" uri="{C3380CC4-5D6E-409C-BE32-E72D297353CC}">
              <c16:uniqueId val="{00000008-20FD-4EA3-BFC0-48912C80FB48}"/>
            </c:ext>
          </c:extLst>
        </c:ser>
        <c:dLbls>
          <c:dLblPos val="ctr"/>
          <c:showLegendKey val="0"/>
          <c:showVal val="1"/>
          <c:showCatName val="0"/>
          <c:showSerName val="0"/>
          <c:showPercent val="0"/>
          <c:showBubbleSize val="0"/>
          <c:showLeaderLines val="0"/>
        </c:dLbls>
        <c:firstSliceAng val="90"/>
      </c:pieChart>
      <c:spPr>
        <a:noFill/>
        <a:ln>
          <a:noFill/>
        </a:ln>
        <a:effectLst/>
      </c:spPr>
    </c:plotArea>
    <c:legend>
      <c:legendPos val="b"/>
      <c:legendEntry>
        <c:idx val="0"/>
        <c:txPr>
          <a:bodyPr rot="0" spcFirstLastPara="1" vertOverflow="ellipsis" vert="horz" wrap="square" anchor="ctr" anchorCtr="1"/>
          <a:lstStyle/>
          <a:p>
            <a:pPr>
              <a:defRPr sz="1000" b="0" i="0" u="none" strike="noStrike" kern="1200" baseline="0">
                <a:solidFill>
                  <a:schemeClr val="tx2"/>
                </a:solidFill>
                <a:latin typeface="+mn-lt"/>
                <a:ea typeface="+mn-ea"/>
                <a:cs typeface="+mn-cs"/>
              </a:defRPr>
            </a:pPr>
            <a:endParaRPr lang="en-US"/>
          </a:p>
        </c:txPr>
      </c:legendEntry>
      <c:overlay val="0"/>
      <c:spPr>
        <a:noFill/>
        <a:ln>
          <a:noFill/>
        </a:ln>
        <a:effectLst/>
      </c:spPr>
      <c:txPr>
        <a:bodyPr rot="0" spcFirstLastPara="1" vertOverflow="ellipsis" vert="horz" wrap="square" anchor="ctr" anchorCtr="1"/>
        <a:lstStyle/>
        <a:p>
          <a:pPr>
            <a:defRPr sz="1000" b="0" i="0" u="none" strike="noStrike" kern="1200" baseline="0">
              <a:solidFill>
                <a:schemeClr val="tx2"/>
              </a:solidFill>
              <a:latin typeface="+mn-lt"/>
              <a:ea typeface="+mn-ea"/>
              <a:cs typeface="+mn-cs"/>
            </a:defRPr>
          </a:pPr>
          <a:endParaRPr lang="en-US"/>
        </a:p>
      </c:txPr>
    </c:legend>
    <c:plotVisOnly val="1"/>
    <c:dispBlanksAs val="gap"/>
    <c:showDLblsOverMax val="0"/>
  </c:chart>
  <c:spPr>
    <a:solidFill>
      <a:schemeClr val="bg1">
        <a:lumMod val="65000"/>
        <a:lumOff val="35000"/>
        <a:alpha val="50000"/>
      </a:schemeClr>
    </a:solidFill>
    <a:ln>
      <a:noFill/>
    </a:ln>
    <a:effectLst>
      <a:outerShdw blurRad="50800" dist="38100" dir="2700000" algn="tl" rotWithShape="0">
        <a:prstClr val="black">
          <a:alpha val="40000"/>
        </a:prstClr>
      </a:outerShdw>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2"/>
                </a:solidFill>
                <a:effectLst>
                  <a:outerShdw blurRad="50800" dist="38100" dir="2700000" algn="tl" rotWithShape="0">
                    <a:prstClr val="black">
                      <a:alpha val="40000"/>
                    </a:prstClr>
                  </a:outerShdw>
                </a:effectLst>
                <a:latin typeface="+mn-lt"/>
                <a:ea typeface="+mn-ea"/>
                <a:cs typeface="+mn-cs"/>
              </a:defRPr>
            </a:pPr>
            <a:r>
              <a:rPr lang="en-US" sz="1400" dirty="0">
                <a:solidFill>
                  <a:schemeClr val="tx2"/>
                </a:solidFill>
                <a:effectLst>
                  <a:outerShdw blurRad="50800" dist="38100" dir="2700000" algn="tl" rotWithShape="0">
                    <a:prstClr val="black">
                      <a:alpha val="40000"/>
                    </a:prstClr>
                  </a:outerShdw>
                </a:effectLst>
              </a:rPr>
              <a:t>Windows</a:t>
            </a:r>
            <a:r>
              <a:rPr lang="en-US" sz="1400" baseline="0" dirty="0">
                <a:solidFill>
                  <a:schemeClr val="tx2"/>
                </a:solidFill>
                <a:effectLst>
                  <a:outerShdw blurRad="50800" dist="38100" dir="2700000" algn="tl" rotWithShape="0">
                    <a:prstClr val="black">
                      <a:alpha val="40000"/>
                    </a:prstClr>
                  </a:outerShdw>
                </a:effectLst>
              </a:rPr>
              <a:t> 11</a:t>
            </a:r>
            <a:br>
              <a:rPr lang="en-US" sz="1200" dirty="0">
                <a:solidFill>
                  <a:schemeClr val="tx2"/>
                </a:solidFill>
                <a:effectLst>
                  <a:outerShdw blurRad="50800" dist="38100" dir="2700000" algn="tl" rotWithShape="0">
                    <a:prstClr val="black">
                      <a:alpha val="40000"/>
                    </a:prstClr>
                  </a:outerShdw>
                </a:effectLst>
              </a:rPr>
            </a:br>
            <a:r>
              <a:rPr lang="en-US" sz="1000" dirty="0">
                <a:solidFill>
                  <a:schemeClr val="tx2"/>
                </a:solidFill>
                <a:effectLst>
                  <a:outerShdw blurRad="50800" dist="38100" dir="2700000" algn="tl" rotWithShape="0">
                    <a:prstClr val="black">
                      <a:alpha val="40000"/>
                    </a:prstClr>
                  </a:outerShdw>
                </a:effectLst>
              </a:rPr>
              <a:t>Evaluate-STIG</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2"/>
              </a:solidFill>
              <a:effectLst>
                <a:outerShdw blurRad="50800" dist="38100" dir="2700000" algn="tl" rotWithShape="0">
                  <a:prstClr val="black">
                    <a:alpha val="40000"/>
                  </a:prstClr>
                </a:outerShdw>
              </a:effectLst>
              <a:latin typeface="+mn-lt"/>
              <a:ea typeface="+mn-ea"/>
              <a:cs typeface="+mn-cs"/>
            </a:defRPr>
          </a:pPr>
          <a:endParaRPr lang="en-US"/>
        </a:p>
      </c:txPr>
    </c:title>
    <c:autoTitleDeleted val="0"/>
    <c:plotArea>
      <c:layout/>
      <c:pieChart>
        <c:varyColors val="1"/>
        <c:ser>
          <c:idx val="0"/>
          <c:order val="0"/>
          <c:tx>
            <c:strRef>
              <c:f>Sheet1!$B$1</c:f>
              <c:strCache>
                <c:ptCount val="1"/>
                <c:pt idx="0">
                  <c:v>Evaluate-STIG</c:v>
                </c:pt>
              </c:strCache>
            </c:strRef>
          </c:tx>
          <c:spPr>
            <a:solidFill>
              <a:schemeClr val="bg1">
                <a:lumMod val="75000"/>
              </a:schemeClr>
            </a:solidFill>
            <a:ln w="6350">
              <a:noFill/>
            </a:ln>
            <a:effectLst>
              <a:outerShdw blurRad="50800" dist="38100" dir="2700000" algn="tl" rotWithShape="0">
                <a:prstClr val="black">
                  <a:alpha val="40000"/>
                </a:prstClr>
              </a:outerShdw>
            </a:effectLst>
          </c:spPr>
          <c:dPt>
            <c:idx val="0"/>
            <c:bubble3D val="0"/>
            <c:spPr>
              <a:solidFill>
                <a:srgbClr val="38B6FF"/>
              </a:solidFill>
              <a:ln w="6350">
                <a:solidFill>
                  <a:schemeClr val="accent1">
                    <a:lumMod val="50000"/>
                  </a:schemeClr>
                </a:solidFill>
              </a:ln>
              <a:effectLst>
                <a:outerShdw blurRad="50800" dist="38100" dir="2700000" algn="tl" rotWithShape="0">
                  <a:prstClr val="black">
                    <a:alpha val="40000"/>
                  </a:prstClr>
                </a:outerShdw>
              </a:effectLst>
            </c:spPr>
            <c:extLst>
              <c:ext xmlns:c16="http://schemas.microsoft.com/office/drawing/2014/chart" uri="{C3380CC4-5D6E-409C-BE32-E72D297353CC}">
                <c16:uniqueId val="{00000001-8F64-4598-B952-8EE200B5CAEC}"/>
              </c:ext>
            </c:extLst>
          </c:dPt>
          <c:dPt>
            <c:idx val="1"/>
            <c:bubble3D val="0"/>
            <c:spPr>
              <a:solidFill>
                <a:schemeClr val="tx1">
                  <a:lumMod val="65000"/>
                </a:schemeClr>
              </a:solidFill>
              <a:ln w="6350">
                <a:solidFill>
                  <a:schemeClr val="bg2">
                    <a:lumMod val="75000"/>
                    <a:lumOff val="25000"/>
                  </a:schemeClr>
                </a:solidFill>
              </a:ln>
              <a:effectLst>
                <a:outerShdw blurRad="50800" dist="38100" dir="2700000" algn="tl" rotWithShape="0">
                  <a:prstClr val="black">
                    <a:alpha val="40000"/>
                  </a:prstClr>
                </a:outerShdw>
              </a:effectLst>
            </c:spPr>
            <c:extLst>
              <c:ext xmlns:c16="http://schemas.microsoft.com/office/drawing/2014/chart" uri="{C3380CC4-5D6E-409C-BE32-E72D297353CC}">
                <c16:uniqueId val="{00000003-8F64-4598-B952-8EE200B5CAEC}"/>
              </c:ext>
            </c:extLst>
          </c:dPt>
          <c:dPt>
            <c:idx val="2"/>
            <c:bubble3D val="0"/>
            <c:spPr>
              <a:solidFill>
                <a:schemeClr val="bg1">
                  <a:lumMod val="75000"/>
                </a:schemeClr>
              </a:solidFill>
              <a:ln w="6350">
                <a:noFill/>
              </a:ln>
              <a:effectLst>
                <a:outerShdw blurRad="50800" dist="38100" dir="2700000" algn="tl" rotWithShape="0">
                  <a:prstClr val="black">
                    <a:alpha val="40000"/>
                  </a:prstClr>
                </a:outerShdw>
              </a:effectLst>
            </c:spPr>
            <c:extLst>
              <c:ext xmlns:c16="http://schemas.microsoft.com/office/drawing/2014/chart" uri="{C3380CC4-5D6E-409C-BE32-E72D297353CC}">
                <c16:uniqueId val="{00000005-8F64-4598-B952-8EE200B5CAEC}"/>
              </c:ext>
            </c:extLst>
          </c:dPt>
          <c:dPt>
            <c:idx val="3"/>
            <c:bubble3D val="0"/>
            <c:spPr>
              <a:solidFill>
                <a:schemeClr val="bg1">
                  <a:lumMod val="75000"/>
                </a:schemeClr>
              </a:solidFill>
              <a:ln w="6350">
                <a:noFill/>
              </a:ln>
              <a:effectLst>
                <a:outerShdw blurRad="50800" dist="38100" dir="2700000" algn="tl" rotWithShape="0">
                  <a:prstClr val="black">
                    <a:alpha val="40000"/>
                  </a:prstClr>
                </a:outerShdw>
              </a:effectLst>
            </c:spPr>
            <c:extLst>
              <c:ext xmlns:c16="http://schemas.microsoft.com/office/drawing/2014/chart" uri="{C3380CC4-5D6E-409C-BE32-E72D297353CC}">
                <c16:uniqueId val="{00000007-8F64-4598-B952-8EE200B5CAEC}"/>
              </c:ext>
            </c:extLst>
          </c:dPt>
          <c:dLbls>
            <c:dLbl>
              <c:idx val="0"/>
              <c:spPr>
                <a:solidFill>
                  <a:srgbClr val="38B6FF"/>
                </a:solid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1-8F64-4598-B952-8EE200B5CAEC}"/>
                </c:ext>
              </c:extLst>
            </c:dLbl>
            <c:dLbl>
              <c:idx val="1"/>
              <c:spPr>
                <a:solidFill>
                  <a:schemeClr val="tx1">
                    <a:lumMod val="65000"/>
                  </a:schemeClr>
                </a:solid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3-8F64-4598-B952-8EE200B5CAEC}"/>
                </c:ext>
              </c:extLst>
            </c:dLbl>
            <c:spPr>
              <a:solidFill>
                <a:schemeClr val="bg1">
                  <a:lumMod val="85000"/>
                </a:schemeClr>
              </a:solid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1"/>
            <c:showBubbleSize val="0"/>
            <c:separator>
</c:separator>
            <c:showLeaderLines val="0"/>
            <c:extLst>
              <c:ext xmlns:c15="http://schemas.microsoft.com/office/drawing/2012/chart" uri="{CE6537A1-D6FC-4f65-9D91-7224C49458BB}"/>
            </c:extLst>
          </c:dLbls>
          <c:cat>
            <c:strRef>
              <c:f>Sheet1!$A$3:$A$4</c:f>
              <c:strCache>
                <c:ptCount val="2"/>
                <c:pt idx="0">
                  <c:v>Automated Checks</c:v>
                </c:pt>
                <c:pt idx="1">
                  <c:v>Not Reviewed</c:v>
                </c:pt>
              </c:strCache>
            </c:strRef>
          </c:cat>
          <c:val>
            <c:numRef>
              <c:f>Sheet1!$B$3:$B$4</c:f>
              <c:numCache>
                <c:formatCode>General</c:formatCode>
                <c:ptCount val="2"/>
                <c:pt idx="0">
                  <c:v>252</c:v>
                </c:pt>
                <c:pt idx="1">
                  <c:v>6</c:v>
                </c:pt>
              </c:numCache>
            </c:numRef>
          </c:val>
          <c:extLst>
            <c:ext xmlns:c16="http://schemas.microsoft.com/office/drawing/2014/chart" uri="{C3380CC4-5D6E-409C-BE32-E72D297353CC}">
              <c16:uniqueId val="{00000008-8F64-4598-B952-8EE200B5CAEC}"/>
            </c:ext>
          </c:extLst>
        </c:ser>
        <c:dLbls>
          <c:dLblPos val="ctr"/>
          <c:showLegendKey val="0"/>
          <c:showVal val="1"/>
          <c:showCatName val="0"/>
          <c:showSerName val="0"/>
          <c:showPercent val="0"/>
          <c:showBubbleSize val="0"/>
          <c:showLeaderLines val="0"/>
        </c:dLbls>
        <c:firstSliceAng val="9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000" b="0" i="0" u="none" strike="noStrike" kern="1200" baseline="0">
              <a:solidFill>
                <a:schemeClr val="tx2"/>
              </a:solidFill>
              <a:latin typeface="+mn-lt"/>
              <a:ea typeface="+mn-ea"/>
              <a:cs typeface="+mn-cs"/>
            </a:defRPr>
          </a:pPr>
          <a:endParaRPr lang="en-US"/>
        </a:p>
      </c:txPr>
    </c:legend>
    <c:plotVisOnly val="1"/>
    <c:dispBlanksAs val="gap"/>
    <c:showDLblsOverMax val="0"/>
  </c:chart>
  <c:spPr>
    <a:solidFill>
      <a:schemeClr val="bg1">
        <a:lumMod val="65000"/>
        <a:lumOff val="35000"/>
        <a:alpha val="50000"/>
      </a:schemeClr>
    </a:solidFill>
    <a:ln>
      <a:noFill/>
    </a:ln>
    <a:effectLst>
      <a:outerShdw blurRad="50800" dist="38100" dir="2700000" algn="tl" rotWithShape="0">
        <a:prstClr val="black">
          <a:alpha val="40000"/>
        </a:prstClr>
      </a:outerShdw>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0" i="0" u="none" strike="noStrike" kern="1200" spc="0" baseline="0">
                <a:solidFill>
                  <a:schemeClr val="tx2"/>
                </a:solidFill>
                <a:effectLst>
                  <a:outerShdw blurRad="50800" dist="38100" dir="2700000" algn="tl" rotWithShape="0">
                    <a:prstClr val="black">
                      <a:alpha val="40000"/>
                    </a:prstClr>
                  </a:outerShdw>
                </a:effectLst>
                <a:latin typeface="+mn-lt"/>
                <a:ea typeface="+mn-ea"/>
                <a:cs typeface="+mn-cs"/>
              </a:defRPr>
            </a:pPr>
            <a:r>
              <a:rPr lang="en-US" sz="1400" dirty="0">
                <a:solidFill>
                  <a:schemeClr val="tx2"/>
                </a:solidFill>
                <a:effectLst>
                  <a:outerShdw blurRad="50800" dist="38100" dir="2700000" algn="tl" rotWithShape="0">
                    <a:prstClr val="black">
                      <a:alpha val="40000"/>
                    </a:prstClr>
                  </a:outerShdw>
                </a:effectLst>
              </a:rPr>
              <a:t>Excel 2016</a:t>
            </a:r>
            <a:br>
              <a:rPr lang="en-US" sz="1400" dirty="0">
                <a:solidFill>
                  <a:schemeClr val="tx2"/>
                </a:solidFill>
                <a:effectLst>
                  <a:outerShdw blurRad="50800" dist="38100" dir="2700000" algn="tl" rotWithShape="0">
                    <a:prstClr val="black">
                      <a:alpha val="40000"/>
                    </a:prstClr>
                  </a:outerShdw>
                </a:effectLst>
              </a:rPr>
            </a:br>
            <a:r>
              <a:rPr lang="en-US" sz="1000" dirty="0">
                <a:solidFill>
                  <a:schemeClr val="tx2"/>
                </a:solidFill>
                <a:effectLst>
                  <a:outerShdw blurRad="50800" dist="38100" dir="2700000" algn="tl" rotWithShape="0">
                    <a:prstClr val="black">
                      <a:alpha val="40000"/>
                    </a:prstClr>
                  </a:outerShdw>
                </a:effectLst>
              </a:rPr>
              <a:t>Manual</a:t>
            </a:r>
            <a:r>
              <a:rPr lang="en-US" sz="1000" baseline="0" dirty="0">
                <a:solidFill>
                  <a:schemeClr val="tx2"/>
                </a:solidFill>
                <a:effectLst>
                  <a:outerShdw blurRad="50800" dist="38100" dir="2700000" algn="tl" rotWithShape="0">
                    <a:prstClr val="black">
                      <a:alpha val="40000"/>
                    </a:prstClr>
                  </a:outerShdw>
                </a:effectLst>
              </a:rPr>
              <a:t> – No</a:t>
            </a:r>
            <a:r>
              <a:rPr lang="en-US" sz="1000" dirty="0">
                <a:solidFill>
                  <a:schemeClr val="tx2"/>
                </a:solidFill>
                <a:effectLst>
                  <a:outerShdw blurRad="50800" dist="38100" dir="2700000" algn="tl" rotWithShape="0">
                    <a:prstClr val="black">
                      <a:alpha val="40000"/>
                    </a:prstClr>
                  </a:outerShdw>
                </a:effectLst>
              </a:rPr>
              <a:t> SCAP Benchmark Available</a:t>
            </a:r>
            <a:endParaRPr lang="en-US" sz="1000" b="1" dirty="0">
              <a:solidFill>
                <a:schemeClr val="tx2"/>
              </a:solidFill>
              <a:effectLst>
                <a:outerShdw blurRad="50800" dist="38100" dir="2700000" algn="tl" rotWithShape="0">
                  <a:prstClr val="black">
                    <a:alpha val="40000"/>
                  </a:prstClr>
                </a:outerShdw>
              </a:effectLst>
            </a:endParaRPr>
          </a:p>
        </c:rich>
      </c:tx>
      <c:overlay val="0"/>
      <c:spPr>
        <a:noFill/>
        <a:ln>
          <a:noFill/>
        </a:ln>
        <a:effectLst/>
      </c:spPr>
      <c:txPr>
        <a:bodyPr rot="0" spcFirstLastPara="1" vertOverflow="ellipsis" vert="horz" wrap="square" anchor="ctr" anchorCtr="1"/>
        <a:lstStyle/>
        <a:p>
          <a:pPr>
            <a:defRPr sz="1200" b="0" i="0" u="none" strike="noStrike" kern="1200" spc="0" baseline="0">
              <a:solidFill>
                <a:schemeClr val="tx2"/>
              </a:solidFill>
              <a:effectLst>
                <a:outerShdw blurRad="50800" dist="38100" dir="2700000" algn="tl" rotWithShape="0">
                  <a:prstClr val="black">
                    <a:alpha val="40000"/>
                  </a:prstClr>
                </a:outerShdw>
              </a:effectLst>
              <a:latin typeface="+mn-lt"/>
              <a:ea typeface="+mn-ea"/>
              <a:cs typeface="+mn-cs"/>
            </a:defRPr>
          </a:pPr>
          <a:endParaRPr lang="en-US"/>
        </a:p>
      </c:txPr>
    </c:title>
    <c:autoTitleDeleted val="0"/>
    <c:plotArea>
      <c:layout/>
      <c:pieChart>
        <c:varyColors val="1"/>
        <c:ser>
          <c:idx val="0"/>
          <c:order val="0"/>
          <c:tx>
            <c:strRef>
              <c:f>Sheet1!$B$1</c:f>
              <c:strCache>
                <c:ptCount val="1"/>
                <c:pt idx="0">
                  <c:v>Benchmark Only</c:v>
                </c:pt>
              </c:strCache>
            </c:strRef>
          </c:tx>
          <c:spPr>
            <a:ln w="6350"/>
            <a:effectLst>
              <a:outerShdw blurRad="50800" dist="38100" dir="2700000" algn="tl" rotWithShape="0">
                <a:prstClr val="black">
                  <a:alpha val="40000"/>
                </a:prstClr>
              </a:outerShdw>
            </a:effectLst>
          </c:spPr>
          <c:dPt>
            <c:idx val="0"/>
            <c:bubble3D val="0"/>
            <c:explosion val="1"/>
            <c:spPr>
              <a:solidFill>
                <a:srgbClr val="F2E384"/>
              </a:solidFill>
              <a:ln w="6350">
                <a:solidFill>
                  <a:schemeClr val="accent2">
                    <a:lumMod val="50000"/>
                  </a:schemeClr>
                </a:solidFill>
              </a:ln>
              <a:effectLst>
                <a:outerShdw blurRad="50800" dist="38100" dir="2700000" algn="tl" rotWithShape="0">
                  <a:prstClr val="black">
                    <a:alpha val="40000"/>
                  </a:prstClr>
                </a:outerShdw>
              </a:effectLst>
            </c:spPr>
            <c:extLst>
              <c:ext xmlns:c16="http://schemas.microsoft.com/office/drawing/2014/chart" uri="{C3380CC4-5D6E-409C-BE32-E72D297353CC}">
                <c16:uniqueId val="{00000001-882B-4AE6-8A7F-DAA9FE49B704}"/>
              </c:ext>
            </c:extLst>
          </c:dPt>
          <c:dPt>
            <c:idx val="1"/>
            <c:bubble3D val="0"/>
            <c:spPr>
              <a:solidFill>
                <a:schemeClr val="tx1">
                  <a:lumMod val="65000"/>
                </a:schemeClr>
              </a:solidFill>
              <a:ln w="6350">
                <a:solidFill>
                  <a:schemeClr val="bg2">
                    <a:lumMod val="75000"/>
                    <a:lumOff val="25000"/>
                  </a:schemeClr>
                </a:solidFill>
              </a:ln>
              <a:effectLst>
                <a:outerShdw blurRad="50800" dist="38100" dir="2700000" algn="tl" rotWithShape="0">
                  <a:prstClr val="black">
                    <a:alpha val="40000"/>
                  </a:prstClr>
                </a:outerShdw>
              </a:effectLst>
            </c:spPr>
            <c:extLst>
              <c:ext xmlns:c16="http://schemas.microsoft.com/office/drawing/2014/chart" uri="{C3380CC4-5D6E-409C-BE32-E72D297353CC}">
                <c16:uniqueId val="{00000003-882B-4AE6-8A7F-DAA9FE49B704}"/>
              </c:ext>
            </c:extLst>
          </c:dPt>
          <c:dPt>
            <c:idx val="2"/>
            <c:bubble3D val="0"/>
            <c:spPr>
              <a:solidFill>
                <a:srgbClr val="FF0000"/>
              </a:solidFill>
              <a:ln w="6350">
                <a:solidFill>
                  <a:schemeClr val="lt1"/>
                </a:solidFill>
              </a:ln>
              <a:effectLst>
                <a:outerShdw blurRad="50800" dist="38100" dir="2700000" algn="tl" rotWithShape="0">
                  <a:prstClr val="black">
                    <a:alpha val="40000"/>
                  </a:prstClr>
                </a:outerShdw>
              </a:effectLst>
            </c:spPr>
            <c:extLst>
              <c:ext xmlns:c16="http://schemas.microsoft.com/office/drawing/2014/chart" uri="{C3380CC4-5D6E-409C-BE32-E72D297353CC}">
                <c16:uniqueId val="{00000005-882B-4AE6-8A7F-DAA9FE49B704}"/>
              </c:ext>
            </c:extLst>
          </c:dPt>
          <c:dPt>
            <c:idx val="3"/>
            <c:bubble3D val="0"/>
            <c:spPr>
              <a:solidFill>
                <a:schemeClr val="accent4"/>
              </a:solidFill>
              <a:ln w="6350">
                <a:solidFill>
                  <a:schemeClr val="lt1"/>
                </a:solidFill>
              </a:ln>
              <a:effectLst>
                <a:outerShdw blurRad="50800" dist="38100" dir="2700000" algn="tl" rotWithShape="0">
                  <a:prstClr val="black">
                    <a:alpha val="40000"/>
                  </a:prstClr>
                </a:outerShdw>
              </a:effectLst>
            </c:spPr>
            <c:extLst>
              <c:ext xmlns:c16="http://schemas.microsoft.com/office/drawing/2014/chart" uri="{C3380CC4-5D6E-409C-BE32-E72D297353CC}">
                <c16:uniqueId val="{00000007-882B-4AE6-8A7F-DAA9FE49B704}"/>
              </c:ext>
            </c:extLst>
          </c:dPt>
          <c:dLbls>
            <c:dLbl>
              <c:idx val="0"/>
              <c:delete val="1"/>
              <c:extLst>
                <c:ext xmlns:c15="http://schemas.microsoft.com/office/drawing/2012/chart" uri="{CE6537A1-D6FC-4f65-9D91-7224C49458BB}"/>
                <c:ext xmlns:c16="http://schemas.microsoft.com/office/drawing/2014/chart" uri="{C3380CC4-5D6E-409C-BE32-E72D297353CC}">
                  <c16:uniqueId val="{00000001-882B-4AE6-8A7F-DAA9FE49B704}"/>
                </c:ext>
              </c:extLst>
            </c:dLbl>
            <c:dLbl>
              <c:idx val="1"/>
              <c:dLblPos val="ctr"/>
              <c:showLegendKey val="0"/>
              <c:showVal val="1"/>
              <c:showCatName val="0"/>
              <c:showSerName val="0"/>
              <c:showPercent val="1"/>
              <c:showBubbleSize val="0"/>
              <c:separator>
</c:separator>
              <c:extLst>
                <c:ext xmlns:c15="http://schemas.microsoft.com/office/drawing/2012/chart" uri="{CE6537A1-D6FC-4f65-9D91-7224C49458BB}"/>
                <c:ext xmlns:c16="http://schemas.microsoft.com/office/drawing/2014/chart" uri="{C3380CC4-5D6E-409C-BE32-E72D297353CC}">
                  <c16:uniqueId val="{00000003-882B-4AE6-8A7F-DAA9FE49B704}"/>
                </c:ext>
              </c:extLst>
            </c:dLbl>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mn-lt"/>
                    <a:ea typeface="+mn-ea"/>
                    <a:cs typeface="+mn-cs"/>
                  </a:defRPr>
                </a:pPr>
                <a:endParaRPr lang="en-US"/>
              </a:p>
            </c:txPr>
            <c:dLblPos val="ctr"/>
            <c:showLegendKey val="0"/>
            <c:showVal val="0"/>
            <c:showCatName val="0"/>
            <c:showSerName val="0"/>
            <c:showPercent val="1"/>
            <c:showBubbleSize val="0"/>
            <c:separator>
</c:separator>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Sheet1!$A$3:$A$4</c:f>
              <c:strCache>
                <c:ptCount val="2"/>
                <c:pt idx="0">
                  <c:v>Automated Checks</c:v>
                </c:pt>
                <c:pt idx="1">
                  <c:v>Not Reviewed</c:v>
                </c:pt>
              </c:strCache>
            </c:strRef>
          </c:cat>
          <c:val>
            <c:numRef>
              <c:f>Sheet1!$B$3:$B$4</c:f>
              <c:numCache>
                <c:formatCode>General</c:formatCode>
                <c:ptCount val="2"/>
                <c:pt idx="0">
                  <c:v>0</c:v>
                </c:pt>
                <c:pt idx="1">
                  <c:v>41</c:v>
                </c:pt>
              </c:numCache>
            </c:numRef>
          </c:val>
          <c:extLst>
            <c:ext xmlns:c16="http://schemas.microsoft.com/office/drawing/2014/chart" uri="{C3380CC4-5D6E-409C-BE32-E72D297353CC}">
              <c16:uniqueId val="{00000008-882B-4AE6-8A7F-DAA9FE49B704}"/>
            </c:ext>
          </c:extLst>
        </c:ser>
        <c:dLbls>
          <c:dLblPos val="ctr"/>
          <c:showLegendKey val="0"/>
          <c:showVal val="1"/>
          <c:showCatName val="0"/>
          <c:showSerName val="0"/>
          <c:showPercent val="0"/>
          <c:showBubbleSize val="0"/>
          <c:showLeaderLines val="1"/>
        </c:dLbls>
        <c:firstSliceAng val="9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000" b="0" i="0" u="none" strike="noStrike" kern="1200" baseline="0">
              <a:solidFill>
                <a:schemeClr val="tx2"/>
              </a:solidFill>
              <a:latin typeface="+mn-lt"/>
              <a:ea typeface="+mn-ea"/>
              <a:cs typeface="+mn-cs"/>
            </a:defRPr>
          </a:pPr>
          <a:endParaRPr lang="en-US"/>
        </a:p>
      </c:txPr>
    </c:legend>
    <c:plotVisOnly val="1"/>
    <c:dispBlanksAs val="gap"/>
    <c:showDLblsOverMax val="0"/>
  </c:chart>
  <c:spPr>
    <a:solidFill>
      <a:schemeClr val="bg1">
        <a:lumMod val="75000"/>
        <a:lumOff val="25000"/>
        <a:alpha val="50000"/>
      </a:schemeClr>
    </a:solidFill>
    <a:ln>
      <a:noFill/>
    </a:ln>
    <a:effectLst>
      <a:outerShdw blurRad="50800" dist="38100" dir="2700000" algn="tl" rotWithShape="0">
        <a:prstClr val="black">
          <a:alpha val="40000"/>
        </a:prstClr>
      </a:outerShdw>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0" i="0" u="none" strike="noStrike" kern="1200" spc="0" baseline="0">
                <a:solidFill>
                  <a:schemeClr val="tx2"/>
                </a:solidFill>
                <a:effectLst>
                  <a:outerShdw blurRad="50800" dist="38100" dir="2700000" algn="tl" rotWithShape="0">
                    <a:prstClr val="black">
                      <a:alpha val="40000"/>
                    </a:prstClr>
                  </a:outerShdw>
                </a:effectLst>
                <a:latin typeface="+mn-lt"/>
                <a:ea typeface="+mn-ea"/>
                <a:cs typeface="+mn-cs"/>
              </a:defRPr>
            </a:pPr>
            <a:r>
              <a:rPr lang="en-US" sz="1400" dirty="0">
                <a:solidFill>
                  <a:schemeClr val="tx2"/>
                </a:solidFill>
                <a:effectLst>
                  <a:outerShdw blurRad="50800" dist="38100" dir="2700000" algn="tl" rotWithShape="0">
                    <a:prstClr val="black">
                      <a:alpha val="40000"/>
                    </a:prstClr>
                  </a:outerShdw>
                </a:effectLst>
              </a:rPr>
              <a:t>Excel</a:t>
            </a:r>
            <a:r>
              <a:rPr lang="en-US" sz="1400" baseline="0" dirty="0">
                <a:solidFill>
                  <a:schemeClr val="tx2"/>
                </a:solidFill>
                <a:effectLst>
                  <a:outerShdw blurRad="50800" dist="38100" dir="2700000" algn="tl" rotWithShape="0">
                    <a:prstClr val="black">
                      <a:alpha val="40000"/>
                    </a:prstClr>
                  </a:outerShdw>
                </a:effectLst>
              </a:rPr>
              <a:t> 2016</a:t>
            </a:r>
            <a:br>
              <a:rPr lang="en-US" sz="1400" dirty="0">
                <a:solidFill>
                  <a:schemeClr val="tx2"/>
                </a:solidFill>
                <a:effectLst>
                  <a:outerShdw blurRad="50800" dist="38100" dir="2700000" algn="tl" rotWithShape="0">
                    <a:prstClr val="black">
                      <a:alpha val="40000"/>
                    </a:prstClr>
                  </a:outerShdw>
                </a:effectLst>
              </a:rPr>
            </a:br>
            <a:r>
              <a:rPr lang="en-US" sz="1000" dirty="0">
                <a:solidFill>
                  <a:schemeClr val="tx2"/>
                </a:solidFill>
                <a:effectLst>
                  <a:outerShdw blurRad="50800" dist="38100" dir="2700000" algn="tl" rotWithShape="0">
                    <a:prstClr val="black">
                      <a:alpha val="40000"/>
                    </a:prstClr>
                  </a:outerShdw>
                </a:effectLst>
              </a:rPr>
              <a:t>Evaluate-STIG</a:t>
            </a:r>
          </a:p>
        </c:rich>
      </c:tx>
      <c:overlay val="0"/>
      <c:spPr>
        <a:noFill/>
        <a:ln>
          <a:noFill/>
        </a:ln>
        <a:effectLst/>
      </c:spPr>
      <c:txPr>
        <a:bodyPr rot="0" spcFirstLastPara="1" vertOverflow="ellipsis" vert="horz" wrap="square" anchor="ctr" anchorCtr="1"/>
        <a:lstStyle/>
        <a:p>
          <a:pPr>
            <a:defRPr sz="1200" b="0" i="0" u="none" strike="noStrike" kern="1200" spc="0" baseline="0">
              <a:solidFill>
                <a:schemeClr val="tx2"/>
              </a:solidFill>
              <a:effectLst>
                <a:outerShdw blurRad="50800" dist="38100" dir="2700000" algn="tl" rotWithShape="0">
                  <a:prstClr val="black">
                    <a:alpha val="40000"/>
                  </a:prstClr>
                </a:outerShdw>
              </a:effectLst>
              <a:latin typeface="+mn-lt"/>
              <a:ea typeface="+mn-ea"/>
              <a:cs typeface="+mn-cs"/>
            </a:defRPr>
          </a:pPr>
          <a:endParaRPr lang="en-US"/>
        </a:p>
      </c:txPr>
    </c:title>
    <c:autoTitleDeleted val="0"/>
    <c:plotArea>
      <c:layout/>
      <c:pieChart>
        <c:varyColors val="1"/>
        <c:ser>
          <c:idx val="0"/>
          <c:order val="0"/>
          <c:tx>
            <c:strRef>
              <c:f>Sheet1!$B$1</c:f>
              <c:strCache>
                <c:ptCount val="1"/>
                <c:pt idx="0">
                  <c:v>Evaluate-STIG</c:v>
                </c:pt>
              </c:strCache>
            </c:strRef>
          </c:tx>
          <c:spPr>
            <a:ln w="6350"/>
            <a:effectLst>
              <a:outerShdw blurRad="50800" dist="38100" dir="2700000" algn="tl" rotWithShape="0">
                <a:prstClr val="black">
                  <a:alpha val="40000"/>
                </a:prstClr>
              </a:outerShdw>
            </a:effectLst>
          </c:spPr>
          <c:dPt>
            <c:idx val="0"/>
            <c:bubble3D val="0"/>
            <c:spPr>
              <a:solidFill>
                <a:srgbClr val="38B6FF"/>
              </a:solidFill>
              <a:ln w="6350">
                <a:solidFill>
                  <a:schemeClr val="accent1">
                    <a:lumMod val="50000"/>
                  </a:schemeClr>
                </a:solidFill>
              </a:ln>
              <a:effectLst>
                <a:outerShdw blurRad="50800" dist="38100" dir="2700000" algn="tl" rotWithShape="0">
                  <a:prstClr val="black">
                    <a:alpha val="40000"/>
                  </a:prstClr>
                </a:outerShdw>
              </a:effectLst>
            </c:spPr>
            <c:extLst>
              <c:ext xmlns:c16="http://schemas.microsoft.com/office/drawing/2014/chart" uri="{C3380CC4-5D6E-409C-BE32-E72D297353CC}">
                <c16:uniqueId val="{00000001-E0B2-465D-A0C8-6F8F06F75C59}"/>
              </c:ext>
            </c:extLst>
          </c:dPt>
          <c:dPt>
            <c:idx val="1"/>
            <c:bubble3D val="0"/>
            <c:spPr>
              <a:solidFill>
                <a:srgbClr val="BFBFBF"/>
              </a:solidFill>
              <a:ln w="6350">
                <a:solidFill>
                  <a:schemeClr val="bg2">
                    <a:lumMod val="75000"/>
                    <a:lumOff val="25000"/>
                  </a:schemeClr>
                </a:solidFill>
              </a:ln>
              <a:effectLst>
                <a:outerShdw blurRad="50800" dist="38100" dir="2700000" algn="tl" rotWithShape="0">
                  <a:prstClr val="black">
                    <a:alpha val="40000"/>
                  </a:prstClr>
                </a:outerShdw>
              </a:effectLst>
            </c:spPr>
            <c:extLst>
              <c:ext xmlns:c16="http://schemas.microsoft.com/office/drawing/2014/chart" uri="{C3380CC4-5D6E-409C-BE32-E72D297353CC}">
                <c16:uniqueId val="{00000003-E0B2-465D-A0C8-6F8F06F75C59}"/>
              </c:ext>
            </c:extLst>
          </c:dPt>
          <c:dPt>
            <c:idx val="2"/>
            <c:bubble3D val="0"/>
            <c:spPr>
              <a:solidFill>
                <a:srgbClr val="FF0000"/>
              </a:solidFill>
              <a:ln w="6350">
                <a:solidFill>
                  <a:schemeClr val="lt1"/>
                </a:solidFill>
              </a:ln>
              <a:effectLst>
                <a:outerShdw blurRad="50800" dist="38100" dir="2700000" algn="tl" rotWithShape="0">
                  <a:prstClr val="black">
                    <a:alpha val="40000"/>
                  </a:prstClr>
                </a:outerShdw>
              </a:effectLst>
            </c:spPr>
            <c:extLst>
              <c:ext xmlns:c16="http://schemas.microsoft.com/office/drawing/2014/chart" uri="{C3380CC4-5D6E-409C-BE32-E72D297353CC}">
                <c16:uniqueId val="{00000005-E0B2-465D-A0C8-6F8F06F75C59}"/>
              </c:ext>
            </c:extLst>
          </c:dPt>
          <c:dPt>
            <c:idx val="3"/>
            <c:bubble3D val="0"/>
            <c:spPr>
              <a:solidFill>
                <a:schemeClr val="accent4"/>
              </a:solidFill>
              <a:ln w="6350">
                <a:solidFill>
                  <a:schemeClr val="lt1"/>
                </a:solidFill>
              </a:ln>
              <a:effectLst>
                <a:outerShdw blurRad="50800" dist="38100" dir="2700000" algn="tl" rotWithShape="0">
                  <a:prstClr val="black">
                    <a:alpha val="40000"/>
                  </a:prstClr>
                </a:outerShdw>
              </a:effectLst>
            </c:spPr>
            <c:extLst>
              <c:ext xmlns:c16="http://schemas.microsoft.com/office/drawing/2014/chart" uri="{C3380CC4-5D6E-409C-BE32-E72D297353CC}">
                <c16:uniqueId val="{00000007-E0B2-465D-A0C8-6F8F06F75C59}"/>
              </c:ext>
            </c:extLst>
          </c:dPt>
          <c:dLbls>
            <c:dLbl>
              <c:idx val="1"/>
              <c:delete val="1"/>
              <c:extLst>
                <c:ext xmlns:c15="http://schemas.microsoft.com/office/drawing/2012/chart" uri="{CE6537A1-D6FC-4f65-9D91-7224C49458BB}"/>
                <c:ext xmlns:c16="http://schemas.microsoft.com/office/drawing/2014/chart" uri="{C3380CC4-5D6E-409C-BE32-E72D297353CC}">
                  <c16:uniqueId val="{00000003-E0B2-465D-A0C8-6F8F06F75C59}"/>
                </c:ext>
              </c:extLst>
            </c:dLbl>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1"/>
            <c:showBubbleSize val="0"/>
            <c:separator>
</c:separator>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Sheet1!$A$3:$A$4</c:f>
              <c:strCache>
                <c:ptCount val="2"/>
                <c:pt idx="0">
                  <c:v>Automated Checks</c:v>
                </c:pt>
                <c:pt idx="1">
                  <c:v>Not Reviewed</c:v>
                </c:pt>
              </c:strCache>
            </c:strRef>
          </c:cat>
          <c:val>
            <c:numRef>
              <c:f>Sheet1!$B$3:$B$4</c:f>
              <c:numCache>
                <c:formatCode>General</c:formatCode>
                <c:ptCount val="2"/>
                <c:pt idx="0">
                  <c:v>41</c:v>
                </c:pt>
                <c:pt idx="1">
                  <c:v>0</c:v>
                </c:pt>
              </c:numCache>
            </c:numRef>
          </c:val>
          <c:extLst>
            <c:ext xmlns:c16="http://schemas.microsoft.com/office/drawing/2014/chart" uri="{C3380CC4-5D6E-409C-BE32-E72D297353CC}">
              <c16:uniqueId val="{00000008-E0B2-465D-A0C8-6F8F06F75C59}"/>
            </c:ext>
          </c:extLst>
        </c:ser>
        <c:dLbls>
          <c:dLblPos val="ctr"/>
          <c:showLegendKey val="0"/>
          <c:showVal val="1"/>
          <c:showCatName val="0"/>
          <c:showSerName val="0"/>
          <c:showPercent val="0"/>
          <c:showBubbleSize val="0"/>
          <c:showLeaderLines val="1"/>
        </c:dLbls>
        <c:firstSliceAng val="9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000" b="0" i="0" u="none" strike="noStrike" kern="1200" baseline="0">
              <a:solidFill>
                <a:schemeClr val="tx2"/>
              </a:solidFill>
              <a:latin typeface="+mn-lt"/>
              <a:ea typeface="+mn-ea"/>
              <a:cs typeface="+mn-cs"/>
            </a:defRPr>
          </a:pPr>
          <a:endParaRPr lang="en-US"/>
        </a:p>
      </c:txPr>
    </c:legend>
    <c:plotVisOnly val="1"/>
    <c:dispBlanksAs val="gap"/>
    <c:showDLblsOverMax val="0"/>
  </c:chart>
  <c:spPr>
    <a:solidFill>
      <a:schemeClr val="bg1">
        <a:lumMod val="75000"/>
        <a:lumOff val="25000"/>
        <a:alpha val="50000"/>
      </a:schemeClr>
    </a:solidFill>
    <a:ln>
      <a:noFill/>
    </a:ln>
    <a:effectLst>
      <a:outerShdw blurRad="50800" dist="38100" dir="2700000" algn="tl" rotWithShape="0">
        <a:prstClr val="black">
          <a:alpha val="40000"/>
        </a:prstClr>
      </a:outerShdw>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3719763809364686E-2"/>
          <c:y val="0.10051169590643275"/>
          <c:w val="0.9526387053077251"/>
          <c:h val="0.79897660818713445"/>
        </c:manualLayout>
      </c:layout>
      <c:barChart>
        <c:barDir val="bar"/>
        <c:grouping val="clustered"/>
        <c:varyColors val="0"/>
        <c:ser>
          <c:idx val="3"/>
          <c:order val="0"/>
          <c:tx>
            <c:strRef>
              <c:f>Sheet1!$G$2</c:f>
              <c:strCache>
                <c:ptCount val="1"/>
                <c:pt idx="0">
                  <c:v>Automated : Evaluate-STIG, 814 (98%)</c:v>
                </c:pt>
              </c:strCache>
            </c:strRef>
          </c:tx>
          <c:spPr>
            <a:solidFill>
              <a:srgbClr val="92D050"/>
            </a:solidFill>
            <a:ln>
              <a:solidFill>
                <a:schemeClr val="bg1"/>
              </a:solidFill>
            </a:ln>
            <a:effectLst>
              <a:outerShdw blurRad="50800" dist="38100" dir="2700000" algn="tl" rotWithShape="0">
                <a:prstClr val="black">
                  <a:alpha val="40000"/>
                </a:prstClr>
              </a:outerShdw>
            </a:effectLst>
          </c:spPr>
          <c:invertIfNegative val="0"/>
          <c:dPt>
            <c:idx val="0"/>
            <c:invertIfNegative val="0"/>
            <c:bubble3D val="0"/>
            <c:spPr>
              <a:solidFill>
                <a:srgbClr val="38B6FF"/>
              </a:solidFill>
              <a:ln>
                <a:solidFill>
                  <a:schemeClr val="bg1"/>
                </a:solidFill>
              </a:ln>
              <a:effectLst>
                <a:outerShdw blurRad="50800" dist="38100" algn="l" rotWithShape="0">
                  <a:prstClr val="black">
                    <a:alpha val="40000"/>
                  </a:prstClr>
                </a:outerShdw>
              </a:effectLst>
            </c:spPr>
            <c:extLst>
              <c:ext xmlns:c16="http://schemas.microsoft.com/office/drawing/2014/chart" uri="{C3380CC4-5D6E-409C-BE32-E72D297353CC}">
                <c16:uniqueId val="{0000000A-AC6D-44CD-B355-6F0F605553C1}"/>
              </c:ext>
            </c:extLst>
          </c:dPt>
          <c:dLbls>
            <c:dLbl>
              <c:idx val="0"/>
              <c:spPr>
                <a:noFill/>
                <a:ln>
                  <a:noFill/>
                </a:ln>
                <a:effectLst/>
              </c:spPr>
              <c:txPr>
                <a:bodyPr vertOverflow="overflow" horzOverflow="overflow" wrap="none" lIns="38100" tIns="19050" rIns="38100" bIns="19050" anchor="ctr" anchorCtr="0">
                  <a:spAutoFit/>
                </a:bodyPr>
                <a:lstStyle/>
                <a:p>
                  <a:pPr algn="r">
                    <a:defRPr sz="900">
                      <a:solidFill>
                        <a:schemeClr val="bg2">
                          <a:lumMod val="90000"/>
                          <a:lumOff val="10000"/>
                        </a:schemeClr>
                      </a:solidFill>
                    </a:defRPr>
                  </a:pPr>
                  <a:endParaRPr lang="en-US"/>
                </a:p>
              </c:txPr>
              <c:dLblPos val="inEnd"/>
              <c:showLegendKey val="0"/>
              <c:showVal val="0"/>
              <c:showCatName val="0"/>
              <c:showSerName val="1"/>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A-AC6D-44CD-B355-6F0F605553C1}"/>
                </c:ext>
              </c:extLst>
            </c:dLbl>
            <c:spPr>
              <a:noFill/>
              <a:ln>
                <a:noFill/>
              </a:ln>
              <a:effectLst/>
            </c:spPr>
            <c:txPr>
              <a:bodyPr vertOverflow="overflow" horzOverflow="overflow" wrap="none" lIns="38100" tIns="19050" rIns="38100" bIns="19050" anchor="ctr" anchorCtr="0">
                <a:spAutoFit/>
              </a:bodyPr>
              <a:lstStyle/>
              <a:p>
                <a:pPr algn="r">
                  <a:defRPr sz="900">
                    <a:solidFill>
                      <a:schemeClr val="bg2">
                        <a:lumMod val="90000"/>
                        <a:lumOff val="10000"/>
                      </a:schemeClr>
                    </a:solidFill>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c:f>
              <c:strCache>
                <c:ptCount val="1"/>
                <c:pt idx="0">
                  <c:v>Checks</c:v>
                </c:pt>
              </c:strCache>
            </c:strRef>
          </c:cat>
          <c:val>
            <c:numRef>
              <c:f>Sheet1!$E$2</c:f>
              <c:numCache>
                <c:formatCode>General</c:formatCode>
                <c:ptCount val="1"/>
                <c:pt idx="0">
                  <c:v>814</c:v>
                </c:pt>
              </c:numCache>
            </c:numRef>
          </c:val>
          <c:extLst>
            <c:ext xmlns:c16="http://schemas.microsoft.com/office/drawing/2014/chart" uri="{C3380CC4-5D6E-409C-BE32-E72D297353CC}">
              <c16:uniqueId val="{00000006-AC6D-44CD-B355-6F0F605553C1}"/>
            </c:ext>
          </c:extLst>
        </c:ser>
        <c:ser>
          <c:idx val="0"/>
          <c:order val="3"/>
          <c:tx>
            <c:strRef>
              <c:f>Sheet1!$D$2</c:f>
              <c:strCache>
                <c:ptCount val="1"/>
                <c:pt idx="0">
                  <c:v>Automated : DISA SCAP, 679 (82%)</c:v>
                </c:pt>
              </c:strCache>
            </c:strRef>
          </c:tx>
          <c:spPr>
            <a:solidFill>
              <a:schemeClr val="accent5">
                <a:lumMod val="60000"/>
                <a:lumOff val="40000"/>
              </a:schemeClr>
            </a:solidFill>
            <a:ln>
              <a:solidFill>
                <a:schemeClr val="tx2"/>
              </a:solidFill>
            </a:ln>
            <a:effectLst>
              <a:outerShdw blurRad="50800" dist="38100" algn="l" rotWithShape="0">
                <a:prstClr val="black">
                  <a:alpha val="40000"/>
                </a:prstClr>
              </a:outerShdw>
            </a:effectLst>
          </c:spPr>
          <c:invertIfNegative val="0"/>
          <c:dPt>
            <c:idx val="0"/>
            <c:invertIfNegative val="0"/>
            <c:bubble3D val="0"/>
            <c:spPr>
              <a:solidFill>
                <a:srgbClr val="F2E384"/>
              </a:solidFill>
              <a:ln>
                <a:solidFill>
                  <a:schemeClr val="bg1"/>
                </a:solidFill>
              </a:ln>
              <a:effectLst>
                <a:outerShdw blurRad="50800" dist="38100" algn="l" rotWithShape="0">
                  <a:prstClr val="black">
                    <a:alpha val="40000"/>
                  </a:prstClr>
                </a:outerShdw>
              </a:effectLst>
            </c:spPr>
            <c:extLst>
              <c:ext xmlns:c16="http://schemas.microsoft.com/office/drawing/2014/chart" uri="{C3380CC4-5D6E-409C-BE32-E72D297353CC}">
                <c16:uniqueId val="{00000001-E5E7-49C0-9325-E92A3AAA3A54}"/>
              </c:ext>
            </c:extLst>
          </c:dPt>
          <c:dLbls>
            <c:dLbl>
              <c:idx val="0"/>
              <c:spPr>
                <a:noFill/>
                <a:ln>
                  <a:noFill/>
                </a:ln>
                <a:effectLst/>
              </c:spPr>
              <c:txPr>
                <a:bodyPr wrap="none" lIns="38100" tIns="19050" rIns="38100" bIns="19050" anchor="ctr" anchorCtr="0">
                  <a:noAutofit/>
                </a:bodyPr>
                <a:lstStyle/>
                <a:p>
                  <a:pPr algn="r">
                    <a:defRPr sz="900">
                      <a:solidFill>
                        <a:schemeClr val="bg1">
                          <a:lumMod val="95000"/>
                          <a:lumOff val="5000"/>
                        </a:schemeClr>
                      </a:solidFill>
                    </a:defRPr>
                  </a:pPr>
                  <a:endParaRPr lang="en-US"/>
                </a:p>
              </c:txPr>
              <c:dLblPos val="inEnd"/>
              <c:showLegendKey val="0"/>
              <c:showVal val="0"/>
              <c:showCatName val="0"/>
              <c:showSerName val="1"/>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E5E7-49C0-9325-E92A3AAA3A54}"/>
                </c:ext>
              </c:extLst>
            </c:dLbl>
            <c:spPr>
              <a:noFill/>
              <a:ln>
                <a:noFill/>
              </a:ln>
              <a:effectLst/>
            </c:spPr>
            <c:txPr>
              <a:bodyPr wrap="none" lIns="38100" tIns="19050" rIns="38100" bIns="19050" anchor="ctr" anchorCtr="0">
                <a:spAutoFit/>
              </a:bodyPr>
              <a:lstStyle/>
              <a:p>
                <a:pPr algn="r">
                  <a:defRPr sz="900">
                    <a:solidFill>
                      <a:schemeClr val="bg2">
                        <a:lumMod val="90000"/>
                        <a:lumOff val="10000"/>
                      </a:schemeClr>
                    </a:solidFill>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Checks</c:v>
                </c:pt>
              </c:strCache>
            </c:strRef>
          </c:cat>
          <c:val>
            <c:numRef>
              <c:f>Sheet1!$B$2</c:f>
              <c:numCache>
                <c:formatCode>General</c:formatCode>
                <c:ptCount val="1"/>
                <c:pt idx="0">
                  <c:v>679</c:v>
                </c:pt>
              </c:numCache>
            </c:numRef>
          </c:val>
          <c:extLst>
            <c:ext xmlns:c16="http://schemas.microsoft.com/office/drawing/2014/chart" uri="{C3380CC4-5D6E-409C-BE32-E72D297353CC}">
              <c16:uniqueId val="{00000002-E5E7-49C0-9325-E92A3AAA3A54}"/>
            </c:ext>
          </c:extLst>
        </c:ser>
        <c:ser>
          <c:idx val="6"/>
          <c:order val="6"/>
          <c:tx>
            <c:strRef>
              <c:f>Sheet1!$H$1</c:f>
              <c:strCache>
                <c:ptCount val="1"/>
                <c:pt idx="0">
                  <c:v>Total Checks</c:v>
                </c:pt>
              </c:strCache>
            </c:strRef>
          </c:tx>
          <c:spPr>
            <a:solidFill>
              <a:schemeClr val="bg1">
                <a:lumMod val="75000"/>
              </a:schemeClr>
            </a:solidFill>
            <a:ln>
              <a:solidFill>
                <a:schemeClr val="bg1"/>
              </a:solidFill>
            </a:ln>
            <a:effectLst>
              <a:outerShdw blurRad="50800" dist="38100" algn="l" rotWithShape="0">
                <a:prstClr val="black">
                  <a:alpha val="40000"/>
                </a:prstClr>
              </a:outerShdw>
            </a:effectLst>
          </c:spPr>
          <c:invertIfNegative val="0"/>
          <c:dPt>
            <c:idx val="0"/>
            <c:invertIfNegative val="0"/>
            <c:bubble3D val="0"/>
            <c:spPr>
              <a:solidFill>
                <a:schemeClr val="tx1">
                  <a:lumMod val="65000"/>
                </a:schemeClr>
              </a:solidFill>
              <a:ln>
                <a:solidFill>
                  <a:schemeClr val="bg1"/>
                </a:solidFill>
              </a:ln>
              <a:effectLst>
                <a:outerShdw blurRad="50800" dist="38100" algn="l" rotWithShape="0">
                  <a:prstClr val="black">
                    <a:alpha val="40000"/>
                  </a:prstClr>
                </a:outerShdw>
              </a:effectLst>
            </c:spPr>
            <c:extLst>
              <c:ext xmlns:c16="http://schemas.microsoft.com/office/drawing/2014/chart" uri="{C3380CC4-5D6E-409C-BE32-E72D297353CC}">
                <c16:uniqueId val="{00000005-BFC1-4EF9-8FB5-1E64356035B9}"/>
              </c:ext>
            </c:extLst>
          </c:dPt>
          <c:dLbls>
            <c:dLbl>
              <c:idx val="0"/>
              <c:spPr>
                <a:noFill/>
                <a:ln>
                  <a:noFill/>
                </a:ln>
                <a:effectLst/>
              </c:spPr>
              <c:txPr>
                <a:bodyPr vertOverflow="overflow" horzOverflow="overflow" wrap="none" lIns="38100" tIns="19050" rIns="38100" bIns="19050" anchor="ctr" anchorCtr="0">
                  <a:spAutoFit/>
                </a:bodyPr>
                <a:lstStyle/>
                <a:p>
                  <a:pPr algn="r">
                    <a:defRPr sz="900">
                      <a:solidFill>
                        <a:schemeClr val="bg2">
                          <a:lumMod val="90000"/>
                          <a:lumOff val="10000"/>
                        </a:schemeClr>
                      </a:solidFill>
                    </a:defRPr>
                  </a:pPr>
                  <a:endParaRPr lang="en-US"/>
                </a:p>
              </c:txPr>
              <c:dLblPos val="inEnd"/>
              <c:showLegendKey val="0"/>
              <c:showVal val="1"/>
              <c:showCatName val="0"/>
              <c:showSerName val="1"/>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BFC1-4EF9-8FB5-1E64356035B9}"/>
                </c:ext>
              </c:extLst>
            </c:dLbl>
            <c:spPr>
              <a:noFill/>
              <a:ln>
                <a:noFill/>
              </a:ln>
              <a:effectLst/>
            </c:spPr>
            <c:txPr>
              <a:bodyPr wrap="square" lIns="38100" tIns="19050" rIns="38100" bIns="19050" anchor="ctr" anchorCtr="0">
                <a:spAutoFit/>
              </a:bodyPr>
              <a:lstStyle/>
              <a:p>
                <a:pPr>
                  <a:defRPr sz="900">
                    <a:solidFill>
                      <a:schemeClr val="bg2">
                        <a:lumMod val="90000"/>
                        <a:lumOff val="10000"/>
                      </a:schemeClr>
                    </a:solidFill>
                  </a:defRPr>
                </a:pPr>
                <a:endParaRPr lang="en-US"/>
              </a:p>
            </c:txPr>
            <c:dLblPos val="inEnd"/>
            <c:showLegendKey val="0"/>
            <c:showVal val="1"/>
            <c:showCatName val="0"/>
            <c:showSerName val="1"/>
            <c:showPercent val="0"/>
            <c:showBubbleSize val="0"/>
            <c:showLeaderLines val="0"/>
            <c:extLst>
              <c:ext xmlns:c15="http://schemas.microsoft.com/office/drawing/2012/chart" uri="{CE6537A1-D6FC-4f65-9D91-7224C49458BB}">
                <c15:showLeaderLines val="1"/>
              </c:ext>
            </c:extLst>
          </c:dLbls>
          <c:cat>
            <c:strRef>
              <c:f>Sheet1!$A$2</c:f>
              <c:strCache>
                <c:ptCount val="1"/>
                <c:pt idx="0">
                  <c:v>Checks</c:v>
                </c:pt>
              </c:strCache>
            </c:strRef>
          </c:cat>
          <c:val>
            <c:numRef>
              <c:f>Sheet1!$H$2</c:f>
              <c:numCache>
                <c:formatCode>General</c:formatCode>
                <c:ptCount val="1"/>
                <c:pt idx="0">
                  <c:v>827</c:v>
                </c:pt>
              </c:numCache>
            </c:numRef>
          </c:val>
          <c:extLst>
            <c:ext xmlns:c16="http://schemas.microsoft.com/office/drawing/2014/chart" uri="{C3380CC4-5D6E-409C-BE32-E72D297353CC}">
              <c16:uniqueId val="{00000009-AC6D-44CD-B355-6F0F605553C1}"/>
            </c:ext>
          </c:extLst>
        </c:ser>
        <c:dLbls>
          <c:dLblPos val="inEnd"/>
          <c:showLegendKey val="0"/>
          <c:showVal val="1"/>
          <c:showCatName val="0"/>
          <c:showSerName val="0"/>
          <c:showPercent val="0"/>
          <c:showBubbleSize val="0"/>
        </c:dLbls>
        <c:gapWidth val="185"/>
        <c:overlap val="-30"/>
        <c:axId val="914540880"/>
        <c:axId val="914540552"/>
        <c:extLst>
          <c:ext xmlns:c15="http://schemas.microsoft.com/office/drawing/2012/chart" uri="{02D57815-91ED-43cb-92C2-25804820EDAC}">
            <c15:filteredBarSeries>
              <c15:ser>
                <c:idx val="4"/>
                <c:order val="1"/>
                <c:tx>
                  <c:strRef>
                    <c:extLst>
                      <c:ext uri="{02D57815-91ED-43cb-92C2-25804820EDAC}">
                        <c15:formulaRef>
                          <c15:sqref>Sheet1!$F$1</c15:sqref>
                        </c15:formulaRef>
                      </c:ext>
                    </c:extLst>
                    <c:strCache>
                      <c:ptCount val="1"/>
                      <c:pt idx="0">
                        <c:v>% Complete : Evaluate-STIG</c:v>
                      </c:pt>
                    </c:strCache>
                  </c:strRef>
                </c:tx>
                <c:invertIfNegative val="0"/>
                <c:dLbls>
                  <c:spPr>
                    <a:noFill/>
                    <a:ln>
                      <a:noFill/>
                    </a:ln>
                    <a:effectLst/>
                  </c:spPr>
                  <c:txPr>
                    <a:bodyPr wrap="square" lIns="38100" tIns="19050" rIns="38100" bIns="19050" anchor="ctr" anchorCtr="0">
                      <a:spAutoFit/>
                    </a:bodyPr>
                    <a:lstStyle/>
                    <a:p>
                      <a:pPr algn="r">
                        <a:defRPr sz="900">
                          <a:solidFill>
                            <a:schemeClr val="bg2">
                              <a:lumMod val="90000"/>
                              <a:lumOff val="10000"/>
                            </a:schemeClr>
                          </a:solidFill>
                        </a:defRPr>
                      </a:pPr>
                      <a:endParaRPr lang="en-US"/>
                    </a:p>
                  </c:txPr>
                  <c:dLblPos val="inEnd"/>
                  <c:showLegendKey val="0"/>
                  <c:showVal val="1"/>
                  <c:showCatName val="0"/>
                  <c:showSerName val="0"/>
                  <c:showPercent val="0"/>
                  <c:showBubbleSize val="0"/>
                  <c:showLeaderLines val="0"/>
                  <c:extLst>
                    <c:ext uri="{CE6537A1-D6FC-4f65-9D91-7224C49458BB}">
                      <c15:showLeaderLines val="1"/>
                    </c:ext>
                  </c:extLst>
                </c:dLbls>
                <c:cat>
                  <c:strRef>
                    <c:extLst>
                      <c:ext uri="{02D57815-91ED-43cb-92C2-25804820EDAC}">
                        <c15:formulaRef>
                          <c15:sqref>Sheet1!$A$2</c15:sqref>
                        </c15:formulaRef>
                      </c:ext>
                    </c:extLst>
                    <c:strCache>
                      <c:ptCount val="1"/>
                      <c:pt idx="0">
                        <c:v>Checks</c:v>
                      </c:pt>
                    </c:strCache>
                  </c:strRef>
                </c:cat>
                <c:val>
                  <c:numRef>
                    <c:extLst>
                      <c:ext uri="{02D57815-91ED-43cb-92C2-25804820EDAC}">
                        <c15:formulaRef>
                          <c15:sqref>Sheet1!$F$2</c15:sqref>
                        </c15:formulaRef>
                      </c:ext>
                    </c:extLst>
                    <c:numCache>
                      <c:formatCode>0.0%</c:formatCode>
                      <c:ptCount val="1"/>
                      <c:pt idx="0">
                        <c:v>0.98428053204353083</c:v>
                      </c:pt>
                    </c:numCache>
                  </c:numRef>
                </c:val>
                <c:extLst>
                  <c:ext xmlns:c16="http://schemas.microsoft.com/office/drawing/2014/chart" uri="{C3380CC4-5D6E-409C-BE32-E72D297353CC}">
                    <c16:uniqueId val="{00000007-AC6D-44CD-B355-6F0F605553C1}"/>
                  </c:ext>
                </c:extLst>
              </c15:ser>
            </c15:filteredBarSeries>
            <c15:filteredBarSeries>
              <c15:ser>
                <c:idx val="5"/>
                <c:order val="2"/>
                <c:tx>
                  <c:strRef>
                    <c:extLst xmlns:c15="http://schemas.microsoft.com/office/drawing/2012/chart">
                      <c:ext xmlns:c15="http://schemas.microsoft.com/office/drawing/2012/chart" uri="{02D57815-91ED-43cb-92C2-25804820EDAC}">
                        <c15:formulaRef>
                          <c15:sqref>Sheet1!$G$1</c15:sqref>
                        </c15:formulaRef>
                      </c:ext>
                    </c:extLst>
                    <c:strCache>
                      <c:ptCount val="1"/>
                      <c:pt idx="0">
                        <c:v>Label : Evaluate-STIG</c:v>
                      </c:pt>
                    </c:strCache>
                  </c:strRef>
                </c:tx>
                <c:invertIfNegative val="0"/>
                <c:dLbls>
                  <c:spPr>
                    <a:noFill/>
                    <a:ln>
                      <a:noFill/>
                    </a:ln>
                    <a:effectLst/>
                  </c:spPr>
                  <c:dLblPos val="inEnd"/>
                  <c:showLegendKey val="0"/>
                  <c:showVal val="1"/>
                  <c:showCatName val="0"/>
                  <c:showSerName val="0"/>
                  <c:showPercent val="0"/>
                  <c:showBubbleSize val="0"/>
                  <c:showLeaderLines val="0"/>
                  <c:extLst xmlns:c15="http://schemas.microsoft.com/office/drawing/2012/chart">
                    <c:ext xmlns:c15="http://schemas.microsoft.com/office/drawing/2012/chart" uri="{CE6537A1-D6FC-4f65-9D91-7224C49458BB}">
                      <c15:showLeaderLines val="1"/>
                    </c:ext>
                  </c:extLst>
                </c:dLbls>
                <c:cat>
                  <c:strRef>
                    <c:extLst xmlns:c15="http://schemas.microsoft.com/office/drawing/2012/chart">
                      <c:ext xmlns:c15="http://schemas.microsoft.com/office/drawing/2012/chart" uri="{02D57815-91ED-43cb-92C2-25804820EDAC}">
                        <c15:formulaRef>
                          <c15:sqref>Sheet1!$A$2</c15:sqref>
                        </c15:formulaRef>
                      </c:ext>
                    </c:extLst>
                    <c:strCache>
                      <c:ptCount val="1"/>
                      <c:pt idx="0">
                        <c:v>Checks</c:v>
                      </c:pt>
                    </c:strCache>
                  </c:strRef>
                </c:cat>
                <c:val>
                  <c:numRef>
                    <c:extLst xmlns:c15="http://schemas.microsoft.com/office/drawing/2012/chart">
                      <c:ext xmlns:c15="http://schemas.microsoft.com/office/drawing/2012/chart" uri="{02D57815-91ED-43cb-92C2-25804820EDAC}">
                        <c15:formulaRef>
                          <c15:sqref>Sheet1!$G$2</c15:sqref>
                        </c15:formulaRef>
                      </c:ext>
                    </c:extLst>
                    <c:numCache>
                      <c:formatCode>0.0%</c:formatCode>
                      <c:ptCount val="1"/>
                      <c:pt idx="0">
                        <c:v>0</c:v>
                      </c:pt>
                    </c:numCache>
                  </c:numRef>
                </c:val>
                <c:extLst xmlns:c15="http://schemas.microsoft.com/office/drawing/2012/chart">
                  <c:ext xmlns:c16="http://schemas.microsoft.com/office/drawing/2014/chart" uri="{C3380CC4-5D6E-409C-BE32-E72D297353CC}">
                    <c16:uniqueId val="{00000008-AC6D-44CD-B355-6F0F605553C1}"/>
                  </c:ext>
                </c:extLst>
              </c15:ser>
            </c15:filteredBarSeries>
            <c15:filteredBarSeries>
              <c15:ser>
                <c:idx val="1"/>
                <c:order val="4"/>
                <c:tx>
                  <c:strRef>
                    <c:extLst xmlns:c15="http://schemas.microsoft.com/office/drawing/2012/chart">
                      <c:ext xmlns:c15="http://schemas.microsoft.com/office/drawing/2012/chart" uri="{02D57815-91ED-43cb-92C2-25804820EDAC}">
                        <c15:formulaRef>
                          <c15:sqref>Sheet1!$C$1</c15:sqref>
                        </c15:formulaRef>
                      </c:ext>
                    </c:extLst>
                    <c:strCache>
                      <c:ptCount val="1"/>
                      <c:pt idx="0">
                        <c:v>% Complete : SCAP</c:v>
                      </c:pt>
                    </c:strCache>
                  </c:strRef>
                </c:tx>
                <c:invertIfNegative val="0"/>
                <c:dLbls>
                  <c:spPr>
                    <a:noFill/>
                    <a:ln>
                      <a:noFill/>
                    </a:ln>
                    <a:effectLst/>
                  </c:spPr>
                  <c:txPr>
                    <a:bodyPr rot="0" vert="horz"/>
                    <a:lstStyle/>
                    <a:p>
                      <a:pPr>
                        <a:defRPr>
                          <a:solidFill>
                            <a:schemeClr val="bg1"/>
                          </a:solidFill>
                          <a:effectLst/>
                        </a:defRPr>
                      </a:pPr>
                      <a:endParaRPr lang="en-US"/>
                    </a:p>
                  </c:txPr>
                  <c:dLblPos val="inEnd"/>
                  <c:showLegendKey val="0"/>
                  <c:showVal val="1"/>
                  <c:showCatName val="0"/>
                  <c:showSerName val="0"/>
                  <c:showPercent val="0"/>
                  <c:showBubbleSize val="0"/>
                  <c:showLeaderLines val="0"/>
                  <c:extLst xmlns:c15="http://schemas.microsoft.com/office/drawing/2012/char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extLst xmlns:c15="http://schemas.microsoft.com/office/drawing/2012/chart">
                      <c:ext xmlns:c15="http://schemas.microsoft.com/office/drawing/2012/chart" uri="{02D57815-91ED-43cb-92C2-25804820EDAC}">
                        <c15:formulaRef>
                          <c15:sqref>Sheet1!$A$2</c15:sqref>
                        </c15:formulaRef>
                      </c:ext>
                    </c:extLst>
                    <c:strCache>
                      <c:ptCount val="1"/>
                      <c:pt idx="0">
                        <c:v>Checks</c:v>
                      </c:pt>
                    </c:strCache>
                  </c:strRef>
                </c:cat>
                <c:val>
                  <c:numRef>
                    <c:extLst xmlns:c15="http://schemas.microsoft.com/office/drawing/2012/chart">
                      <c:ext xmlns:c15="http://schemas.microsoft.com/office/drawing/2012/chart" uri="{02D57815-91ED-43cb-92C2-25804820EDAC}">
                        <c15:formulaRef>
                          <c15:sqref>Sheet1!$C$2</c15:sqref>
                        </c15:formulaRef>
                      </c:ext>
                    </c:extLst>
                    <c:numCache>
                      <c:formatCode>0%</c:formatCode>
                      <c:ptCount val="1"/>
                      <c:pt idx="0">
                        <c:v>0.82103990326481258</c:v>
                      </c:pt>
                    </c:numCache>
                  </c:numRef>
                </c:val>
                <c:extLst xmlns:c15="http://schemas.microsoft.com/office/drawing/2012/chart">
                  <c:ext xmlns:c16="http://schemas.microsoft.com/office/drawing/2014/chart" uri="{C3380CC4-5D6E-409C-BE32-E72D297353CC}">
                    <c16:uniqueId val="{00000004-E5E7-49C0-9325-E92A3AAA3A54}"/>
                  </c:ext>
                </c:extLst>
              </c15:ser>
            </c15:filteredBarSeries>
            <c15:filteredBarSeries>
              <c15:ser>
                <c:idx val="2"/>
                <c:order val="5"/>
                <c:tx>
                  <c:strRef>
                    <c:extLst xmlns:c15="http://schemas.microsoft.com/office/drawing/2012/chart">
                      <c:ext xmlns:c15="http://schemas.microsoft.com/office/drawing/2012/chart" uri="{02D57815-91ED-43cb-92C2-25804820EDAC}">
                        <c15:formulaRef>
                          <c15:sqref>Sheet1!$D$1</c15:sqref>
                        </c15:formulaRef>
                      </c:ext>
                    </c:extLst>
                    <c:strCache>
                      <c:ptCount val="1"/>
                      <c:pt idx="0">
                        <c:v>Label : SCAP</c:v>
                      </c:pt>
                    </c:strCache>
                  </c:strRef>
                </c:tx>
                <c:invertIfNegative val="0"/>
                <c:dLbls>
                  <c:spPr>
                    <a:noFill/>
                    <a:ln>
                      <a:noFill/>
                    </a:ln>
                    <a:effectLst/>
                  </c:spPr>
                  <c:txPr>
                    <a:bodyPr rot="0" vert="horz"/>
                    <a:lstStyle/>
                    <a:p>
                      <a:pPr>
                        <a:defRPr>
                          <a:solidFill>
                            <a:schemeClr val="bg1"/>
                          </a:solidFill>
                          <a:effectLst/>
                        </a:defRPr>
                      </a:pPr>
                      <a:endParaRPr lang="en-US"/>
                    </a:p>
                  </c:txPr>
                  <c:dLblPos val="inEnd"/>
                  <c:showLegendKey val="0"/>
                  <c:showVal val="1"/>
                  <c:showCatName val="0"/>
                  <c:showSerName val="0"/>
                  <c:showPercent val="0"/>
                  <c:showBubbleSize val="0"/>
                  <c:showLeaderLines val="0"/>
                  <c:extLst xmlns:c15="http://schemas.microsoft.com/office/drawing/2012/char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extLst xmlns:c15="http://schemas.microsoft.com/office/drawing/2012/chart">
                      <c:ext xmlns:c15="http://schemas.microsoft.com/office/drawing/2012/chart" uri="{02D57815-91ED-43cb-92C2-25804820EDAC}">
                        <c15:formulaRef>
                          <c15:sqref>Sheet1!$A$2</c15:sqref>
                        </c15:formulaRef>
                      </c:ext>
                    </c:extLst>
                    <c:strCache>
                      <c:ptCount val="1"/>
                      <c:pt idx="0">
                        <c:v>Checks</c:v>
                      </c:pt>
                    </c:strCache>
                  </c:strRef>
                </c:cat>
                <c:val>
                  <c:numRef>
                    <c:extLst xmlns:c15="http://schemas.microsoft.com/office/drawing/2012/chart">
                      <c:ext xmlns:c15="http://schemas.microsoft.com/office/drawing/2012/chart" uri="{02D57815-91ED-43cb-92C2-25804820EDAC}">
                        <c15:formulaRef>
                          <c15:sqref>Sheet1!$D$2</c15:sqref>
                        </c15:formulaRef>
                      </c:ext>
                    </c:extLst>
                    <c:numCache>
                      <c:formatCode>0.0%</c:formatCode>
                      <c:ptCount val="1"/>
                      <c:pt idx="0">
                        <c:v>0</c:v>
                      </c:pt>
                    </c:numCache>
                  </c:numRef>
                </c:val>
                <c:extLst xmlns:c15="http://schemas.microsoft.com/office/drawing/2012/chart">
                  <c:ext xmlns:c16="http://schemas.microsoft.com/office/drawing/2014/chart" uri="{C3380CC4-5D6E-409C-BE32-E72D297353CC}">
                    <c16:uniqueId val="{00000007-E5E7-49C0-9325-E92A3AAA3A54}"/>
                  </c:ext>
                </c:extLst>
              </c15:ser>
            </c15:filteredBarSeries>
          </c:ext>
        </c:extLst>
      </c:barChart>
      <c:catAx>
        <c:axId val="914540880"/>
        <c:scaling>
          <c:orientation val="minMax"/>
        </c:scaling>
        <c:delete val="0"/>
        <c:axPos val="l"/>
        <c:numFmt formatCode="General" sourceLinked="1"/>
        <c:majorTickMark val="none"/>
        <c:minorTickMark val="none"/>
        <c:tickLblPos val="nextTo"/>
        <c:spPr>
          <a:noFill/>
          <a:ln w="9525" cap="flat" cmpd="sng" algn="ctr">
            <a:solidFill>
              <a:schemeClr val="tx1">
                <a:lumMod val="95000"/>
              </a:schemeClr>
            </a:solidFill>
            <a:round/>
          </a:ln>
          <a:effectLst/>
        </c:spPr>
        <c:txPr>
          <a:bodyPr rot="-5400000"/>
          <a:lstStyle/>
          <a:p>
            <a:pPr>
              <a:defRPr>
                <a:solidFill>
                  <a:schemeClr val="tx1">
                    <a:lumMod val="95000"/>
                  </a:schemeClr>
                </a:solidFill>
              </a:defRPr>
            </a:pPr>
            <a:endParaRPr lang="en-US"/>
          </a:p>
        </c:txPr>
        <c:crossAx val="914540552"/>
        <c:crosses val="autoZero"/>
        <c:auto val="1"/>
        <c:lblAlgn val="ctr"/>
        <c:lblOffset val="100"/>
        <c:noMultiLvlLbl val="0"/>
      </c:catAx>
      <c:valAx>
        <c:axId val="914540552"/>
        <c:scaling>
          <c:orientation val="minMax"/>
        </c:scaling>
        <c:delete val="1"/>
        <c:axPos val="b"/>
        <c:numFmt formatCode="General" sourceLinked="1"/>
        <c:majorTickMark val="none"/>
        <c:minorTickMark val="none"/>
        <c:tickLblPos val="nextTo"/>
        <c:crossAx val="914540880"/>
        <c:crosses val="autoZero"/>
        <c:crossBetween val="between"/>
      </c:valAx>
      <c:spPr>
        <a:noFill/>
        <a:ln>
          <a:noFill/>
        </a:ln>
        <a:effectLst/>
      </c:spPr>
    </c:plotArea>
    <c:plotVisOnly val="1"/>
    <c:dispBlanksAs val="gap"/>
    <c:showDLblsOverMax val="0"/>
  </c:chart>
  <c:spPr>
    <a:solidFill>
      <a:schemeClr val="bg1">
        <a:lumMod val="75000"/>
        <a:lumOff val="25000"/>
        <a:alpha val="50000"/>
      </a:schemeClr>
    </a:solidFill>
    <a:ln w="9525">
      <a:solidFill>
        <a:schemeClr val="bg1">
          <a:lumMod val="75000"/>
          <a:lumOff val="25000"/>
        </a:schemeClr>
      </a:solidFill>
    </a:ln>
    <a:effectLst>
      <a:outerShdw blurRad="50800" dist="63500" dir="2700000" algn="tl" rotWithShape="0">
        <a:prstClr val="black">
          <a:alpha val="40000"/>
        </a:prstClr>
      </a:outerShdw>
    </a:effectLst>
  </c:spPr>
  <c:txPr>
    <a:bodyPr/>
    <a:lstStyle/>
    <a:p>
      <a:pPr>
        <a:defRPr>
          <a:solidFill>
            <a:schemeClr val="tx1"/>
          </a:solidFill>
        </a:defRPr>
      </a:pPr>
      <a:endParaRPr lang="en-US"/>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80CAAB4-55C9-434C-9096-D73E795BE53F}" type="datetimeFigureOut">
              <a:rPr lang="en-US" smtClean="0"/>
              <a:t>12/9/2025</a:t>
            </a:fld>
            <a:endParaRPr lang="en-US" dirty="0"/>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8204A3-D8A2-462D-BDED-186A68EAFA1B}" type="slidenum">
              <a:rPr lang="en-US" smtClean="0"/>
              <a:t>‹#›</a:t>
            </a:fld>
            <a:endParaRPr lang="en-US" dirty="0"/>
          </a:p>
        </p:txBody>
      </p:sp>
    </p:spTree>
    <p:extLst>
      <p:ext uri="{BB962C8B-B14F-4D97-AF65-F5344CB8AC3E}">
        <p14:creationId xmlns:p14="http://schemas.microsoft.com/office/powerpoint/2010/main" val="5285401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028020" y="1769543"/>
            <a:ext cx="7080026"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028020" y="3598339"/>
            <a:ext cx="7080026"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178620" y="6477006"/>
            <a:ext cx="1858853" cy="207985"/>
          </a:xfrm>
        </p:spPr>
        <p:txBody>
          <a:bodyPr/>
          <a:lstStyle>
            <a:lvl1pPr algn="r">
              <a:defRPr/>
            </a:lvl1pPr>
          </a:lstStyle>
          <a:p>
            <a:fld id="{B96543B8-CA3E-4181-96A9-9742EE3F5CE2}" type="datetime3">
              <a:rPr lang="en-US" smtClean="0"/>
              <a:pPr/>
              <a:t>9 December 2025</a:t>
            </a:fld>
            <a:endParaRPr lang="en-US" dirty="0"/>
          </a:p>
        </p:txBody>
      </p:sp>
    </p:spTree>
    <p:extLst>
      <p:ext uri="{BB962C8B-B14F-4D97-AF65-F5344CB8AC3E}">
        <p14:creationId xmlns:p14="http://schemas.microsoft.com/office/powerpoint/2010/main" val="2078299361"/>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Slate-V2-S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3996" y="540085"/>
            <a:ext cx="7656010" cy="3834374"/>
          </a:xfrm>
          <a:prstGeom prst="rect">
            <a:avLst/>
          </a:prstGeom>
        </p:spPr>
      </p:pic>
      <p:sp>
        <p:nvSpPr>
          <p:cNvPr id="2" name="Title 1"/>
          <p:cNvSpPr>
            <a:spLocks noGrp="1"/>
          </p:cNvSpPr>
          <p:nvPr>
            <p:ph type="title"/>
          </p:nvPr>
        </p:nvSpPr>
        <p:spPr>
          <a:xfrm>
            <a:off x="685355" y="4565255"/>
            <a:ext cx="7766495"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926217" y="695012"/>
            <a:ext cx="7285600"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685347" y="5108728"/>
            <a:ext cx="7765322" cy="682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E48C8E6-57DF-49E1-A432-AA93CA370528}" type="datetime3">
              <a:rPr lang="en-US" smtClean="0"/>
              <a:t>9 December 2025</a:t>
            </a:fld>
            <a:endParaRPr lang="en-US" dirty="0"/>
          </a:p>
        </p:txBody>
      </p:sp>
      <p:sp>
        <p:nvSpPr>
          <p:cNvPr id="6" name="Footer Placeholder 5"/>
          <p:cNvSpPr>
            <a:spLocks noGrp="1"/>
          </p:cNvSpPr>
          <p:nvPr>
            <p:ph type="ftr" sz="quarter" idx="11"/>
          </p:nvPr>
        </p:nvSpPr>
        <p:spPr>
          <a:xfrm>
            <a:off x="685348" y="5883278"/>
            <a:ext cx="5004649" cy="365125"/>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8826002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5347" y="608437"/>
            <a:ext cx="7765322" cy="3534344"/>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5347" y="4295180"/>
            <a:ext cx="7765322"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2DC59D39-A292-4BDF-A188-86CE4BA85C0E}" type="datetime3">
              <a:rPr lang="en-US" smtClean="0"/>
              <a:t>9 December 2025</a:t>
            </a:fld>
            <a:endParaRPr lang="en-US" dirty="0"/>
          </a:p>
        </p:txBody>
      </p:sp>
      <p:sp>
        <p:nvSpPr>
          <p:cNvPr id="6" name="Footer Placeholder 5"/>
          <p:cNvSpPr>
            <a:spLocks noGrp="1"/>
          </p:cNvSpPr>
          <p:nvPr>
            <p:ph type="ftr" sz="quarter" idx="11"/>
          </p:nvPr>
        </p:nvSpPr>
        <p:spPr>
          <a:xfrm>
            <a:off x="685348" y="5883278"/>
            <a:ext cx="5004649" cy="365125"/>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521641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84659" y="609600"/>
            <a:ext cx="6977064"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290484" y="3610035"/>
            <a:ext cx="6564224"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685347" y="4304353"/>
            <a:ext cx="7765322"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38221F2-7017-4DCD-B438-7A586A1FEC31}" type="datetime3">
              <a:rPr lang="en-US" smtClean="0"/>
              <a:t>9 December 2025</a:t>
            </a:fld>
            <a:endParaRPr lang="en-US" dirty="0"/>
          </a:p>
        </p:txBody>
      </p:sp>
      <p:sp>
        <p:nvSpPr>
          <p:cNvPr id="6" name="Footer Placeholder 5"/>
          <p:cNvSpPr>
            <a:spLocks noGrp="1"/>
          </p:cNvSpPr>
          <p:nvPr>
            <p:ph type="ftr" sz="quarter" idx="11"/>
          </p:nvPr>
        </p:nvSpPr>
        <p:spPr>
          <a:xfrm>
            <a:off x="685348" y="5883278"/>
            <a:ext cx="5004649" cy="365125"/>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
        <p:nvSpPr>
          <p:cNvPr id="11" name="TextBox 10"/>
          <p:cNvSpPr txBox="1"/>
          <p:nvPr/>
        </p:nvSpPr>
        <p:spPr>
          <a:xfrm>
            <a:off x="627459" y="873912"/>
            <a:ext cx="4572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7828359" y="2933245"/>
            <a:ext cx="4572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5157332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5347" y="2126945"/>
            <a:ext cx="7765322"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5340" y="4650556"/>
            <a:ext cx="776414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F631A02-9D00-4A06-A064-A3831D6CB7D8}" type="datetime3">
              <a:rPr lang="en-US" smtClean="0"/>
              <a:t>9 December 2025</a:t>
            </a:fld>
            <a:endParaRPr lang="en-US" dirty="0"/>
          </a:p>
        </p:txBody>
      </p:sp>
      <p:sp>
        <p:nvSpPr>
          <p:cNvPr id="6" name="Footer Placeholder 5"/>
          <p:cNvSpPr>
            <a:spLocks noGrp="1"/>
          </p:cNvSpPr>
          <p:nvPr>
            <p:ph type="ftr" sz="quarter" idx="11"/>
          </p:nvPr>
        </p:nvSpPr>
        <p:spPr>
          <a:xfrm>
            <a:off x="685348" y="5883278"/>
            <a:ext cx="5004649" cy="365125"/>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99338785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685347" y="609600"/>
            <a:ext cx="776532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346" y="1885950"/>
            <a:ext cx="2475738"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685346" y="2571750"/>
            <a:ext cx="2475738"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3335033" y="1885950"/>
            <a:ext cx="2475738"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3331076" y="2571750"/>
            <a:ext cx="2475738"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5974929" y="1885950"/>
            <a:ext cx="2475738"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5974929" y="2571750"/>
            <a:ext cx="2475738"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C7631FB6-138D-407E-9DDF-41378336E571}" type="datetime3">
              <a:rPr lang="en-US" smtClean="0"/>
              <a:t>9 December 2025</a:t>
            </a:fld>
            <a:endParaRPr lang="en-US" dirty="0"/>
          </a:p>
        </p:txBody>
      </p:sp>
      <p:sp>
        <p:nvSpPr>
          <p:cNvPr id="4" name="Footer Placeholder 3"/>
          <p:cNvSpPr>
            <a:spLocks noGrp="1"/>
          </p:cNvSpPr>
          <p:nvPr>
            <p:ph type="ftr" sz="quarter" idx="11"/>
          </p:nvPr>
        </p:nvSpPr>
        <p:spPr>
          <a:xfrm>
            <a:off x="685348" y="5883278"/>
            <a:ext cx="5004649" cy="365125"/>
          </a:xfrm>
          <a:prstGeom prst="rect">
            <a:avLst/>
          </a:prstGeom>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19272491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6" name="Picture 5" descr="Slate-V2-S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9240" y="1826045"/>
            <a:ext cx="2529046" cy="1833558"/>
          </a:xfrm>
          <a:prstGeom prst="rect">
            <a:avLst/>
          </a:prstGeom>
        </p:spPr>
      </p:pic>
      <p:pic>
        <p:nvPicPr>
          <p:cNvPr id="28" name="Picture 27" descr="Slate-V2-S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93814" y="1826045"/>
            <a:ext cx="2529046" cy="1833558"/>
          </a:xfrm>
          <a:prstGeom prst="rect">
            <a:avLst/>
          </a:prstGeom>
        </p:spPr>
      </p:pic>
      <p:pic>
        <p:nvPicPr>
          <p:cNvPr id="29" name="Picture 28" descr="Slate-V2-S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21715" y="1826045"/>
            <a:ext cx="2529046" cy="1833558"/>
          </a:xfrm>
          <a:prstGeom prst="rect">
            <a:avLst/>
          </a:prstGeom>
        </p:spPr>
      </p:pic>
      <p:sp>
        <p:nvSpPr>
          <p:cNvPr id="30" name="Title 1"/>
          <p:cNvSpPr>
            <a:spLocks noGrp="1"/>
          </p:cNvSpPr>
          <p:nvPr>
            <p:ph type="title"/>
          </p:nvPr>
        </p:nvSpPr>
        <p:spPr>
          <a:xfrm>
            <a:off x="685347" y="609600"/>
            <a:ext cx="7765322"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5346" y="3904106"/>
            <a:ext cx="2475738"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763577" y="1938918"/>
            <a:ext cx="2319276"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21" name="Text Placeholder 3"/>
          <p:cNvSpPr>
            <a:spLocks noGrp="1"/>
          </p:cNvSpPr>
          <p:nvPr>
            <p:ph type="body" sz="half" idx="18"/>
          </p:nvPr>
        </p:nvSpPr>
        <p:spPr>
          <a:xfrm>
            <a:off x="685346" y="4480371"/>
            <a:ext cx="2475738"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3332091" y="3904106"/>
            <a:ext cx="2475738"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3409307" y="1939094"/>
            <a:ext cx="2319276"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24" name="Text Placeholder 3"/>
          <p:cNvSpPr>
            <a:spLocks noGrp="1"/>
          </p:cNvSpPr>
          <p:nvPr>
            <p:ph type="body" sz="half" idx="19"/>
          </p:nvPr>
        </p:nvSpPr>
        <p:spPr>
          <a:xfrm>
            <a:off x="3331076" y="4480370"/>
            <a:ext cx="2476753"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5975023" y="3904106"/>
            <a:ext cx="2475738"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6056774" y="1934432"/>
            <a:ext cx="2319276"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27" name="Text Placeholder 3"/>
          <p:cNvSpPr>
            <a:spLocks noGrp="1"/>
          </p:cNvSpPr>
          <p:nvPr>
            <p:ph type="body" sz="half" idx="20"/>
          </p:nvPr>
        </p:nvSpPr>
        <p:spPr>
          <a:xfrm>
            <a:off x="5974929" y="4480368"/>
            <a:ext cx="2475738" cy="131083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88901562-E287-467C-892A-9897CA329350}" type="datetime3">
              <a:rPr lang="en-US" smtClean="0"/>
              <a:t>9 December 2025</a:t>
            </a:fld>
            <a:endParaRPr lang="en-US" dirty="0"/>
          </a:p>
        </p:txBody>
      </p:sp>
      <p:sp>
        <p:nvSpPr>
          <p:cNvPr id="4" name="Footer Placeholder 3"/>
          <p:cNvSpPr>
            <a:spLocks noGrp="1"/>
          </p:cNvSpPr>
          <p:nvPr>
            <p:ph type="ftr" sz="quarter" idx="11"/>
          </p:nvPr>
        </p:nvSpPr>
        <p:spPr>
          <a:xfrm>
            <a:off x="685348" y="5883278"/>
            <a:ext cx="5004649" cy="365125"/>
          </a:xfrm>
          <a:prstGeom prst="rect">
            <a:avLst/>
          </a:prstGeom>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58867548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618FB1D-93A8-4EE9-AD47-73DFADAF8B63}" type="datetime3">
              <a:rPr lang="en-US" smtClean="0"/>
              <a:t>9 December 2025</a:t>
            </a:fld>
            <a:endParaRPr lang="en-US" dirty="0"/>
          </a:p>
        </p:txBody>
      </p:sp>
      <p:sp>
        <p:nvSpPr>
          <p:cNvPr id="5" name="Footer Placeholder 4"/>
          <p:cNvSpPr>
            <a:spLocks noGrp="1"/>
          </p:cNvSpPr>
          <p:nvPr>
            <p:ph type="ftr" sz="quarter" idx="11"/>
          </p:nvPr>
        </p:nvSpPr>
        <p:spPr>
          <a:xfrm>
            <a:off x="685348" y="5883278"/>
            <a:ext cx="5004649" cy="365125"/>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5127001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37303" y="609602"/>
            <a:ext cx="1713365"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685347" y="609602"/>
            <a:ext cx="5937654" cy="5181601"/>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E54EB18-E42D-4C42-9F8F-08730AFFCBCA}" type="datetime3">
              <a:rPr lang="en-US" smtClean="0"/>
              <a:t>9 December 2025</a:t>
            </a:fld>
            <a:endParaRPr lang="en-US" dirty="0"/>
          </a:p>
        </p:txBody>
      </p:sp>
      <p:sp>
        <p:nvSpPr>
          <p:cNvPr id="5" name="Footer Placeholder 4"/>
          <p:cNvSpPr>
            <a:spLocks noGrp="1"/>
          </p:cNvSpPr>
          <p:nvPr>
            <p:ph type="ftr" sz="quarter" idx="11"/>
          </p:nvPr>
        </p:nvSpPr>
        <p:spPr>
          <a:xfrm>
            <a:off x="685348" y="5883278"/>
            <a:ext cx="5004649" cy="365125"/>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091800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4" name="Date Placeholder 3"/>
          <p:cNvSpPr>
            <a:spLocks noGrp="1"/>
          </p:cNvSpPr>
          <p:nvPr>
            <p:ph type="dt" sz="half" idx="10"/>
          </p:nvPr>
        </p:nvSpPr>
        <p:spPr/>
        <p:txBody>
          <a:bodyPr/>
          <a:lstStyle/>
          <a:p>
            <a:fld id="{1EFF16BC-E282-4D8F-9A16-B98B9140188C}" type="datetime3">
              <a:rPr lang="en-US" smtClean="0"/>
              <a:t>9 December 2025</a:t>
            </a:fld>
            <a:endParaRPr lang="en-US" dirty="0"/>
          </a:p>
        </p:txBody>
      </p:sp>
      <p:sp>
        <p:nvSpPr>
          <p:cNvPr id="6" name="Slide Number Placeholder 5"/>
          <p:cNvSpPr>
            <a:spLocks noGrp="1"/>
          </p:cNvSpPr>
          <p:nvPr>
            <p:ph type="sldNum" sz="quarter" idx="12"/>
          </p:nvPr>
        </p:nvSpPr>
        <p:spPr>
          <a:xfrm>
            <a:off x="8496301" y="6396039"/>
            <a:ext cx="501650" cy="304800"/>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7782845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71552" y="1761070"/>
            <a:ext cx="7192913" cy="1828813"/>
          </a:xfrm>
        </p:spPr>
        <p:txBody>
          <a:bodyPr anchor="b"/>
          <a:lstStyle>
            <a:lvl1pPr algn="ctr">
              <a:defRPr sz="4000" b="0" cap="none"/>
            </a:lvl1pPr>
          </a:lstStyle>
          <a:p>
            <a:r>
              <a:rPr lang="en-US" dirty="0"/>
              <a:t>Click to edit Master title style</a:t>
            </a:r>
          </a:p>
        </p:txBody>
      </p:sp>
      <p:sp>
        <p:nvSpPr>
          <p:cNvPr id="3" name="Text Placeholder 2"/>
          <p:cNvSpPr>
            <a:spLocks noGrp="1"/>
          </p:cNvSpPr>
          <p:nvPr>
            <p:ph type="body" idx="1"/>
          </p:nvPr>
        </p:nvSpPr>
        <p:spPr>
          <a:xfrm>
            <a:off x="971552" y="3589879"/>
            <a:ext cx="7192913" cy="150705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Edit Master text styles</a:t>
            </a:r>
          </a:p>
        </p:txBody>
      </p:sp>
      <p:sp>
        <p:nvSpPr>
          <p:cNvPr id="4" name="Date Placeholder 3"/>
          <p:cNvSpPr>
            <a:spLocks noGrp="1"/>
          </p:cNvSpPr>
          <p:nvPr>
            <p:ph type="dt" sz="half" idx="10"/>
          </p:nvPr>
        </p:nvSpPr>
        <p:spPr/>
        <p:txBody>
          <a:bodyPr/>
          <a:lstStyle/>
          <a:p>
            <a:fld id="{F86461B1-AE49-45CA-BF16-28EE36BA8772}" type="datetime3">
              <a:rPr lang="en-US" smtClean="0"/>
              <a:t>9 December 2025</a:t>
            </a:fld>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5623051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82589" y="1528420"/>
            <a:ext cx="4098133" cy="4589243"/>
          </a:xfrm>
        </p:spPr>
        <p:txBody>
          <a:bodyPr anchor="t">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4" name="Content Placeholder 3"/>
          <p:cNvSpPr>
            <a:spLocks noGrp="1"/>
          </p:cNvSpPr>
          <p:nvPr>
            <p:ph sz="half" idx="2"/>
          </p:nvPr>
        </p:nvSpPr>
        <p:spPr>
          <a:xfrm>
            <a:off x="4652169" y="1528420"/>
            <a:ext cx="4109244" cy="4589243"/>
          </a:xfrm>
        </p:spPr>
        <p:txBody>
          <a:bodyPr anchor="t">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5" name="Date Placeholder 4"/>
          <p:cNvSpPr>
            <a:spLocks noGrp="1"/>
          </p:cNvSpPr>
          <p:nvPr>
            <p:ph type="dt" sz="half" idx="10"/>
          </p:nvPr>
        </p:nvSpPr>
        <p:spPr/>
        <p:txBody>
          <a:bodyPr/>
          <a:lstStyle/>
          <a:p>
            <a:fld id="{986D0A9C-424E-4C31-AE6F-6BCD26E26665}" type="datetime3">
              <a:rPr lang="en-US" smtClean="0"/>
              <a:t>9 December 2025</a:t>
            </a:fld>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3755052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descr="Slate-V2-S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346" y="1770325"/>
            <a:ext cx="3787423" cy="4112953"/>
          </a:xfrm>
          <a:prstGeom prst="rect">
            <a:avLst/>
          </a:prstGeom>
        </p:spPr>
      </p:pic>
      <p:pic>
        <p:nvPicPr>
          <p:cNvPr id="14" name="Picture 13" descr="Slate-V2-S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63246" y="1770325"/>
            <a:ext cx="3787423" cy="4112953"/>
          </a:xfrm>
          <a:prstGeom prst="rect">
            <a:avLst/>
          </a:prstGeom>
        </p:spPr>
      </p:pic>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754404" y="1835254"/>
            <a:ext cx="3657258" cy="54488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4" name="Content Placeholder 3"/>
          <p:cNvSpPr>
            <a:spLocks noGrp="1"/>
          </p:cNvSpPr>
          <p:nvPr>
            <p:ph sz="half" idx="2"/>
          </p:nvPr>
        </p:nvSpPr>
        <p:spPr>
          <a:xfrm>
            <a:off x="754404" y="2380140"/>
            <a:ext cx="3657258"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5" name="Text Placeholder 4"/>
          <p:cNvSpPr>
            <a:spLocks noGrp="1"/>
          </p:cNvSpPr>
          <p:nvPr>
            <p:ph type="body" sz="quarter" idx="3"/>
          </p:nvPr>
        </p:nvSpPr>
        <p:spPr>
          <a:xfrm>
            <a:off x="4721226" y="1835257"/>
            <a:ext cx="3671498" cy="544883"/>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721226" y="2380140"/>
            <a:ext cx="3671498"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7" name="Date Placeholder 6"/>
          <p:cNvSpPr>
            <a:spLocks noGrp="1"/>
          </p:cNvSpPr>
          <p:nvPr>
            <p:ph type="dt" sz="half" idx="10"/>
          </p:nvPr>
        </p:nvSpPr>
        <p:spPr/>
        <p:txBody>
          <a:bodyPr/>
          <a:lstStyle/>
          <a:p>
            <a:fld id="{8B56C616-2318-444C-A647-12A861D85585}" type="datetime3">
              <a:rPr lang="en-US" smtClean="0"/>
              <a:t>9 December 2025</a:t>
            </a:fld>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3597471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6D46AA61-0E52-4AB9-96D3-C1AACB8D6FDB}" type="datetime3">
              <a:rPr lang="en-US" smtClean="0"/>
              <a:t>9 December 2025</a:t>
            </a:fld>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6363862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8E22D01-1975-40ED-A8C1-0F00AE7704A0}" type="datetime3">
              <a:rPr lang="en-US" smtClean="0"/>
              <a:t>9 December 2025</a:t>
            </a:fld>
            <a:endParaRPr lang="en-US" dirty="0"/>
          </a:p>
        </p:txBody>
      </p:sp>
      <p:sp>
        <p:nvSpPr>
          <p:cNvPr id="13" name="Rectangle 12"/>
          <p:cNvSpPr/>
          <p:nvPr userDrawn="1"/>
        </p:nvSpPr>
        <p:spPr>
          <a:xfrm>
            <a:off x="-3" y="12949"/>
            <a:ext cx="9144000" cy="141695"/>
          </a:xfrm>
          <a:prstGeom prst="rect">
            <a:avLst/>
          </a:prstGeom>
          <a:solidFill>
            <a:schemeClr val="tx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4" name="Rectangle 13"/>
          <p:cNvSpPr/>
          <p:nvPr userDrawn="1"/>
        </p:nvSpPr>
        <p:spPr>
          <a:xfrm>
            <a:off x="-2" y="295432"/>
            <a:ext cx="9144003" cy="523221"/>
          </a:xfrm>
          <a:prstGeom prst="rect">
            <a:avLst/>
          </a:prstGeom>
          <a:gradFill>
            <a:gsLst>
              <a:gs pos="0">
                <a:srgbClr val="232323"/>
              </a:gs>
              <a:gs pos="94000">
                <a:srgbClr val="38B6FF"/>
              </a:gs>
            </a:gsLst>
            <a:lin ang="0" scaled="1"/>
          </a:gra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dirty="0"/>
          </a:p>
        </p:txBody>
      </p:sp>
      <p:grpSp>
        <p:nvGrpSpPr>
          <p:cNvPr id="15" name="Group 14"/>
          <p:cNvGrpSpPr/>
          <p:nvPr userDrawn="1"/>
        </p:nvGrpSpPr>
        <p:grpSpPr>
          <a:xfrm>
            <a:off x="-204803" y="0"/>
            <a:ext cx="9272595" cy="1064712"/>
            <a:chOff x="-128596" y="-4234"/>
            <a:chExt cx="9272595" cy="1064712"/>
          </a:xfrm>
        </p:grpSpPr>
        <p:sp>
          <p:nvSpPr>
            <p:cNvPr id="16" name="Rectangle 15"/>
            <p:cNvSpPr/>
            <p:nvPr/>
          </p:nvSpPr>
          <p:spPr>
            <a:xfrm>
              <a:off x="-128596" y="150409"/>
              <a:ext cx="7194550" cy="62442"/>
            </a:xfrm>
            <a:prstGeom prst="rect">
              <a:avLst/>
            </a:prstGeom>
            <a:gradFill>
              <a:gsLst>
                <a:gs pos="0">
                  <a:srgbClr val="232323">
                    <a:alpha val="0"/>
                  </a:srgbClr>
                </a:gs>
                <a:gs pos="100000">
                  <a:srgbClr val="232323">
                    <a:alpha val="20000"/>
                  </a:srgbClr>
                </a:gs>
                <a:gs pos="50000">
                  <a:srgbClr val="38B6FF">
                    <a:alpha val="70000"/>
                  </a:srgb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dirty="0"/>
            </a:p>
          </p:txBody>
        </p:sp>
        <p:sp>
          <p:nvSpPr>
            <p:cNvPr id="17" name="Rectangle 16"/>
            <p:cNvSpPr/>
            <p:nvPr/>
          </p:nvSpPr>
          <p:spPr>
            <a:xfrm>
              <a:off x="2548467" y="921275"/>
              <a:ext cx="6595532" cy="49252"/>
            </a:xfrm>
            <a:prstGeom prst="rect">
              <a:avLst/>
            </a:prstGeom>
            <a:gradFill>
              <a:gsLst>
                <a:gs pos="5000">
                  <a:srgbClr val="232323">
                    <a:alpha val="0"/>
                  </a:srgbClr>
                </a:gs>
                <a:gs pos="100000">
                  <a:srgbClr val="232323">
                    <a:alpha val="0"/>
                  </a:srgbClr>
                </a:gs>
                <a:gs pos="50000">
                  <a:srgbClr val="38B6FF">
                    <a:alpha val="50000"/>
                  </a:srgb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dirty="0"/>
            </a:p>
          </p:txBody>
        </p:sp>
        <p:sp>
          <p:nvSpPr>
            <p:cNvPr id="18" name="Snip Diagonal Corner Rectangle 17"/>
            <p:cNvSpPr/>
            <p:nvPr userDrawn="1"/>
          </p:nvSpPr>
          <p:spPr>
            <a:xfrm>
              <a:off x="230296" y="146408"/>
              <a:ext cx="1078432" cy="774867"/>
            </a:xfrm>
            <a:prstGeom prst="snip2DiagRect">
              <a:avLst/>
            </a:prstGeom>
            <a:solidFill>
              <a:schemeClr val="bg2"/>
            </a:solidFill>
            <a:ln w="19050" cap="flat">
              <a:gradFill flip="none" rotWithShape="1">
                <a:gsLst>
                  <a:gs pos="0">
                    <a:schemeClr val="tx1"/>
                  </a:gs>
                  <a:gs pos="36000">
                    <a:schemeClr val="bg2">
                      <a:lumMod val="25000"/>
                      <a:lumOff val="75000"/>
                    </a:schemeClr>
                  </a:gs>
                  <a:gs pos="100000">
                    <a:schemeClr val="tx2">
                      <a:lumMod val="50000"/>
                    </a:schemeClr>
                  </a:gs>
                </a:gsLst>
                <a:lin ang="8100000" scaled="1"/>
                <a:tileRect/>
              </a:gradFill>
              <a:beve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pic>
          <p:nvPicPr>
            <p:cNvPr id="19" name="Picture 1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83914" y="-4234"/>
              <a:ext cx="971195" cy="1064712"/>
            </a:xfrm>
            <a:prstGeom prst="rect">
              <a:avLst/>
            </a:prstGeom>
          </p:spPr>
        </p:pic>
      </p:grpSp>
      <p:sp>
        <p:nvSpPr>
          <p:cNvPr id="20" name="Title Placeholder 1"/>
          <p:cNvSpPr>
            <a:spLocks noGrp="1"/>
          </p:cNvSpPr>
          <p:nvPr>
            <p:ph type="title"/>
          </p:nvPr>
        </p:nvSpPr>
        <p:spPr>
          <a:xfrm>
            <a:off x="1549400" y="295432"/>
            <a:ext cx="7448550" cy="523221"/>
          </a:xfrm>
          <a:prstGeom prst="rect">
            <a:avLst/>
          </a:prstGeom>
          <a:effectLst>
            <a:outerShdw blurRad="25400" dir="17880000">
              <a:srgbClr val="000000">
                <a:alpha val="46000"/>
              </a:srgbClr>
            </a:outerShdw>
          </a:effectLst>
        </p:spPr>
        <p:txBody>
          <a:bodyPr vert="horz" lIns="91440" tIns="45720" rIns="91440" bIns="45720" rtlCol="0" anchor="ctr">
            <a:noAutofit/>
          </a:bodyPr>
          <a:lstStyle/>
          <a:p>
            <a:r>
              <a:rPr lang="en-US" dirty="0"/>
              <a:t>Click to edit Master title style</a:t>
            </a:r>
          </a:p>
        </p:txBody>
      </p:sp>
      <p:grpSp>
        <p:nvGrpSpPr>
          <p:cNvPr id="21" name="Group 20"/>
          <p:cNvGrpSpPr/>
          <p:nvPr userDrawn="1"/>
        </p:nvGrpSpPr>
        <p:grpSpPr>
          <a:xfrm>
            <a:off x="1" y="6444432"/>
            <a:ext cx="9144002" cy="413568"/>
            <a:chOff x="0" y="6444432"/>
            <a:chExt cx="9144002" cy="413568"/>
          </a:xfrm>
        </p:grpSpPr>
        <p:sp>
          <p:nvSpPr>
            <p:cNvPr id="22" name="Rectangle 21"/>
            <p:cNvSpPr/>
            <p:nvPr/>
          </p:nvSpPr>
          <p:spPr>
            <a:xfrm>
              <a:off x="1" y="6663243"/>
              <a:ext cx="9144000" cy="194757"/>
            </a:xfrm>
            <a:prstGeom prst="rect">
              <a:avLst/>
            </a:prstGeom>
            <a:solidFill>
              <a:schemeClr val="tx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3" name="Rectangle 22"/>
            <p:cNvSpPr/>
            <p:nvPr/>
          </p:nvSpPr>
          <p:spPr>
            <a:xfrm rot="10800000">
              <a:off x="0" y="6444432"/>
              <a:ext cx="9144002" cy="207984"/>
            </a:xfrm>
            <a:prstGeom prst="rect">
              <a:avLst/>
            </a:prstGeom>
            <a:gradFill>
              <a:gsLst>
                <a:gs pos="0">
                  <a:srgbClr val="232323"/>
                </a:gs>
                <a:gs pos="100000">
                  <a:srgbClr val="38B6FF">
                    <a:alpha val="50000"/>
                  </a:srgbClr>
                </a:gs>
              </a:gsLst>
              <a:lin ang="0" scaled="1"/>
            </a:gra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dirty="0"/>
            </a:p>
          </p:txBody>
        </p:sp>
      </p:grpSp>
      <p:sp>
        <p:nvSpPr>
          <p:cNvPr id="26" name="Date Placeholder 3"/>
          <p:cNvSpPr txBox="1">
            <a:spLocks/>
          </p:cNvSpPr>
          <p:nvPr userDrawn="1"/>
        </p:nvSpPr>
        <p:spPr>
          <a:xfrm>
            <a:off x="154089" y="6444434"/>
            <a:ext cx="1858853" cy="207985"/>
          </a:xfrm>
          <a:prstGeom prst="rect">
            <a:avLst/>
          </a:prstGeom>
        </p:spPr>
        <p:txBody>
          <a:bodyPr vert="horz" lIns="91440" tIns="45720" rIns="91440" bIns="45720" rtlCol="0" anchor="ctr"/>
          <a:lstStyle>
            <a:defPPr>
              <a:defRPr lang="en-US"/>
            </a:defPPr>
            <a:lvl1pPr marL="0" algn="l" defTabSz="457200" rtl="0" eaLnBrk="1" latinLnBrk="0" hangingPunct="1">
              <a:defRPr sz="1000" kern="1200">
                <a:solidFill>
                  <a:schemeClr val="tx1">
                    <a:lumMod val="95000"/>
                  </a:schemeClr>
                </a:solidFill>
                <a:effectLst>
                  <a:outerShdw blurRad="50800" dist="38100" dir="2700000" algn="tl" rotWithShape="0">
                    <a:schemeClr val="bg1">
                      <a:alpha val="43000"/>
                    </a:schemeClr>
                  </a:outerShdw>
                </a:effectLst>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B96543B8-CA3E-4181-96A9-9742EE3F5CE2}" type="datetime3">
              <a:rPr lang="en-US" sz="1000" smtClean="0"/>
              <a:pPr/>
              <a:t>9 December 2025</a:t>
            </a:fld>
            <a:endParaRPr lang="en-US" sz="1000" dirty="0"/>
          </a:p>
        </p:txBody>
      </p:sp>
      <p:grpSp>
        <p:nvGrpSpPr>
          <p:cNvPr id="27" name="Group 26"/>
          <p:cNvGrpSpPr/>
          <p:nvPr userDrawn="1"/>
        </p:nvGrpSpPr>
        <p:grpSpPr>
          <a:xfrm>
            <a:off x="3691650" y="6426019"/>
            <a:ext cx="1763872" cy="246221"/>
            <a:chOff x="3690064" y="6426017"/>
            <a:chExt cx="1763872" cy="246221"/>
          </a:xfrm>
        </p:grpSpPr>
        <p:sp>
          <p:nvSpPr>
            <p:cNvPr id="28" name="TextBox 27"/>
            <p:cNvSpPr txBox="1"/>
            <p:nvPr userDrawn="1"/>
          </p:nvSpPr>
          <p:spPr>
            <a:xfrm>
              <a:off x="3690064" y="6426017"/>
              <a:ext cx="1763872" cy="246221"/>
            </a:xfrm>
            <a:prstGeom prst="rect">
              <a:avLst/>
            </a:prstGeom>
            <a:noFill/>
          </p:spPr>
          <p:txBody>
            <a:bodyPr wrap="square" rtlCol="0">
              <a:spAutoFit/>
            </a:bodyPr>
            <a:lstStyle/>
            <a:p>
              <a:pPr algn="ctr"/>
              <a:r>
                <a:rPr lang="en-US" sz="1000" dirty="0">
                  <a:solidFill>
                    <a:schemeClr val="accent1">
                      <a:lumMod val="20000"/>
                      <a:lumOff val="80000"/>
                    </a:schemeClr>
                  </a:solidFill>
                </a:rPr>
                <a:t>Evaluate-STIG</a:t>
              </a:r>
            </a:p>
          </p:txBody>
        </p:sp>
        <p:pic>
          <p:nvPicPr>
            <p:cNvPr id="29" name="Picture 2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942316" y="6431386"/>
              <a:ext cx="231857" cy="231857"/>
            </a:xfrm>
            <a:prstGeom prst="rect">
              <a:avLst/>
            </a:prstGeom>
            <a:effectLst/>
          </p:spPr>
        </p:pic>
      </p:grpSp>
    </p:spTree>
    <p:extLst>
      <p:ext uri="{BB962C8B-B14F-4D97-AF65-F5344CB8AC3E}">
        <p14:creationId xmlns:p14="http://schemas.microsoft.com/office/powerpoint/2010/main" val="28865492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348" y="609600"/>
            <a:ext cx="2780167" cy="1821918"/>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3641726" y="609600"/>
            <a:ext cx="4808943" cy="5181600"/>
          </a:xfrm>
        </p:spPr>
        <p:txBody>
          <a:bodyPr>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4" name="Text Placeholder 3"/>
          <p:cNvSpPr>
            <a:spLocks noGrp="1"/>
          </p:cNvSpPr>
          <p:nvPr>
            <p:ph type="body" sz="half" idx="2"/>
          </p:nvPr>
        </p:nvSpPr>
        <p:spPr>
          <a:xfrm>
            <a:off x="685348" y="2431518"/>
            <a:ext cx="2780167" cy="3359681"/>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AF80B3E3-0D83-495D-8C16-C9AA39B20A56}" type="datetime3">
              <a:rPr lang="en-US" smtClean="0"/>
              <a:t>9 December 2025</a:t>
            </a:fld>
            <a:endParaRPr lang="en-US" dirty="0"/>
          </a:p>
        </p:txBody>
      </p:sp>
      <p:sp>
        <p:nvSpPr>
          <p:cNvPr id="7" name="Slide Number Placeholder 6"/>
          <p:cNvSpPr>
            <a:spLocks noGrp="1"/>
          </p:cNvSpPr>
          <p:nvPr>
            <p:ph type="sldNum" sz="quarter" idx="12"/>
          </p:nvPr>
        </p:nvSpPr>
        <p:spPr/>
        <p:txBody>
          <a:bodyPr/>
          <a:lstStyle/>
          <a:p>
            <a:r>
              <a:rPr lang="en-US" dirty="0"/>
              <a:t>- </a:t>
            </a:r>
            <a:fld id="{D57F1E4F-1CFF-5643-939E-217C01CDF565}" type="slidenum">
              <a:rPr lang="en-US" smtClean="0"/>
              <a:pPr/>
              <a:t>‹#›</a:t>
            </a:fld>
            <a:r>
              <a:rPr lang="en-US" dirty="0"/>
              <a:t> -</a:t>
            </a:r>
          </a:p>
        </p:txBody>
      </p:sp>
    </p:spTree>
    <p:extLst>
      <p:ext uri="{BB962C8B-B14F-4D97-AF65-F5344CB8AC3E}">
        <p14:creationId xmlns:p14="http://schemas.microsoft.com/office/powerpoint/2010/main" val="5408762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2" name="Picture 11" descr="Slate-V2-S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44988" y="609923"/>
            <a:ext cx="3428146" cy="5205472"/>
          </a:xfrm>
          <a:prstGeom prst="rect">
            <a:avLst/>
          </a:prstGeom>
        </p:spPr>
      </p:pic>
      <p:sp>
        <p:nvSpPr>
          <p:cNvPr id="2" name="Title 1"/>
          <p:cNvSpPr>
            <a:spLocks noGrp="1"/>
          </p:cNvSpPr>
          <p:nvPr>
            <p:ph type="title"/>
          </p:nvPr>
        </p:nvSpPr>
        <p:spPr>
          <a:xfrm>
            <a:off x="685347" y="609923"/>
            <a:ext cx="3924676" cy="1829338"/>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4976729" y="743989"/>
            <a:ext cx="3165375"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4" name="Text Placeholder 3"/>
          <p:cNvSpPr>
            <a:spLocks noGrp="1"/>
          </p:cNvSpPr>
          <p:nvPr>
            <p:ph type="body" sz="half" idx="2"/>
          </p:nvPr>
        </p:nvSpPr>
        <p:spPr>
          <a:xfrm>
            <a:off x="685347" y="2439261"/>
            <a:ext cx="3924676" cy="337613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726F7F43-5F74-4516-B9EA-E942BCDB1241}" type="datetime3">
              <a:rPr lang="en-US" smtClean="0"/>
              <a:t>9 December 2025</a:t>
            </a:fld>
            <a:endParaRPr lang="en-US" dirty="0"/>
          </a:p>
        </p:txBody>
      </p:sp>
      <p:sp>
        <p:nvSpPr>
          <p:cNvPr id="6" name="Footer Placeholder 5"/>
          <p:cNvSpPr>
            <a:spLocks noGrp="1"/>
          </p:cNvSpPr>
          <p:nvPr>
            <p:ph type="ftr" sz="quarter" idx="11"/>
          </p:nvPr>
        </p:nvSpPr>
        <p:spPr>
          <a:xfrm>
            <a:off x="685348" y="5883278"/>
            <a:ext cx="5004649" cy="365125"/>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357510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11" name="Rectangle 10"/>
          <p:cNvSpPr/>
          <p:nvPr userDrawn="1"/>
        </p:nvSpPr>
        <p:spPr>
          <a:xfrm>
            <a:off x="-1" y="818653"/>
            <a:ext cx="5072425" cy="5625781"/>
          </a:xfrm>
          <a:prstGeom prst="rect">
            <a:avLst/>
          </a:prstGeom>
          <a:blipFill dpi="0" rotWithShape="1">
            <a:blip r:embed="rId19">
              <a:alphaModFix amt="10000"/>
            </a:blip>
            <a:srcRect/>
            <a:stretch>
              <a:fillRect l="-188490" t="-39250" r="-20092" b="-13896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3" name="Text Placeholder 2"/>
          <p:cNvSpPr>
            <a:spLocks noGrp="1"/>
          </p:cNvSpPr>
          <p:nvPr>
            <p:ph type="body" idx="1"/>
          </p:nvPr>
        </p:nvSpPr>
        <p:spPr>
          <a:xfrm>
            <a:off x="382589" y="1236790"/>
            <a:ext cx="8378825" cy="4927198"/>
          </a:xfrm>
          <a:prstGeom prst="rect">
            <a:avLst/>
          </a:prstGeom>
          <a:effectLst/>
        </p:spPr>
        <p:txBody>
          <a:bodyPr vert="horz" lIns="91440" tIns="45720" rIns="91440" bIns="45720" rtlCol="0" anchor="t">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grpSp>
        <p:nvGrpSpPr>
          <p:cNvPr id="25" name="Group 24"/>
          <p:cNvGrpSpPr/>
          <p:nvPr userDrawn="1"/>
        </p:nvGrpSpPr>
        <p:grpSpPr>
          <a:xfrm>
            <a:off x="1" y="6391662"/>
            <a:ext cx="9144002" cy="466338"/>
            <a:chOff x="0" y="6391662"/>
            <a:chExt cx="9144002" cy="466338"/>
          </a:xfrm>
        </p:grpSpPr>
        <p:sp>
          <p:nvSpPr>
            <p:cNvPr id="26" name="Rectangle 25"/>
            <p:cNvSpPr/>
            <p:nvPr/>
          </p:nvSpPr>
          <p:spPr>
            <a:xfrm>
              <a:off x="1" y="6663243"/>
              <a:ext cx="9144000" cy="194757"/>
            </a:xfrm>
            <a:prstGeom prst="rect">
              <a:avLst/>
            </a:prstGeom>
            <a:solidFill>
              <a:schemeClr val="tx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7" name="Rectangle 26"/>
            <p:cNvSpPr/>
            <p:nvPr/>
          </p:nvSpPr>
          <p:spPr>
            <a:xfrm rot="10800000">
              <a:off x="0" y="6444432"/>
              <a:ext cx="9144002" cy="207984"/>
            </a:xfrm>
            <a:prstGeom prst="rect">
              <a:avLst/>
            </a:prstGeom>
            <a:gradFill>
              <a:gsLst>
                <a:gs pos="0">
                  <a:srgbClr val="232323"/>
                </a:gs>
                <a:gs pos="100000">
                  <a:srgbClr val="38B6FF">
                    <a:alpha val="50000"/>
                  </a:srgbClr>
                </a:gs>
              </a:gsLst>
              <a:lin ang="0" scaled="1"/>
            </a:gra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dirty="0"/>
            </a:p>
          </p:txBody>
        </p:sp>
        <p:sp>
          <p:nvSpPr>
            <p:cNvPr id="28" name="Snip Diagonal Corner Rectangle 27"/>
            <p:cNvSpPr/>
            <p:nvPr/>
          </p:nvSpPr>
          <p:spPr>
            <a:xfrm>
              <a:off x="8496004" y="6391662"/>
              <a:ext cx="497184" cy="310644"/>
            </a:xfrm>
            <a:prstGeom prst="snip2DiagRect">
              <a:avLst/>
            </a:prstGeom>
            <a:solidFill>
              <a:srgbClr val="232323"/>
            </a:solidFill>
            <a:ln w="19050">
              <a:gradFill flip="none" rotWithShape="1">
                <a:gsLst>
                  <a:gs pos="0">
                    <a:schemeClr val="tx1"/>
                  </a:gs>
                  <a:gs pos="100000">
                    <a:schemeClr val="bg2">
                      <a:lumMod val="75000"/>
                      <a:lumOff val="25000"/>
                    </a:schemeClr>
                  </a:gs>
                </a:gsLst>
                <a:lin ang="8100000" scaled="1"/>
                <a:tileRect/>
              </a:gra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grpSp>
      <p:sp>
        <p:nvSpPr>
          <p:cNvPr id="6" name="Slide Number Placeholder 5"/>
          <p:cNvSpPr>
            <a:spLocks noGrp="1"/>
          </p:cNvSpPr>
          <p:nvPr userDrawn="1">
            <p:ph type="sldNum" sz="quarter" idx="4"/>
          </p:nvPr>
        </p:nvSpPr>
        <p:spPr>
          <a:xfrm>
            <a:off x="8496003" y="6391662"/>
            <a:ext cx="497186" cy="310644"/>
          </a:xfrm>
          <a:prstGeom prst="rect">
            <a:avLst/>
          </a:prstGeom>
        </p:spPr>
        <p:txBody>
          <a:bodyPr vert="horz" lIns="91440" tIns="45720" rIns="91440" bIns="45720" rtlCol="0" anchor="ctr"/>
          <a:lstStyle>
            <a:lvl1pPr algn="ctr">
              <a:defRPr sz="1000">
                <a:solidFill>
                  <a:schemeClr val="tx1">
                    <a:lumMod val="95000"/>
                  </a:schemeClr>
                </a:solidFill>
                <a:effectLst>
                  <a:outerShdw blurRad="50800" dist="38100" dir="2700000" algn="tl" rotWithShape="0">
                    <a:schemeClr val="bg1">
                      <a:alpha val="43000"/>
                    </a:schemeClr>
                  </a:outerShdw>
                </a:effectLst>
              </a:defRPr>
            </a:lvl1pPr>
          </a:lstStyle>
          <a:p>
            <a:fld id="{D57F1E4F-1CFF-5643-939E-217C01CDF565}" type="slidenum">
              <a:rPr lang="en-US" smtClean="0"/>
              <a:pPr/>
              <a:t>‹#›</a:t>
            </a:fld>
            <a:endParaRPr lang="en-US" dirty="0"/>
          </a:p>
        </p:txBody>
      </p:sp>
      <p:sp>
        <p:nvSpPr>
          <p:cNvPr id="4" name="Date Placeholder 3"/>
          <p:cNvSpPr>
            <a:spLocks noGrp="1"/>
          </p:cNvSpPr>
          <p:nvPr userDrawn="1">
            <p:ph type="dt" sz="half" idx="2"/>
          </p:nvPr>
        </p:nvSpPr>
        <p:spPr>
          <a:xfrm>
            <a:off x="154089" y="6444434"/>
            <a:ext cx="1858853" cy="20798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fld id="{B96543B8-CA3E-4181-96A9-9742EE3F5CE2}" type="datetime3">
              <a:rPr lang="en-US" smtClean="0"/>
              <a:t>9 December 2025</a:t>
            </a:fld>
            <a:endParaRPr lang="en-US" dirty="0"/>
          </a:p>
        </p:txBody>
      </p:sp>
      <p:sp>
        <p:nvSpPr>
          <p:cNvPr id="19" name="Rectangle 18"/>
          <p:cNvSpPr/>
          <p:nvPr/>
        </p:nvSpPr>
        <p:spPr>
          <a:xfrm>
            <a:off x="-3" y="12949"/>
            <a:ext cx="9144000" cy="141695"/>
          </a:xfrm>
          <a:prstGeom prst="rect">
            <a:avLst/>
          </a:prstGeom>
          <a:solidFill>
            <a:schemeClr val="tx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0" name="Rectangle 19"/>
          <p:cNvSpPr/>
          <p:nvPr/>
        </p:nvSpPr>
        <p:spPr>
          <a:xfrm>
            <a:off x="-2" y="295432"/>
            <a:ext cx="9144003" cy="523221"/>
          </a:xfrm>
          <a:prstGeom prst="rect">
            <a:avLst/>
          </a:prstGeom>
          <a:gradFill>
            <a:gsLst>
              <a:gs pos="0">
                <a:srgbClr val="232323"/>
              </a:gs>
              <a:gs pos="94000">
                <a:srgbClr val="38B6FF"/>
              </a:gs>
            </a:gsLst>
            <a:lin ang="0" scaled="1"/>
          </a:gra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dirty="0"/>
          </a:p>
        </p:txBody>
      </p:sp>
      <p:grpSp>
        <p:nvGrpSpPr>
          <p:cNvPr id="9" name="Group 8"/>
          <p:cNvGrpSpPr/>
          <p:nvPr userDrawn="1"/>
        </p:nvGrpSpPr>
        <p:grpSpPr>
          <a:xfrm>
            <a:off x="-204803" y="0"/>
            <a:ext cx="9272595" cy="1064712"/>
            <a:chOff x="-128596" y="-4234"/>
            <a:chExt cx="9272595" cy="1064712"/>
          </a:xfrm>
        </p:grpSpPr>
        <p:sp>
          <p:nvSpPr>
            <p:cNvPr id="22" name="Rectangle 21"/>
            <p:cNvSpPr/>
            <p:nvPr/>
          </p:nvSpPr>
          <p:spPr>
            <a:xfrm>
              <a:off x="-128596" y="150409"/>
              <a:ext cx="7194550" cy="62442"/>
            </a:xfrm>
            <a:prstGeom prst="rect">
              <a:avLst/>
            </a:prstGeom>
            <a:gradFill>
              <a:gsLst>
                <a:gs pos="0">
                  <a:srgbClr val="232323">
                    <a:alpha val="0"/>
                  </a:srgbClr>
                </a:gs>
                <a:gs pos="100000">
                  <a:srgbClr val="232323">
                    <a:alpha val="20000"/>
                  </a:srgbClr>
                </a:gs>
                <a:gs pos="50000">
                  <a:srgbClr val="38B6FF">
                    <a:alpha val="70000"/>
                  </a:srgb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dirty="0"/>
            </a:p>
          </p:txBody>
        </p:sp>
        <p:sp>
          <p:nvSpPr>
            <p:cNvPr id="24" name="Rectangle 23"/>
            <p:cNvSpPr/>
            <p:nvPr/>
          </p:nvSpPr>
          <p:spPr>
            <a:xfrm>
              <a:off x="2548467" y="921275"/>
              <a:ext cx="6595532" cy="49252"/>
            </a:xfrm>
            <a:prstGeom prst="rect">
              <a:avLst/>
            </a:prstGeom>
            <a:gradFill>
              <a:gsLst>
                <a:gs pos="5000">
                  <a:srgbClr val="232323">
                    <a:alpha val="0"/>
                  </a:srgbClr>
                </a:gs>
                <a:gs pos="100000">
                  <a:srgbClr val="232323">
                    <a:alpha val="0"/>
                  </a:srgbClr>
                </a:gs>
                <a:gs pos="50000">
                  <a:srgbClr val="38B6FF">
                    <a:alpha val="50000"/>
                  </a:srgb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dirty="0"/>
            </a:p>
          </p:txBody>
        </p:sp>
        <p:sp>
          <p:nvSpPr>
            <p:cNvPr id="30" name="Snip Diagonal Corner Rectangle 29"/>
            <p:cNvSpPr/>
            <p:nvPr userDrawn="1"/>
          </p:nvSpPr>
          <p:spPr>
            <a:xfrm>
              <a:off x="230296" y="146408"/>
              <a:ext cx="1078432" cy="774867"/>
            </a:xfrm>
            <a:prstGeom prst="snip2DiagRect">
              <a:avLst/>
            </a:prstGeom>
            <a:solidFill>
              <a:schemeClr val="bg2"/>
            </a:solidFill>
            <a:ln w="19050" cap="flat">
              <a:gradFill flip="none" rotWithShape="1">
                <a:gsLst>
                  <a:gs pos="0">
                    <a:schemeClr val="tx1"/>
                  </a:gs>
                  <a:gs pos="36000">
                    <a:schemeClr val="bg2">
                      <a:lumMod val="25000"/>
                      <a:lumOff val="75000"/>
                    </a:schemeClr>
                  </a:gs>
                  <a:gs pos="100000">
                    <a:schemeClr val="tx2">
                      <a:lumMod val="50000"/>
                    </a:schemeClr>
                  </a:gs>
                </a:gsLst>
                <a:lin ang="8100000" scaled="1"/>
                <a:tileRect/>
              </a:gradFill>
              <a:beve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pic>
          <p:nvPicPr>
            <p:cNvPr id="31" name="Picture 30"/>
            <p:cNvPicPr>
              <a:picLocks noChangeAspect="1"/>
            </p:cNvPicPr>
            <p:nvPr userDrawn="1"/>
          </p:nvPicPr>
          <p:blipFill>
            <a:blip r:embed="rId20">
              <a:extLst>
                <a:ext uri="{28A0092B-C50C-407E-A947-70E740481C1C}">
                  <a14:useLocalDpi xmlns:a14="http://schemas.microsoft.com/office/drawing/2010/main" val="0"/>
                </a:ext>
              </a:extLst>
            </a:blip>
            <a:stretch>
              <a:fillRect/>
            </a:stretch>
          </p:blipFill>
          <p:spPr>
            <a:xfrm>
              <a:off x="283914" y="-4234"/>
              <a:ext cx="971195" cy="1064712"/>
            </a:xfrm>
            <a:prstGeom prst="rect">
              <a:avLst/>
            </a:prstGeom>
          </p:spPr>
        </p:pic>
      </p:grpSp>
      <p:sp>
        <p:nvSpPr>
          <p:cNvPr id="2" name="Title Placeholder 1"/>
          <p:cNvSpPr>
            <a:spLocks noGrp="1"/>
          </p:cNvSpPr>
          <p:nvPr userDrawn="1">
            <p:ph type="title"/>
          </p:nvPr>
        </p:nvSpPr>
        <p:spPr>
          <a:xfrm>
            <a:off x="1549400" y="295432"/>
            <a:ext cx="7448550" cy="523221"/>
          </a:xfrm>
          <a:prstGeom prst="rect">
            <a:avLst/>
          </a:prstGeom>
          <a:effectLst>
            <a:outerShdw blurRad="25400" dir="17880000">
              <a:srgbClr val="000000">
                <a:alpha val="46000"/>
              </a:srgbClr>
            </a:outerShdw>
          </a:effectLst>
        </p:spPr>
        <p:txBody>
          <a:bodyPr vert="horz" lIns="91440" tIns="45720" rIns="91440" bIns="45720" rtlCol="0" anchor="ctr">
            <a:noAutofit/>
          </a:bodyPr>
          <a:lstStyle/>
          <a:p>
            <a:r>
              <a:rPr lang="en-US" dirty="0"/>
              <a:t>Click to edit Master title style</a:t>
            </a:r>
          </a:p>
        </p:txBody>
      </p:sp>
      <p:grpSp>
        <p:nvGrpSpPr>
          <p:cNvPr id="5" name="Group 4"/>
          <p:cNvGrpSpPr/>
          <p:nvPr userDrawn="1"/>
        </p:nvGrpSpPr>
        <p:grpSpPr>
          <a:xfrm>
            <a:off x="3691650" y="6426019"/>
            <a:ext cx="1763872" cy="246221"/>
            <a:chOff x="3690064" y="6426017"/>
            <a:chExt cx="1763872" cy="246221"/>
          </a:xfrm>
        </p:grpSpPr>
        <p:sp>
          <p:nvSpPr>
            <p:cNvPr id="10" name="TextBox 9"/>
            <p:cNvSpPr txBox="1"/>
            <p:nvPr userDrawn="1"/>
          </p:nvSpPr>
          <p:spPr>
            <a:xfrm>
              <a:off x="3690064" y="6426017"/>
              <a:ext cx="1763872" cy="246221"/>
            </a:xfrm>
            <a:prstGeom prst="rect">
              <a:avLst/>
            </a:prstGeom>
            <a:noFill/>
          </p:spPr>
          <p:txBody>
            <a:bodyPr wrap="square" rtlCol="0">
              <a:spAutoFit/>
            </a:bodyPr>
            <a:lstStyle/>
            <a:p>
              <a:pPr algn="ctr"/>
              <a:r>
                <a:rPr lang="en-US" sz="1000" dirty="0">
                  <a:solidFill>
                    <a:schemeClr val="accent1">
                      <a:lumMod val="20000"/>
                      <a:lumOff val="80000"/>
                    </a:schemeClr>
                  </a:solidFill>
                </a:rPr>
                <a:t>Evaluate-STIG</a:t>
              </a:r>
            </a:p>
          </p:txBody>
        </p:sp>
        <p:pic>
          <p:nvPicPr>
            <p:cNvPr id="18" name="Picture 17"/>
            <p:cNvPicPr>
              <a:picLocks noChangeAspect="1"/>
            </p:cNvPicPr>
            <p:nvPr userDrawn="1"/>
          </p:nvPicPr>
          <p:blipFill>
            <a:blip r:embed="rId21">
              <a:extLst>
                <a:ext uri="{28A0092B-C50C-407E-A947-70E740481C1C}">
                  <a14:useLocalDpi xmlns:a14="http://schemas.microsoft.com/office/drawing/2010/main" val="0"/>
                </a:ext>
              </a:extLst>
            </a:blip>
            <a:stretch>
              <a:fillRect/>
            </a:stretch>
          </p:blipFill>
          <p:spPr>
            <a:xfrm>
              <a:off x="3942316" y="6431386"/>
              <a:ext cx="231857" cy="231857"/>
            </a:xfrm>
            <a:prstGeom prst="rect">
              <a:avLst/>
            </a:prstGeom>
            <a:effectLst/>
          </p:spPr>
        </p:pic>
      </p:grpSp>
    </p:spTree>
    <p:extLst>
      <p:ext uri="{BB962C8B-B14F-4D97-AF65-F5344CB8AC3E}">
        <p14:creationId xmlns:p14="http://schemas.microsoft.com/office/powerpoint/2010/main" val="2894373026"/>
      </p:ext>
    </p:extLst>
  </p:cSld>
  <p:clrMap bg1="dk1" tx1="lt1" bg2="dk2" tx2="lt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 id="2147483750" r:id="rId12"/>
    <p:sldLayoutId id="2147483751" r:id="rId13"/>
    <p:sldLayoutId id="2147483752" r:id="rId14"/>
    <p:sldLayoutId id="2147483753" r:id="rId15"/>
    <p:sldLayoutId id="2147483754" r:id="rId16"/>
    <p:sldLayoutId id="2147483755" r:id="rId17"/>
  </p:sldLayoutIdLst>
  <p:hf hdr="0" ftr="0"/>
  <p:txStyles>
    <p:titleStyle>
      <a:lvl1pPr algn="r" defTabSz="457200" rtl="0" eaLnBrk="1" latinLnBrk="0" hangingPunct="1">
        <a:spcBef>
          <a:spcPct val="0"/>
        </a:spcBef>
        <a:buNone/>
        <a:defRPr sz="2800" b="1" kern="1200">
          <a:ln>
            <a:solidFill>
              <a:schemeClr val="bg1">
                <a:lumMod val="75000"/>
                <a:lumOff val="25000"/>
                <a:alpha val="10000"/>
              </a:schemeClr>
            </a:solidFill>
          </a:ln>
          <a:solidFill>
            <a:schemeClr val="tx1"/>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100000"/>
        <a:buFont typeface="Wingdings" panose="05000000000000000000" pitchFamily="2" charset="2"/>
        <a:buChar char="§"/>
        <a:defRPr sz="1800" kern="1200">
          <a:ln>
            <a:solidFill>
              <a:schemeClr val="bg1">
                <a:lumMod val="75000"/>
                <a:lumOff val="25000"/>
                <a:alpha val="10000"/>
              </a:schemeClr>
            </a:solidFill>
          </a:ln>
          <a:solidFill>
            <a:schemeClr val="accent1">
              <a:lumMod val="60000"/>
              <a:lumOff val="40000"/>
            </a:schemeClr>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80000"/>
        <a:buFont typeface="Courier New" panose="02070309020205020404" pitchFamily="49" charset="0"/>
        <a:buChar char="o"/>
        <a:defRPr sz="1600" kern="1200">
          <a:ln>
            <a:solidFill>
              <a:schemeClr val="bg1">
                <a:lumMod val="75000"/>
                <a:lumOff val="25000"/>
                <a:alpha val="10000"/>
              </a:schemeClr>
            </a:solidFill>
          </a:ln>
          <a:solidFill>
            <a:schemeClr val="accent1">
              <a:lumMod val="40000"/>
              <a:lumOff val="60000"/>
            </a:schemeClr>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100000"/>
        <a:buFont typeface="Calisto MT" panose="02040603050505030304" pitchFamily="18" charset="0"/>
        <a:buChar char="-"/>
        <a:defRPr sz="1400" kern="1200">
          <a:ln>
            <a:solidFill>
              <a:schemeClr val="bg1">
                <a:lumMod val="75000"/>
                <a:lumOff val="25000"/>
                <a:alpha val="10000"/>
              </a:schemeClr>
            </a:solidFill>
          </a:ln>
          <a:solidFill>
            <a:schemeClr val="accent1">
              <a:lumMod val="20000"/>
              <a:lumOff val="80000"/>
            </a:schemeClr>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hyperlink" Target="https://www.microsoft.com/en-us/download/details.aspx?id=54616"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hyperlink" Target="https://github.com/PowerShell/PowerShell/releases/latest"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learn.microsoft.com/en-us/powershell/scripting/learn/remoting/ssh-remoting-in-powershell-core" TargetMode="External"/><Relationship Id="rId2" Type="http://schemas.openxmlformats.org/officeDocument/2006/relationships/image" Target="../media/image26.e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learn.microsoft.com/en-us/powershell/scripting/install/installing-powershell-on-linux?view=powershell-7.4" TargetMode="External"/><Relationship Id="rId2" Type="http://schemas.openxmlformats.org/officeDocument/2006/relationships/hyperlink" Target="https://learn.microsoft.com/en-us/powershell/scripting/install/installing-powershell-on-windows?view=powershell-7.4" TargetMode="External"/><Relationship Id="rId1" Type="http://schemas.openxmlformats.org/officeDocument/2006/relationships/slideLayout" Target="../slideLayouts/slideLayout2.xml"/><Relationship Id="rId5" Type="http://schemas.openxmlformats.org/officeDocument/2006/relationships/hyperlink" Target="https://learn.microsoft.com/en-us/powershell/scripting/security/remoting/ssh-remoting-in-powershell?view=powershell-7.4#install-the-ssh-service-on-an-ubuntu-linux-computer" TargetMode="External"/><Relationship Id="rId4" Type="http://schemas.openxmlformats.org/officeDocument/2006/relationships/hyperlink" Target="https://learn.microsoft.com/en-us/powershell/scripting/security/remoting/ssh-remoting-in-powershell?view=powershell-7.4#install-the-ssh-service-on-a-windows-computer"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hyperlink" Target="https://www.cyber.mil/stigs/quarterly-release-schedule-and-summary"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hyperlink" Target="https://portal.secnav.navy.mil/orgs/OPNAV/N2N6/DDCION/N2N6BC4/RMF/Shared%20Documents/Forms/AllItems.aspx?RootFolder=%2Forgs%2FOPNAV%2FN2N6%2FDDCION%2FN2N6BC4%2FRMF%2FShared%20Documents%2FRMF%2FTools%2FRMF%20Focus%20Tools%20Approval%20Process&amp;FolderCTID=0x01200073F9309988F68948AFA27CCCC16A7718&amp;View=%7B0BEC3CD5-24FF-442E-8868-E0CB23AC6707%7D"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hyperlink" Target="https://intelshare.intelink.sgov.gov/sites/NAVSEA-RMF" TargetMode="External"/><Relationship Id="rId3" Type="http://schemas.openxmlformats.org/officeDocument/2006/relationships/image" Target="../media/image32.png"/><Relationship Id="rId7" Type="http://schemas.openxmlformats.org/officeDocument/2006/relationships/hyperlink" Target="https://intelshare.intelink.gov/sites/NAVSEA-RMF" TargetMode="External"/><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hyperlink" Target="https://spork.navsea.navy.mil/nswc-crane-division/evaluate-stig/-/releases" TargetMode="External"/><Relationship Id="rId5" Type="http://schemas.openxmlformats.org/officeDocument/2006/relationships/image" Target="../media/image34.png"/><Relationship Id="rId10" Type="http://schemas.openxmlformats.org/officeDocument/2006/relationships/hyperlink" Target="https://webmail.apps.mil/ecp/MyGroups/ViewDistributionGroup.aspx?ActivityCorrelationID=54841846-34a4-6bf6-441d-149e2e1652e6&amp;reqId=1668784745624&amp;pwmcid=1&amp;ReturnObjectType=1&amp;id=6a9891f2-002c-4f01-bc36-b58c642023c1" TargetMode="External"/><Relationship Id="rId4" Type="http://schemas.openxmlformats.org/officeDocument/2006/relationships/image" Target="../media/image33.png"/><Relationship Id="rId9" Type="http://schemas.openxmlformats.org/officeDocument/2006/relationships/hyperlink" Target="https://chat.navsea.navy.mil/channel/evaluate-stig"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2.xml"/><Relationship Id="rId5" Type="http://schemas.openxmlformats.org/officeDocument/2006/relationships/chart" Target="../charts/chart4.xml"/><Relationship Id="rId4" Type="http://schemas.openxmlformats.org/officeDocument/2006/relationships/chart" Target="../charts/chart3.xml"/></Relationships>
</file>

<file path=ppt/slides/_rels/slide7.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rot="10800000">
            <a:off x="3" y="2"/>
            <a:ext cx="9143999" cy="1632059"/>
          </a:xfrm>
          <a:prstGeom prst="rect">
            <a:avLst/>
          </a:prstGeom>
          <a:gradFill flip="none" rotWithShape="1">
            <a:gsLst>
              <a:gs pos="0">
                <a:schemeClr val="bg1">
                  <a:lumMod val="65000"/>
                  <a:lumOff val="35000"/>
                </a:schemeClr>
              </a:gs>
              <a:gs pos="35000">
                <a:schemeClr val="bg1">
                  <a:lumMod val="85000"/>
                  <a:lumOff val="15000"/>
                </a:schemeClr>
              </a:gs>
              <a:gs pos="100000">
                <a:schemeClr val="bg1">
                  <a:lumMod val="85000"/>
                  <a:lumOff val="15000"/>
                </a:scheme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p:cNvSpPr/>
          <p:nvPr/>
        </p:nvSpPr>
        <p:spPr>
          <a:xfrm>
            <a:off x="2" y="5221765"/>
            <a:ext cx="9143999" cy="1632059"/>
          </a:xfrm>
          <a:prstGeom prst="rect">
            <a:avLst/>
          </a:prstGeom>
          <a:gradFill flip="none" rotWithShape="1">
            <a:gsLst>
              <a:gs pos="0">
                <a:schemeClr val="bg1">
                  <a:lumMod val="65000"/>
                  <a:lumOff val="35000"/>
                </a:schemeClr>
              </a:gs>
              <a:gs pos="35000">
                <a:schemeClr val="bg1">
                  <a:lumMod val="85000"/>
                  <a:lumOff val="15000"/>
                </a:schemeClr>
              </a:gs>
              <a:gs pos="100000">
                <a:schemeClr val="bg1">
                  <a:lumMod val="85000"/>
                  <a:lumOff val="15000"/>
                </a:scheme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p:cNvSpPr/>
          <p:nvPr/>
        </p:nvSpPr>
        <p:spPr>
          <a:xfrm>
            <a:off x="-14816" y="1895261"/>
            <a:ext cx="9158817" cy="3067478"/>
          </a:xfrm>
          <a:prstGeom prst="rect">
            <a:avLst/>
          </a:prstGeom>
          <a:blipFill dpi="0" rotWithShape="1">
            <a:blip r:embed="rId2">
              <a:alphaModFix amt="7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46785" y="4962741"/>
            <a:ext cx="2035612" cy="1891083"/>
          </a:xfrm>
          <a:prstGeom prst="rect">
            <a:avLst/>
          </a:prstGeom>
        </p:spPr>
      </p:pic>
      <p:sp>
        <p:nvSpPr>
          <p:cNvPr id="13" name="TextBox 12"/>
          <p:cNvSpPr txBox="1"/>
          <p:nvPr/>
        </p:nvSpPr>
        <p:spPr>
          <a:xfrm>
            <a:off x="2395407" y="324642"/>
            <a:ext cx="4338368" cy="1200329"/>
          </a:xfrm>
          <a:prstGeom prst="rect">
            <a:avLst/>
          </a:prstGeom>
          <a:noFill/>
        </p:spPr>
        <p:txBody>
          <a:bodyPr wrap="none" rtlCol="0">
            <a:spAutoFit/>
          </a:bodyPr>
          <a:lstStyle/>
          <a:p>
            <a:pPr algn="ctr"/>
            <a:r>
              <a:rPr lang="en-US" sz="5400" dirty="0">
                <a:solidFill>
                  <a:schemeClr val="accent1"/>
                </a:solidFill>
                <a:effectLst>
                  <a:outerShdw blurRad="38100" dist="38100" dir="2700000" algn="tl">
                    <a:srgbClr val="000000">
                      <a:alpha val="43137"/>
                    </a:srgbClr>
                  </a:outerShdw>
                </a:effectLst>
              </a:rPr>
              <a:t>Evaluate-STIG</a:t>
            </a:r>
          </a:p>
          <a:p>
            <a:pPr algn="ctr"/>
            <a:r>
              <a:rPr lang="en-US" i="1" dirty="0">
                <a:solidFill>
                  <a:schemeClr val="tx2"/>
                </a:solidFill>
              </a:rPr>
              <a:t>Presented By: Daniel Ireland</a:t>
            </a:r>
          </a:p>
        </p:txBody>
      </p:sp>
      <p:sp>
        <p:nvSpPr>
          <p:cNvPr id="5" name="Rectangle 4"/>
          <p:cNvSpPr/>
          <p:nvPr/>
        </p:nvSpPr>
        <p:spPr>
          <a:xfrm>
            <a:off x="2548468" y="1636237"/>
            <a:ext cx="6595532" cy="49252"/>
          </a:xfrm>
          <a:prstGeom prst="rect">
            <a:avLst/>
          </a:prstGeom>
          <a:gradFill>
            <a:gsLst>
              <a:gs pos="5000">
                <a:srgbClr val="232323">
                  <a:alpha val="0"/>
                </a:srgbClr>
              </a:gs>
              <a:gs pos="100000">
                <a:srgbClr val="232323">
                  <a:alpha val="0"/>
                </a:srgbClr>
              </a:gs>
              <a:gs pos="50000">
                <a:srgbClr val="38B6FF">
                  <a:alpha val="50000"/>
                </a:srgb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6" name="Rectangle 5"/>
          <p:cNvSpPr/>
          <p:nvPr/>
        </p:nvSpPr>
        <p:spPr>
          <a:xfrm>
            <a:off x="-14817" y="5172511"/>
            <a:ext cx="6595532" cy="49252"/>
          </a:xfrm>
          <a:prstGeom prst="rect">
            <a:avLst/>
          </a:prstGeom>
          <a:gradFill>
            <a:gsLst>
              <a:gs pos="5000">
                <a:srgbClr val="232323">
                  <a:alpha val="0"/>
                </a:srgbClr>
              </a:gs>
              <a:gs pos="100000">
                <a:srgbClr val="232323">
                  <a:alpha val="0"/>
                </a:srgbClr>
              </a:gs>
              <a:gs pos="50000">
                <a:srgbClr val="38B6FF">
                  <a:alpha val="50000"/>
                </a:srgb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 name="Date Placeholder 2"/>
          <p:cNvSpPr>
            <a:spLocks noGrp="1"/>
          </p:cNvSpPr>
          <p:nvPr>
            <p:ph type="dt" sz="half" idx="10"/>
          </p:nvPr>
        </p:nvSpPr>
        <p:spPr/>
        <p:txBody>
          <a:bodyPr/>
          <a:lstStyle/>
          <a:p>
            <a:fld id="{48639FC5-2620-4021-8AE3-111221718749}" type="datetime3">
              <a:rPr lang="en-US" smtClean="0">
                <a:solidFill>
                  <a:schemeClr val="tx2"/>
                </a:solidFill>
              </a:rPr>
              <a:t>9 December 2025</a:t>
            </a:fld>
            <a:endParaRPr lang="en-US" dirty="0">
              <a:solidFill>
                <a:schemeClr val="tx2"/>
              </a:solidFill>
            </a:endParaRPr>
          </a:p>
        </p:txBody>
      </p:sp>
    </p:spTree>
    <p:extLst>
      <p:ext uri="{BB962C8B-B14F-4D97-AF65-F5344CB8AC3E}">
        <p14:creationId xmlns:p14="http://schemas.microsoft.com/office/powerpoint/2010/main" val="14268276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System Requirements</a:t>
            </a:r>
          </a:p>
        </p:txBody>
      </p:sp>
      <p:sp>
        <p:nvSpPr>
          <p:cNvPr id="4" name="Date Placeholder 3"/>
          <p:cNvSpPr>
            <a:spLocks noGrp="1"/>
          </p:cNvSpPr>
          <p:nvPr>
            <p:ph type="dt" sz="half" idx="10"/>
          </p:nvPr>
        </p:nvSpPr>
        <p:spPr/>
        <p:txBody>
          <a:bodyPr/>
          <a:lstStyle/>
          <a:p>
            <a:fld id="{1EFF16BC-E282-4D8F-9A16-B98B9140188C}" type="datetime3">
              <a:rPr lang="en-US" smtClean="0"/>
              <a:t>9 December 2025</a:t>
            </a:fld>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10</a:t>
            </a:fld>
            <a:endParaRPr lang="en-US" dirty="0"/>
          </a:p>
        </p:txBody>
      </p:sp>
      <p:graphicFrame>
        <p:nvGraphicFramePr>
          <p:cNvPr id="9" name="Content Placeholder 8"/>
          <p:cNvGraphicFramePr>
            <a:graphicFrameLocks noGrp="1"/>
          </p:cNvGraphicFramePr>
          <p:nvPr>
            <p:ph idx="1"/>
            <p:extLst>
              <p:ext uri="{D42A27DB-BD31-4B8C-83A1-F6EECF244321}">
                <p14:modId xmlns:p14="http://schemas.microsoft.com/office/powerpoint/2010/main" val="3730593231"/>
              </p:ext>
            </p:extLst>
          </p:nvPr>
        </p:nvGraphicFramePr>
        <p:xfrm>
          <a:off x="382588" y="3440528"/>
          <a:ext cx="8378826" cy="2382520"/>
        </p:xfrm>
        <a:graphic>
          <a:graphicData uri="http://schemas.openxmlformats.org/drawingml/2006/table">
            <a:tbl>
              <a:tblPr>
                <a:tableStyleId>{5C22544A-7EE6-4342-B048-85BDC9FD1C3A}</a:tableStyleId>
              </a:tblPr>
              <a:tblGrid>
                <a:gridCol w="1579436">
                  <a:extLst>
                    <a:ext uri="{9D8B030D-6E8A-4147-A177-3AD203B41FA5}">
                      <a16:colId xmlns:a16="http://schemas.microsoft.com/office/drawing/2014/main" val="331915950"/>
                    </a:ext>
                  </a:extLst>
                </a:gridCol>
                <a:gridCol w="6799390">
                  <a:extLst>
                    <a:ext uri="{9D8B030D-6E8A-4147-A177-3AD203B41FA5}">
                      <a16:colId xmlns:a16="http://schemas.microsoft.com/office/drawing/2014/main" val="1390849300"/>
                    </a:ext>
                  </a:extLst>
                </a:gridCol>
              </a:tblGrid>
              <a:tr h="370840">
                <a:tc gridSpan="2">
                  <a:txBody>
                    <a:bodyPr/>
                    <a:lstStyle/>
                    <a:p>
                      <a:r>
                        <a:rPr lang="en-US" sz="1600" dirty="0">
                          <a:solidFill>
                            <a:schemeClr val="tx1"/>
                          </a:solidFill>
                        </a:rPr>
                        <a:t>Prerequisites</a:t>
                      </a:r>
                    </a:p>
                  </a:txBody>
                  <a:tcPr anchor="ctr">
                    <a:lnL w="3175" cap="flat" cmpd="sng" algn="ctr">
                      <a:solidFill>
                        <a:srgbClr val="00B0F0"/>
                      </a:solidFill>
                      <a:prstDash val="solid"/>
                      <a:round/>
                      <a:headEnd type="none" w="med" len="med"/>
                      <a:tailEnd type="none" w="med" len="med"/>
                    </a:lnL>
                    <a:lnR w="3175" cap="flat" cmpd="sng" algn="ctr">
                      <a:solidFill>
                        <a:srgbClr val="00B0F0"/>
                      </a:solidFill>
                      <a:prstDash val="solid"/>
                      <a:round/>
                      <a:headEnd type="none" w="med" len="med"/>
                      <a:tailEnd type="none" w="med" len="med"/>
                    </a:lnR>
                    <a:lnT w="3175" cap="flat" cmpd="sng" algn="ctr">
                      <a:solidFill>
                        <a:srgbClr val="00B0F0"/>
                      </a:solidFill>
                      <a:prstDash val="solid"/>
                      <a:round/>
                      <a:headEnd type="none" w="med" len="med"/>
                      <a:tailEnd type="none" w="med" len="med"/>
                    </a:lnT>
                    <a:lnB w="3175" cap="flat" cmpd="sng" algn="ctr">
                      <a:solidFill>
                        <a:srgbClr val="00B0F0"/>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hMerge="1">
                  <a:txBody>
                    <a:bodyPr/>
                    <a:lstStyle/>
                    <a:p>
                      <a:pPr marL="742950" lvl="1" indent="-285750">
                        <a:buFont typeface="Courier New" panose="02070309020205020404" pitchFamily="49" charset="0"/>
                        <a:buChar char="o"/>
                      </a:pPr>
                      <a:endParaRPr lang="en-US" sz="1100" dirty="0">
                        <a:solidFill>
                          <a:schemeClr val="tx2"/>
                        </a:solidFill>
                      </a:endParaRPr>
                    </a:p>
                  </a:txBody>
                  <a:tcPr anchor="ctr">
                    <a:lnL w="12700" cmpd="sng">
                      <a:noFill/>
                    </a:lnL>
                    <a:lnR w="3175" cap="flat" cmpd="sng" algn="ctr">
                      <a:solidFill>
                        <a:srgbClr val="00B0F0"/>
                      </a:solidFill>
                      <a:prstDash val="solid"/>
                      <a:round/>
                      <a:headEnd type="none" w="med" len="med"/>
                      <a:tailEnd type="none" w="med" len="med"/>
                    </a:lnR>
                    <a:lnT w="3175" cap="flat" cmpd="sng" algn="ctr">
                      <a:solidFill>
                        <a:srgbClr val="00B0F0"/>
                      </a:solidFill>
                      <a:prstDash val="solid"/>
                      <a:round/>
                      <a:headEnd type="none" w="med" len="med"/>
                      <a:tailEnd type="none" w="med" len="med"/>
                    </a:lnT>
                    <a:lnB w="3175" cap="flat" cmpd="sng" algn="ctr">
                      <a:solidFill>
                        <a:srgbClr val="00B0F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15061144"/>
                  </a:ext>
                </a:extLst>
              </a:tr>
              <a:tr h="370840">
                <a:tc>
                  <a:txBody>
                    <a:bodyPr/>
                    <a:lstStyle/>
                    <a:p>
                      <a:r>
                        <a:rPr lang="en-US" sz="1400" dirty="0">
                          <a:solidFill>
                            <a:schemeClr val="tx2"/>
                          </a:solidFill>
                        </a:rPr>
                        <a:t>Windows</a:t>
                      </a:r>
                    </a:p>
                  </a:txBody>
                  <a:tcPr anchor="ctr">
                    <a:lnL w="3175" cap="flat" cmpd="sng" algn="ctr">
                      <a:solidFill>
                        <a:srgbClr val="00B0F0"/>
                      </a:solidFill>
                      <a:prstDash val="solid"/>
                      <a:round/>
                      <a:headEnd type="none" w="med" len="med"/>
                      <a:tailEnd type="none" w="med" len="med"/>
                    </a:lnL>
                    <a:lnR w="12700" cmpd="sng">
                      <a:noFill/>
                    </a:lnR>
                    <a:lnT w="3175" cap="flat" cmpd="sng" algn="ctr">
                      <a:solidFill>
                        <a:srgbClr val="00B0F0"/>
                      </a:solidFill>
                      <a:prstDash val="solid"/>
                      <a:round/>
                      <a:headEnd type="none" w="med" len="med"/>
                      <a:tailEnd type="none" w="med" len="med"/>
                    </a:lnT>
                    <a:lnB w="3175" cap="flat" cmpd="sng" algn="ctr">
                      <a:solidFill>
                        <a:srgbClr val="00B0F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indent="-285750">
                        <a:buFont typeface="Arial" panose="020B0604020202020204" pitchFamily="34" charset="0"/>
                        <a:buChar char="•"/>
                      </a:pPr>
                      <a:r>
                        <a:rPr lang="en-US" sz="1000" dirty="0">
                          <a:solidFill>
                            <a:schemeClr val="tx2"/>
                          </a:solidFill>
                        </a:rPr>
                        <a:t>PowerShell 5.1 | PowerShell 7.3 or greater (PowerShell 6 is not supported)</a:t>
                      </a:r>
                    </a:p>
                    <a:p>
                      <a:pPr marL="285750" indent="-285750">
                        <a:buFont typeface="Arial" panose="020B0604020202020204" pitchFamily="34" charset="0"/>
                        <a:buChar char="•"/>
                      </a:pPr>
                      <a:r>
                        <a:rPr lang="en-US" sz="1000" dirty="0">
                          <a:solidFill>
                            <a:schemeClr val="tx2"/>
                          </a:solidFill>
                        </a:rPr>
                        <a:t>Compatible PowerShell Execution Policy (depends on code signing certificate trust)</a:t>
                      </a:r>
                    </a:p>
                    <a:p>
                      <a:pPr marL="742950" lvl="1" indent="-285750">
                        <a:buFont typeface="Courier New" panose="02070309020205020404" pitchFamily="49" charset="0"/>
                        <a:buChar char="o"/>
                      </a:pPr>
                      <a:r>
                        <a:rPr lang="en-US" sz="1000" dirty="0">
                          <a:solidFill>
                            <a:schemeClr val="tx2"/>
                          </a:solidFill>
                        </a:rPr>
                        <a:t>Recommend adding included DOD-issued code signing certificate to the following store:</a:t>
                      </a:r>
                      <a:br>
                        <a:rPr lang="en-US" sz="1000" dirty="0">
                          <a:solidFill>
                            <a:schemeClr val="tx2"/>
                          </a:solidFill>
                        </a:rPr>
                      </a:br>
                      <a:r>
                        <a:rPr lang="en-US" sz="1000" dirty="0">
                          <a:solidFill>
                            <a:schemeClr val="tx2"/>
                          </a:solidFill>
                          <a:latin typeface="Consolas" panose="020B0609020204030204" pitchFamily="49" charset="0"/>
                        </a:rPr>
                        <a:t>Local Machine\Trusted Publishers</a:t>
                      </a:r>
                      <a:endParaRPr lang="en-US" sz="1000" dirty="0">
                        <a:solidFill>
                          <a:schemeClr val="tx2"/>
                        </a:solidFill>
                      </a:endParaRPr>
                    </a:p>
                    <a:p>
                      <a:pPr marL="285750" indent="-285750">
                        <a:buFont typeface="Arial" panose="020B0604020202020204" pitchFamily="34" charset="0"/>
                        <a:buChar char="•"/>
                      </a:pPr>
                      <a:r>
                        <a:rPr lang="en-US" sz="1000" dirty="0">
                          <a:solidFill>
                            <a:schemeClr val="tx2"/>
                          </a:solidFill>
                        </a:rPr>
                        <a:t>For MS SQL:</a:t>
                      </a:r>
                    </a:p>
                    <a:p>
                      <a:pPr marL="742950" lvl="1" indent="-285750">
                        <a:buFont typeface="Courier New" panose="02070309020205020404" pitchFamily="49" charset="0"/>
                        <a:buChar char="o"/>
                      </a:pPr>
                      <a:r>
                        <a:rPr lang="en-US" sz="1000" dirty="0">
                          <a:solidFill>
                            <a:schemeClr val="tx2"/>
                          </a:solidFill>
                        </a:rPr>
                        <a:t>Admin</a:t>
                      </a:r>
                      <a:r>
                        <a:rPr lang="en-US" sz="1000" baseline="0" dirty="0">
                          <a:solidFill>
                            <a:schemeClr val="tx2"/>
                          </a:solidFill>
                        </a:rPr>
                        <a:t>istrator level permission to both the operating system and SQL instance/database</a:t>
                      </a:r>
                      <a:endParaRPr lang="en-US" sz="1000" dirty="0">
                        <a:solidFill>
                          <a:schemeClr val="tx2"/>
                        </a:solidFill>
                      </a:endParaRPr>
                    </a:p>
                  </a:txBody>
                  <a:tcPr anchor="ctr">
                    <a:lnL w="12700" cmpd="sng">
                      <a:noFill/>
                    </a:lnL>
                    <a:lnR w="3175" cap="flat" cmpd="sng" algn="ctr">
                      <a:solidFill>
                        <a:srgbClr val="00B0F0"/>
                      </a:solidFill>
                      <a:prstDash val="solid"/>
                      <a:round/>
                      <a:headEnd type="none" w="med" len="med"/>
                      <a:tailEnd type="none" w="med" len="med"/>
                    </a:lnR>
                    <a:lnT w="3175" cap="flat" cmpd="sng" algn="ctr">
                      <a:solidFill>
                        <a:srgbClr val="00B0F0"/>
                      </a:solidFill>
                      <a:prstDash val="solid"/>
                      <a:round/>
                      <a:headEnd type="none" w="med" len="med"/>
                      <a:tailEnd type="none" w="med" len="med"/>
                    </a:lnT>
                    <a:lnB w="3175" cap="flat" cmpd="sng" algn="ctr">
                      <a:solidFill>
                        <a:srgbClr val="00B0F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61902769"/>
                  </a:ext>
                </a:extLst>
              </a:tr>
              <a:tr h="370840">
                <a:tc>
                  <a:txBody>
                    <a:bodyPr/>
                    <a:lstStyle/>
                    <a:p>
                      <a:r>
                        <a:rPr lang="en-US" sz="1400" dirty="0">
                          <a:solidFill>
                            <a:schemeClr val="tx2"/>
                          </a:solidFill>
                        </a:rPr>
                        <a:t>Linux</a:t>
                      </a:r>
                    </a:p>
                  </a:txBody>
                  <a:tcPr anchor="ctr">
                    <a:lnL w="3175" cap="flat" cmpd="sng" algn="ctr">
                      <a:solidFill>
                        <a:srgbClr val="00B0F0"/>
                      </a:solidFill>
                      <a:prstDash val="solid"/>
                      <a:round/>
                      <a:headEnd type="none" w="med" len="med"/>
                      <a:tailEnd type="none" w="med" len="med"/>
                    </a:lnL>
                    <a:lnR w="12700" cmpd="sng">
                      <a:noFill/>
                    </a:lnR>
                    <a:lnT w="3175" cap="flat" cmpd="sng" algn="ctr">
                      <a:solidFill>
                        <a:srgbClr val="00B0F0"/>
                      </a:solidFill>
                      <a:prstDash val="solid"/>
                      <a:round/>
                      <a:headEnd type="none" w="med" len="med"/>
                      <a:tailEnd type="none" w="med" len="med"/>
                    </a:lnT>
                    <a:lnB w="3175" cap="flat" cmpd="sng" algn="ctr">
                      <a:solidFill>
                        <a:srgbClr val="00B0F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indent="-285750">
                        <a:buFont typeface="Arial" panose="020B0604020202020204" pitchFamily="34" charset="0"/>
                        <a:buChar char="•"/>
                      </a:pPr>
                      <a:r>
                        <a:rPr lang="en-US" sz="1000" dirty="0">
                          <a:solidFill>
                            <a:schemeClr val="tx2"/>
                          </a:solidFill>
                        </a:rPr>
                        <a:t>Libraries </a:t>
                      </a:r>
                      <a:r>
                        <a:rPr lang="en-US" sz="1000" dirty="0">
                          <a:solidFill>
                            <a:schemeClr val="tx2"/>
                          </a:solidFill>
                          <a:latin typeface="Consolas" panose="020B0609020204030204" pitchFamily="49" charset="0"/>
                        </a:rPr>
                        <a:t>libicu</a:t>
                      </a:r>
                      <a:r>
                        <a:rPr lang="en-US" sz="1000" dirty="0">
                          <a:solidFill>
                            <a:schemeClr val="tx2"/>
                          </a:solidFill>
                        </a:rPr>
                        <a:t>, </a:t>
                      </a:r>
                      <a:r>
                        <a:rPr lang="en-US" sz="1000" dirty="0">
                          <a:solidFill>
                            <a:schemeClr val="tx2"/>
                          </a:solidFill>
                          <a:latin typeface="Consolas" panose="020B0609020204030204" pitchFamily="49" charset="0"/>
                        </a:rPr>
                        <a:t>lshw</a:t>
                      </a:r>
                      <a:r>
                        <a:rPr lang="en-US" sz="1000" dirty="0">
                          <a:solidFill>
                            <a:schemeClr val="tx2"/>
                          </a:solidFill>
                        </a:rPr>
                        <a:t>, </a:t>
                      </a:r>
                      <a:r>
                        <a:rPr lang="en-US" sz="1000" dirty="0" err="1">
                          <a:solidFill>
                            <a:schemeClr val="tx2"/>
                          </a:solidFill>
                          <a:latin typeface="Consolas" panose="020B0609020204030204" pitchFamily="49" charset="0"/>
                        </a:rPr>
                        <a:t>dmidecode</a:t>
                      </a:r>
                      <a:r>
                        <a:rPr lang="en-US" sz="1000" dirty="0">
                          <a:solidFill>
                            <a:schemeClr val="tx2"/>
                          </a:solidFill>
                        </a:rPr>
                        <a:t>, </a:t>
                      </a:r>
                      <a:r>
                        <a:rPr lang="en-US" sz="1000">
                          <a:solidFill>
                            <a:schemeClr val="tx2"/>
                          </a:solidFill>
                        </a:rPr>
                        <a:t>and </a:t>
                      </a:r>
                      <a:r>
                        <a:rPr lang="en-US" sz="1000">
                          <a:solidFill>
                            <a:schemeClr val="tx2"/>
                          </a:solidFill>
                          <a:latin typeface="Consolas" panose="020B0609020204030204" pitchFamily="49" charset="0"/>
                        </a:rPr>
                        <a:t>bc</a:t>
                      </a:r>
                      <a:r>
                        <a:rPr lang="en-US" sz="1000" dirty="0">
                          <a:solidFill>
                            <a:schemeClr val="tx2"/>
                          </a:solidFill>
                        </a:rPr>
                        <a:t> must be installed</a:t>
                      </a:r>
                    </a:p>
                    <a:p>
                      <a:pPr marL="285750" indent="-285750">
                        <a:buFont typeface="Arial" panose="020B0604020202020204" pitchFamily="34" charset="0"/>
                        <a:buChar char="•"/>
                      </a:pPr>
                      <a:r>
                        <a:rPr lang="en-US" sz="1000" dirty="0">
                          <a:solidFill>
                            <a:schemeClr val="tx2"/>
                          </a:solidFill>
                        </a:rPr>
                        <a:t>When running from:</a:t>
                      </a:r>
                    </a:p>
                    <a:p>
                      <a:pPr marL="742950" lvl="1" indent="-285750">
                        <a:buFont typeface="Courier New" panose="02070309020205020404" pitchFamily="49" charset="0"/>
                        <a:buChar char="o"/>
                      </a:pPr>
                      <a:r>
                        <a:rPr lang="en-US" sz="1000" b="1" dirty="0">
                          <a:solidFill>
                            <a:schemeClr val="tx2"/>
                          </a:solidFill>
                        </a:rPr>
                        <a:t>PowerShell direct</a:t>
                      </a:r>
                      <a:r>
                        <a:rPr lang="en-US" sz="1000" dirty="0">
                          <a:solidFill>
                            <a:schemeClr val="tx2"/>
                          </a:solidFill>
                        </a:rPr>
                        <a:t>:  PowerShell 7.3 or greater must be installed (note RHEL7 only supports PowerShell 7.3)</a:t>
                      </a:r>
                    </a:p>
                    <a:p>
                      <a:pPr marL="742950" lvl="1" indent="-285750">
                        <a:buFont typeface="Courier New" panose="02070309020205020404" pitchFamily="49" charset="0"/>
                        <a:buChar char="o"/>
                      </a:pPr>
                      <a:r>
                        <a:rPr lang="en-US" sz="1000" b="1" dirty="0">
                          <a:solidFill>
                            <a:schemeClr val="tx2"/>
                          </a:solidFill>
                        </a:rPr>
                        <a:t>Bash</a:t>
                      </a:r>
                      <a:r>
                        <a:rPr lang="en-US" sz="1000" dirty="0">
                          <a:solidFill>
                            <a:schemeClr val="tx2"/>
                          </a:solidFill>
                        </a:rPr>
                        <a:t>:  Supported PowerShell archive (7.3 or greater) renamed to </a:t>
                      </a:r>
                      <a:r>
                        <a:rPr lang="en-US" sz="1000" b="1" dirty="0">
                          <a:solidFill>
                            <a:schemeClr val="tx2"/>
                          </a:solidFill>
                          <a:latin typeface="Consolas" panose="020B0609020204030204" pitchFamily="49" charset="0"/>
                        </a:rPr>
                        <a:t>powershell.tar.gz</a:t>
                      </a:r>
                      <a:r>
                        <a:rPr lang="en-US" sz="1000" dirty="0">
                          <a:solidFill>
                            <a:schemeClr val="tx2"/>
                          </a:solidFill>
                        </a:rPr>
                        <a:t> located within the Evaluate-STIG folder.  Use </a:t>
                      </a:r>
                      <a:r>
                        <a:rPr lang="en-US" sz="1000" dirty="0">
                          <a:solidFill>
                            <a:schemeClr val="tx2"/>
                          </a:solidFill>
                          <a:latin typeface="Consolas" panose="020B0609020204030204" pitchFamily="49" charset="0"/>
                        </a:rPr>
                        <a:t>--DownloadPS</a:t>
                      </a:r>
                      <a:r>
                        <a:rPr lang="en-US" sz="1000" dirty="0">
                          <a:solidFill>
                            <a:schemeClr val="tx2"/>
                          </a:solidFill>
                        </a:rPr>
                        <a:t> or perform this manually.</a:t>
                      </a:r>
                    </a:p>
                    <a:p>
                      <a:pPr marL="285750" indent="-285750">
                        <a:buFont typeface="Arial" panose="020B0604020202020204" pitchFamily="34" charset="0"/>
                        <a:buChar char="•"/>
                      </a:pPr>
                      <a:r>
                        <a:rPr lang="en-US" sz="1000" dirty="0">
                          <a:solidFill>
                            <a:schemeClr val="tx2"/>
                          </a:solidFill>
                        </a:rPr>
                        <a:t>If using </a:t>
                      </a:r>
                      <a:r>
                        <a:rPr lang="en-US" sz="1000" b="1" dirty="0">
                          <a:solidFill>
                            <a:schemeClr val="tx2"/>
                          </a:solidFill>
                          <a:latin typeface="Consolas" panose="020B0609020204030204" pitchFamily="49" charset="0"/>
                        </a:rPr>
                        <a:t>fapolicyd</a:t>
                      </a:r>
                      <a:r>
                        <a:rPr lang="en-US" sz="1000" b="0" dirty="0">
                          <a:solidFill>
                            <a:schemeClr val="tx2"/>
                          </a:solidFill>
                        </a:rPr>
                        <a:t> for application whitelisting, </a:t>
                      </a:r>
                      <a:r>
                        <a:rPr lang="en-US" sz="1000" b="1" dirty="0">
                          <a:solidFill>
                            <a:schemeClr val="tx2"/>
                          </a:solidFill>
                          <a:latin typeface="Consolas" panose="020B0609020204030204" pitchFamily="49" charset="0"/>
                        </a:rPr>
                        <a:t>pwsh</a:t>
                      </a:r>
                      <a:r>
                        <a:rPr lang="en-US" sz="1000" b="0" dirty="0">
                          <a:solidFill>
                            <a:schemeClr val="tx2"/>
                          </a:solidFill>
                        </a:rPr>
                        <a:t> and </a:t>
                      </a:r>
                      <a:r>
                        <a:rPr lang="en-US" sz="1000" b="1" dirty="0">
                          <a:solidFill>
                            <a:schemeClr val="tx2"/>
                          </a:solidFill>
                          <a:latin typeface="Consolas" panose="020B0609020204030204" pitchFamily="49" charset="0"/>
                        </a:rPr>
                        <a:t>libhostfxr.so</a:t>
                      </a:r>
                      <a:r>
                        <a:rPr lang="en-US" sz="1000" b="0" dirty="0">
                          <a:solidFill>
                            <a:schemeClr val="tx2"/>
                          </a:solidFill>
                        </a:rPr>
                        <a:t> </a:t>
                      </a:r>
                      <a:r>
                        <a:rPr lang="en-US" sz="1000" dirty="0">
                          <a:solidFill>
                            <a:schemeClr val="tx2"/>
                          </a:solidFill>
                        </a:rPr>
                        <a:t>must be allowed.</a:t>
                      </a:r>
                    </a:p>
                  </a:txBody>
                  <a:tcPr anchor="ctr">
                    <a:lnL w="12700" cmpd="sng">
                      <a:noFill/>
                    </a:lnL>
                    <a:lnR w="3175" cap="flat" cmpd="sng" algn="ctr">
                      <a:solidFill>
                        <a:srgbClr val="00B0F0"/>
                      </a:solidFill>
                      <a:prstDash val="solid"/>
                      <a:round/>
                      <a:headEnd type="none" w="med" len="med"/>
                      <a:tailEnd type="none" w="med" len="med"/>
                    </a:lnR>
                    <a:lnT w="3175" cap="flat" cmpd="sng" algn="ctr">
                      <a:solidFill>
                        <a:srgbClr val="00B0F0"/>
                      </a:solidFill>
                      <a:prstDash val="solid"/>
                      <a:round/>
                      <a:headEnd type="none" w="med" len="med"/>
                      <a:tailEnd type="none" w="med" len="med"/>
                    </a:lnT>
                    <a:lnB w="3175" cap="flat" cmpd="sng" algn="ctr">
                      <a:solidFill>
                        <a:srgbClr val="00B0F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80506915"/>
                  </a:ext>
                </a:extLst>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974945802"/>
              </p:ext>
            </p:extLst>
          </p:nvPr>
        </p:nvGraphicFramePr>
        <p:xfrm>
          <a:off x="382588" y="1069552"/>
          <a:ext cx="8378828" cy="1981200"/>
        </p:xfrm>
        <a:graphic>
          <a:graphicData uri="http://schemas.openxmlformats.org/drawingml/2006/table">
            <a:tbl>
              <a:tblPr>
                <a:effectLst/>
                <a:tableStyleId>{5C22544A-7EE6-4342-B048-85BDC9FD1C3A}</a:tableStyleId>
              </a:tblPr>
              <a:tblGrid>
                <a:gridCol w="2094707">
                  <a:extLst>
                    <a:ext uri="{9D8B030D-6E8A-4147-A177-3AD203B41FA5}">
                      <a16:colId xmlns:a16="http://schemas.microsoft.com/office/drawing/2014/main" val="537865724"/>
                    </a:ext>
                  </a:extLst>
                </a:gridCol>
                <a:gridCol w="2094707">
                  <a:extLst>
                    <a:ext uri="{9D8B030D-6E8A-4147-A177-3AD203B41FA5}">
                      <a16:colId xmlns:a16="http://schemas.microsoft.com/office/drawing/2014/main" val="279837477"/>
                    </a:ext>
                  </a:extLst>
                </a:gridCol>
                <a:gridCol w="2094707">
                  <a:extLst>
                    <a:ext uri="{9D8B030D-6E8A-4147-A177-3AD203B41FA5}">
                      <a16:colId xmlns:a16="http://schemas.microsoft.com/office/drawing/2014/main" val="2090976428"/>
                    </a:ext>
                  </a:extLst>
                </a:gridCol>
                <a:gridCol w="2094707">
                  <a:extLst>
                    <a:ext uri="{9D8B030D-6E8A-4147-A177-3AD203B41FA5}">
                      <a16:colId xmlns:a16="http://schemas.microsoft.com/office/drawing/2014/main" val="1335297858"/>
                    </a:ext>
                  </a:extLst>
                </a:gridCol>
              </a:tblGrid>
              <a:tr h="209996">
                <a:tc gridSpan="4">
                  <a:txBody>
                    <a:bodyPr/>
                    <a:lstStyle/>
                    <a:p>
                      <a:r>
                        <a:rPr lang="en-US" sz="1600" b="0" dirty="0">
                          <a:solidFill>
                            <a:schemeClr val="tx1"/>
                          </a:solidFill>
                        </a:rPr>
                        <a:t>Supported Operating Systems</a:t>
                      </a:r>
                    </a:p>
                  </a:txBody>
                  <a:tcPr anchor="ctr">
                    <a:lnL w="3175" cap="flat" cmpd="sng" algn="ctr">
                      <a:solidFill>
                        <a:srgbClr val="00B0F0"/>
                      </a:solidFill>
                      <a:prstDash val="solid"/>
                      <a:round/>
                      <a:headEnd type="none" w="med" len="med"/>
                      <a:tailEnd type="none" w="med" len="med"/>
                    </a:lnL>
                    <a:lnR w="3175" cap="flat" cmpd="sng" algn="ctr">
                      <a:solidFill>
                        <a:srgbClr val="00B0F0"/>
                      </a:solidFill>
                      <a:prstDash val="solid"/>
                      <a:round/>
                      <a:headEnd type="none" w="med" len="med"/>
                      <a:tailEnd type="none" w="med" len="med"/>
                    </a:lnR>
                    <a:lnT w="3175" cap="flat" cmpd="sng" algn="ctr">
                      <a:solidFill>
                        <a:srgbClr val="00B0F0"/>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00B0F0"/>
                    </a:solidFill>
                  </a:tcPr>
                </a:tc>
                <a:tc hMerge="1">
                  <a:txBody>
                    <a:bodyPr/>
                    <a:lstStyle/>
                    <a:p>
                      <a:endParaRPr lang="en-US" sz="1200" dirty="0">
                        <a:solidFill>
                          <a:schemeClr val="tx2"/>
                        </a:solidFill>
                      </a:endParaRPr>
                    </a:p>
                  </a:txBody>
                  <a:tcPr anchor="ctr">
                    <a:lnL w="12700" cmpd="sng">
                      <a:noFill/>
                    </a:lnL>
                    <a:lnR w="12700" cmpd="sng">
                      <a:noFill/>
                    </a:lnR>
                    <a:lnT w="3175" cap="flat" cmpd="sng" algn="ctr">
                      <a:solidFill>
                        <a:srgbClr val="00B0F0"/>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hMerge="1">
                  <a:txBody>
                    <a:bodyPr/>
                    <a:lstStyle/>
                    <a:p>
                      <a:endParaRPr lang="en-US" sz="1200" dirty="0">
                        <a:solidFill>
                          <a:schemeClr val="tx2"/>
                        </a:solidFill>
                      </a:endParaRPr>
                    </a:p>
                  </a:txBody>
                  <a:tcPr anchor="ctr">
                    <a:lnL w="12700" cmpd="sng">
                      <a:noFill/>
                    </a:lnL>
                    <a:lnR w="12700" cmpd="sng">
                      <a:noFill/>
                    </a:lnR>
                    <a:lnT w="3175" cap="flat" cmpd="sng" algn="ctr">
                      <a:solidFill>
                        <a:srgbClr val="00B0F0"/>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hMerge="1">
                  <a:txBody>
                    <a:bodyPr/>
                    <a:lstStyle/>
                    <a:p>
                      <a:endParaRPr lang="en-US" sz="1200" dirty="0">
                        <a:solidFill>
                          <a:schemeClr val="tx2"/>
                        </a:solidFill>
                      </a:endParaRPr>
                    </a:p>
                  </a:txBody>
                  <a:tcPr anchor="ctr">
                    <a:lnL w="12700" cmpd="sng">
                      <a:noFill/>
                    </a:lnL>
                    <a:lnR w="3175" cap="flat" cmpd="sng" algn="ctr">
                      <a:solidFill>
                        <a:srgbClr val="00B0F0"/>
                      </a:solidFill>
                      <a:prstDash val="solid"/>
                      <a:round/>
                      <a:headEnd type="none" w="med" len="med"/>
                      <a:tailEnd type="none" w="med" len="med"/>
                    </a:lnR>
                    <a:lnT w="3175" cap="flat" cmpd="sng" algn="ctr">
                      <a:solidFill>
                        <a:srgbClr val="00B0F0"/>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396406970"/>
                  </a:ext>
                </a:extLst>
              </a:tr>
              <a:tr h="152724">
                <a:tc>
                  <a:txBody>
                    <a:bodyPr/>
                    <a:lstStyle/>
                    <a:p>
                      <a:r>
                        <a:rPr lang="en-US" sz="1200" dirty="0">
                          <a:solidFill>
                            <a:schemeClr val="tx2"/>
                          </a:solidFill>
                        </a:rPr>
                        <a:t>Amazon Linux 2023</a:t>
                      </a:r>
                    </a:p>
                  </a:txBody>
                  <a:tcPr anchor="ctr">
                    <a:lnL w="3175" cap="flat" cmpd="sng" algn="ctr">
                      <a:solidFill>
                        <a:srgbClr val="00B0F0"/>
                      </a:solidFill>
                      <a:prstDash val="solid"/>
                      <a:round/>
                      <a:headEnd type="none" w="med" len="med"/>
                      <a:tailEnd type="none" w="med" len="med"/>
                    </a:lnL>
                    <a:lnR w="12700" cmpd="sng">
                      <a:noFill/>
                    </a:lnR>
                    <a:lnT w="31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US" sz="1200" dirty="0">
                          <a:solidFill>
                            <a:schemeClr val="tx2"/>
                          </a:solidFill>
                        </a:rPr>
                        <a:t>Oracle Linux 7</a:t>
                      </a:r>
                    </a:p>
                  </a:txBody>
                  <a:tcPr anchor="ctr">
                    <a:lnL w="12700" cmpd="sng">
                      <a:noFill/>
                    </a:lnL>
                    <a:lnR w="12700" cmpd="sng">
                      <a:noFill/>
                    </a:lnR>
                    <a:lnT w="31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solidFill>
                            <a:schemeClr val="tx2"/>
                          </a:solidFill>
                        </a:rPr>
                        <a:t>Windows 7 *</a:t>
                      </a:r>
                    </a:p>
                  </a:txBody>
                  <a:tcPr anchor="ctr">
                    <a:lnL w="12700" cmpd="sng">
                      <a:noFill/>
                    </a:lnL>
                    <a:lnR w="12700" cmpd="sng">
                      <a:noFill/>
                    </a:lnR>
                    <a:lnT w="31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US" sz="1200" dirty="0">
                          <a:solidFill>
                            <a:schemeClr val="tx2"/>
                          </a:solidFill>
                        </a:rPr>
                        <a:t>Windows Server 2019</a:t>
                      </a:r>
                    </a:p>
                  </a:txBody>
                  <a:tcPr anchor="ctr">
                    <a:lnL w="12700" cmpd="sng">
                      <a:noFill/>
                    </a:lnL>
                    <a:lnR w="3175" cap="flat" cmpd="sng" algn="ctr">
                      <a:solidFill>
                        <a:srgbClr val="00B0F0"/>
                      </a:solidFill>
                      <a:prstDash val="solid"/>
                      <a:round/>
                      <a:headEnd type="none" w="med" len="med"/>
                      <a:tailEnd type="none" w="med" len="med"/>
                    </a:lnR>
                    <a:lnT w="31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76387511"/>
                  </a:ext>
                </a:extLst>
              </a:tr>
              <a:tr h="152724">
                <a:tc>
                  <a:txBody>
                    <a:bodyPr/>
                    <a:lstStyle/>
                    <a:p>
                      <a:r>
                        <a:rPr lang="en-US" sz="1200" dirty="0">
                          <a:solidFill>
                            <a:schemeClr val="tx2"/>
                          </a:solidFill>
                        </a:rPr>
                        <a:t>Canonical Ubuntu 16.04</a:t>
                      </a:r>
                    </a:p>
                  </a:txBody>
                  <a:tcPr anchor="ctr">
                    <a:lnL w="3175" cap="flat" cmpd="sng" algn="ctr">
                      <a:solidFill>
                        <a:srgbClr val="00B0F0"/>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sz="1200" dirty="0">
                          <a:solidFill>
                            <a:schemeClr val="tx2"/>
                          </a:solidFill>
                        </a:rPr>
                        <a:t>Oracle Linux 8</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sz="1200" dirty="0">
                          <a:solidFill>
                            <a:schemeClr val="tx2"/>
                          </a:solidFill>
                        </a:rPr>
                        <a:t>Windows 10</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sz="1200" dirty="0">
                          <a:solidFill>
                            <a:schemeClr val="tx2"/>
                          </a:solidFill>
                        </a:rPr>
                        <a:t>Windows Server 2022</a:t>
                      </a:r>
                    </a:p>
                  </a:txBody>
                  <a:tcPr anchor="ctr">
                    <a:lnL w="12700" cmpd="sng">
                      <a:noFill/>
                    </a:lnL>
                    <a:lnR w="3175" cap="flat" cmpd="sng" algn="ctr">
                      <a:solidFill>
                        <a:srgbClr val="00B0F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377977843"/>
                  </a:ext>
                </a:extLst>
              </a:tr>
              <a:tr h="152724">
                <a:tc>
                  <a:txBody>
                    <a:bodyPr/>
                    <a:lstStyle/>
                    <a:p>
                      <a:r>
                        <a:rPr lang="en-US" sz="1200" dirty="0">
                          <a:solidFill>
                            <a:schemeClr val="tx2"/>
                          </a:solidFill>
                        </a:rPr>
                        <a:t>Canonical Ubuntu 18.04</a:t>
                      </a:r>
                    </a:p>
                  </a:txBody>
                  <a:tcPr anchor="ctr">
                    <a:lnL w="3175" cap="flat" cmpd="sng" algn="ctr">
                      <a:solidFill>
                        <a:srgbClr val="00B0F0"/>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sz="1200" dirty="0">
                          <a:solidFill>
                            <a:schemeClr val="tx2"/>
                          </a:solidFill>
                        </a:rPr>
                        <a:t>Oracle Linux 9</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sz="1200" dirty="0">
                          <a:solidFill>
                            <a:schemeClr val="tx2"/>
                          </a:solidFill>
                        </a:rPr>
                        <a:t>Windows 11</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sz="1200" dirty="0">
                          <a:solidFill>
                            <a:schemeClr val="tx2"/>
                          </a:solidFill>
                        </a:rPr>
                        <a:t>Windows Server 2025</a:t>
                      </a:r>
                    </a:p>
                  </a:txBody>
                  <a:tcPr anchor="ctr">
                    <a:lnL w="12700" cmpd="sng">
                      <a:noFill/>
                    </a:lnL>
                    <a:lnR w="3175" cap="flat" cmpd="sng" algn="ctr">
                      <a:solidFill>
                        <a:srgbClr val="00B0F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848288575"/>
                  </a:ext>
                </a:extLst>
              </a:tr>
              <a:tr h="152724">
                <a:tc>
                  <a:txBody>
                    <a:bodyPr/>
                    <a:lstStyle/>
                    <a:p>
                      <a:r>
                        <a:rPr lang="en-US" sz="1200" dirty="0">
                          <a:solidFill>
                            <a:schemeClr val="tx2"/>
                          </a:solidFill>
                        </a:rPr>
                        <a:t>Canonical Ubuntu 20.04</a:t>
                      </a:r>
                    </a:p>
                  </a:txBody>
                  <a:tcPr anchor="ctr">
                    <a:lnL w="3175" cap="flat" cmpd="sng" algn="ctr">
                      <a:solidFill>
                        <a:srgbClr val="00B0F0"/>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sz="1200" dirty="0">
                          <a:solidFill>
                            <a:schemeClr val="tx2"/>
                          </a:solidFill>
                        </a:rPr>
                        <a:t>Red Hat Enterprise Linux 7</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sz="1200" dirty="0">
                          <a:solidFill>
                            <a:schemeClr val="tx2"/>
                          </a:solidFill>
                        </a:rPr>
                        <a:t>Windows Server 2008 R2 *</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en-US" sz="1200" dirty="0">
                        <a:solidFill>
                          <a:schemeClr val="tx2"/>
                        </a:solidFill>
                      </a:endParaRPr>
                    </a:p>
                  </a:txBody>
                  <a:tcPr anchor="ctr">
                    <a:lnL w="12700" cmpd="sng">
                      <a:noFill/>
                    </a:lnL>
                    <a:lnR w="3175" cap="flat" cmpd="sng" algn="ctr">
                      <a:solidFill>
                        <a:srgbClr val="00B0F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196688865"/>
                  </a:ext>
                </a:extLst>
              </a:tr>
              <a:tr h="152724">
                <a:tc>
                  <a:txBody>
                    <a:bodyPr/>
                    <a:lstStyle/>
                    <a:p>
                      <a:r>
                        <a:rPr lang="en-US" sz="1200" dirty="0">
                          <a:solidFill>
                            <a:schemeClr val="tx2"/>
                          </a:solidFill>
                        </a:rPr>
                        <a:t>Canonical Ubuntu 22.04</a:t>
                      </a:r>
                    </a:p>
                  </a:txBody>
                  <a:tcPr anchor="ctr">
                    <a:lnL w="3175" cap="flat" cmpd="sng" algn="ctr">
                      <a:solidFill>
                        <a:srgbClr val="00B0F0"/>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sz="1200" dirty="0">
                          <a:solidFill>
                            <a:schemeClr val="tx2"/>
                          </a:solidFill>
                        </a:rPr>
                        <a:t>Red Hat Enterprise Linux 8</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solidFill>
                            <a:schemeClr val="tx2"/>
                          </a:solidFill>
                        </a:rPr>
                        <a:t>Windows Server 2012 / R2 *</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en-US" sz="1200" dirty="0">
                        <a:solidFill>
                          <a:schemeClr val="tx2"/>
                        </a:solidFill>
                      </a:endParaRPr>
                    </a:p>
                  </a:txBody>
                  <a:tcPr anchor="ctr">
                    <a:lnL w="12700" cmpd="sng">
                      <a:noFill/>
                    </a:lnL>
                    <a:lnR w="3175" cap="flat" cmpd="sng" algn="ctr">
                      <a:solidFill>
                        <a:srgbClr val="00B0F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997437670"/>
                  </a:ext>
                </a:extLst>
              </a:tr>
              <a:tr h="152724">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solidFill>
                            <a:schemeClr val="tx2"/>
                          </a:solidFill>
                        </a:rPr>
                        <a:t>Canonical Ubuntu 24.04</a:t>
                      </a:r>
                    </a:p>
                  </a:txBody>
                  <a:tcPr anchor="ctr">
                    <a:lnL w="3175" cap="flat" cmpd="sng" algn="ctr">
                      <a:solidFill>
                        <a:srgbClr val="00B0F0"/>
                      </a:solidFill>
                      <a:prstDash val="solid"/>
                      <a:round/>
                      <a:headEnd type="none" w="med" len="med"/>
                      <a:tailEnd type="none" w="med" len="med"/>
                    </a:lnL>
                    <a:lnR w="12700" cmpd="sng">
                      <a:noFill/>
                    </a:lnR>
                    <a:lnT w="12700" cmpd="sng">
                      <a:noFill/>
                    </a:lnT>
                    <a:lnB w="3175" cap="flat" cmpd="sng" algn="ctr">
                      <a:solidFill>
                        <a:srgbClr val="00B0F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200" dirty="0">
                          <a:solidFill>
                            <a:schemeClr val="tx2"/>
                          </a:solidFill>
                        </a:rPr>
                        <a:t>Red Hat Enterprise Linux 9</a:t>
                      </a:r>
                    </a:p>
                  </a:txBody>
                  <a:tcPr anchor="ctr">
                    <a:lnL w="12700" cmpd="sng">
                      <a:noFill/>
                    </a:lnL>
                    <a:lnR w="12700" cmpd="sng">
                      <a:noFill/>
                    </a:lnR>
                    <a:lnT w="12700" cmpd="sng">
                      <a:noFill/>
                    </a:lnT>
                    <a:lnB w="3175" cap="flat" cmpd="sng" algn="ctr">
                      <a:solidFill>
                        <a:srgbClr val="00B0F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solidFill>
                            <a:schemeClr val="tx2"/>
                          </a:solidFill>
                        </a:rPr>
                        <a:t>Windows Server 2016</a:t>
                      </a:r>
                    </a:p>
                  </a:txBody>
                  <a:tcPr anchor="ctr">
                    <a:lnL w="12700" cmpd="sng">
                      <a:noFill/>
                    </a:lnL>
                    <a:lnR w="12700" cmpd="sng">
                      <a:noFill/>
                    </a:lnR>
                    <a:lnT w="12700" cmpd="sng">
                      <a:noFill/>
                    </a:lnT>
                    <a:lnB w="3175" cap="flat" cmpd="sng" algn="ctr">
                      <a:solidFill>
                        <a:srgbClr val="00B0F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200" dirty="0">
                        <a:solidFill>
                          <a:schemeClr val="tx2"/>
                        </a:solidFill>
                      </a:endParaRPr>
                    </a:p>
                  </a:txBody>
                  <a:tcPr anchor="ctr">
                    <a:lnL w="12700" cmpd="sng">
                      <a:noFill/>
                    </a:lnL>
                    <a:lnR w="3175" cap="flat" cmpd="sng" algn="ctr">
                      <a:solidFill>
                        <a:srgbClr val="00B0F0"/>
                      </a:solidFill>
                      <a:prstDash val="solid"/>
                      <a:round/>
                      <a:headEnd type="none" w="med" len="med"/>
                      <a:tailEnd type="none" w="med" len="med"/>
                    </a:lnR>
                    <a:lnT w="12700" cmpd="sng">
                      <a:noFill/>
                    </a:lnT>
                    <a:lnB w="3175" cap="flat" cmpd="sng" algn="ctr">
                      <a:solidFill>
                        <a:srgbClr val="00B0F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02729984"/>
                  </a:ext>
                </a:extLst>
              </a:tr>
            </a:tbl>
          </a:graphicData>
        </a:graphic>
      </p:graphicFrame>
      <p:sp>
        <p:nvSpPr>
          <p:cNvPr id="13" name="TextBox 12"/>
          <p:cNvSpPr txBox="1"/>
          <p:nvPr/>
        </p:nvSpPr>
        <p:spPr>
          <a:xfrm>
            <a:off x="382588" y="6126331"/>
            <a:ext cx="5416868" cy="246221"/>
          </a:xfrm>
          <a:prstGeom prst="rect">
            <a:avLst/>
          </a:prstGeom>
          <a:noFill/>
        </p:spPr>
        <p:txBody>
          <a:bodyPr wrap="none" rtlCol="0">
            <a:spAutoFit/>
          </a:bodyPr>
          <a:lstStyle/>
          <a:p>
            <a:r>
              <a:rPr lang="en-US" sz="1000" b="1" i="1" dirty="0">
                <a:solidFill>
                  <a:schemeClr val="tx2">
                    <a:lumMod val="75000"/>
                  </a:schemeClr>
                </a:solidFill>
                <a:effectLst>
                  <a:outerShdw blurRad="38100" dist="38100" dir="2700000" algn="tl">
                    <a:srgbClr val="000000">
                      <a:alpha val="43137"/>
                    </a:srgbClr>
                  </a:outerShdw>
                </a:effectLst>
                <a:cs typeface="Calibri Light" panose="020F0302020204030204" pitchFamily="34" charset="0"/>
              </a:rPr>
              <a:t>NOTE: </a:t>
            </a:r>
            <a:r>
              <a:rPr lang="en-US" sz="1000" i="1" dirty="0">
                <a:solidFill>
                  <a:schemeClr val="tx2">
                    <a:lumMod val="75000"/>
                  </a:schemeClr>
                </a:solidFill>
                <a:effectLst>
                  <a:outerShdw blurRad="38100" dist="38100" dir="2700000" algn="tl">
                    <a:srgbClr val="000000">
                      <a:alpha val="43137"/>
                    </a:srgbClr>
                  </a:outerShdw>
                </a:effectLst>
                <a:cs typeface="Calibri Light" panose="020F0302020204030204" pitchFamily="34" charset="0"/>
              </a:rPr>
              <a:t> </a:t>
            </a:r>
            <a:r>
              <a:rPr lang="en-US" sz="1000" i="1" dirty="0">
                <a:solidFill>
                  <a:schemeClr val="tx2">
                    <a:lumMod val="75000"/>
                  </a:schemeClr>
                </a:solidFill>
                <a:effectLst>
                  <a:outerShdw blurRad="38100" dist="38100" dir="2700000" algn="tl">
                    <a:srgbClr val="000000">
                      <a:alpha val="43137"/>
                    </a:srgbClr>
                  </a:outerShdw>
                </a:effectLst>
                <a:latin typeface="Consolas" panose="020B0609020204030204" pitchFamily="49" charset="0"/>
                <a:cs typeface="Calibri Light" panose="020F0302020204030204" pitchFamily="34" charset="0"/>
              </a:rPr>
              <a:t>Prerequisites</a:t>
            </a:r>
            <a:r>
              <a:rPr lang="en-US" sz="1000" i="1" dirty="0">
                <a:solidFill>
                  <a:schemeClr val="tx2">
                    <a:lumMod val="75000"/>
                  </a:schemeClr>
                </a:solidFill>
                <a:effectLst>
                  <a:outerShdw blurRad="38100" dist="38100" dir="2700000" algn="tl">
                    <a:srgbClr val="000000">
                      <a:alpha val="43137"/>
                    </a:srgbClr>
                  </a:outerShdw>
                </a:effectLst>
                <a:cs typeface="Calibri Light" panose="020F0302020204030204" pitchFamily="34" charset="0"/>
              </a:rPr>
              <a:t> folder contains support script to help in meeting the above requirements.</a:t>
            </a:r>
          </a:p>
        </p:txBody>
      </p:sp>
      <p:sp>
        <p:nvSpPr>
          <p:cNvPr id="8" name="TextBox 7"/>
          <p:cNvSpPr txBox="1"/>
          <p:nvPr/>
        </p:nvSpPr>
        <p:spPr>
          <a:xfrm>
            <a:off x="382588" y="3052814"/>
            <a:ext cx="3190297" cy="246221"/>
          </a:xfrm>
          <a:prstGeom prst="rect">
            <a:avLst/>
          </a:prstGeom>
          <a:noFill/>
        </p:spPr>
        <p:txBody>
          <a:bodyPr wrap="none" rtlCol="0">
            <a:spAutoFit/>
          </a:bodyPr>
          <a:lstStyle/>
          <a:p>
            <a:r>
              <a:rPr lang="en-US" sz="1000" b="1" i="1" dirty="0">
                <a:solidFill>
                  <a:schemeClr val="tx2">
                    <a:lumMod val="75000"/>
                  </a:schemeClr>
                </a:solidFill>
                <a:effectLst>
                  <a:outerShdw blurRad="38100" dist="38100" dir="2700000" algn="tl">
                    <a:srgbClr val="000000">
                      <a:alpha val="43137"/>
                    </a:srgbClr>
                  </a:outerShdw>
                </a:effectLst>
                <a:cs typeface="Calibri Light" panose="020F0302020204030204" pitchFamily="34" charset="0"/>
              </a:rPr>
              <a:t>* </a:t>
            </a:r>
            <a:r>
              <a:rPr lang="en-US" sz="1000" i="1" dirty="0">
                <a:solidFill>
                  <a:schemeClr val="tx2">
                    <a:lumMod val="75000"/>
                  </a:schemeClr>
                </a:solidFill>
                <a:effectLst>
                  <a:outerShdw blurRad="38100" dist="38100" dir="2700000" algn="tl">
                    <a:srgbClr val="000000">
                      <a:alpha val="43137"/>
                    </a:srgbClr>
                  </a:outerShdw>
                </a:effectLst>
                <a:cs typeface="Calibri Light" panose="020F0302020204030204" pitchFamily="34" charset="0"/>
              </a:rPr>
              <a:t> </a:t>
            </a:r>
            <a:r>
              <a:rPr lang="en-US" sz="1000" i="1" dirty="0">
                <a:solidFill>
                  <a:schemeClr val="tx2">
                    <a:lumMod val="75000"/>
                  </a:schemeClr>
                </a:solidFill>
                <a:effectLst>
                  <a:outerShdw blurRad="38100" dist="38100" dir="2700000" algn="tl">
                    <a:srgbClr val="000000">
                      <a:alpha val="43137"/>
                    </a:srgbClr>
                  </a:outerShdw>
                </a:effectLst>
                <a:latin typeface="Consolas" panose="020B0609020204030204" pitchFamily="49" charset="0"/>
                <a:cs typeface="Calibri Light" panose="020F0302020204030204" pitchFamily="34" charset="0"/>
              </a:rPr>
              <a:t>Requires </a:t>
            </a:r>
            <a:r>
              <a:rPr lang="en-US" sz="1000" i="1" dirty="0">
                <a:solidFill>
                  <a:schemeClr val="tx2">
                    <a:lumMod val="75000"/>
                  </a:schemeClr>
                </a:solidFill>
                <a:effectLst>
                  <a:outerShdw blurRad="38100" dist="38100" dir="2700000" algn="tl">
                    <a:srgbClr val="000000">
                      <a:alpha val="43137"/>
                    </a:srgbClr>
                  </a:outerShdw>
                </a:effectLst>
                <a:latin typeface="Consolas" panose="020B0609020204030204" pitchFamily="49" charset="0"/>
                <a:cs typeface="Calibri Light" panose="020F0302020204030204" pitchFamily="34" charset="0"/>
                <a:hlinkClick r:id="rId2"/>
              </a:rPr>
              <a:t>Windows Management Framework 5.1</a:t>
            </a:r>
            <a:endParaRPr lang="en-US" sz="1000" i="1" dirty="0">
              <a:solidFill>
                <a:schemeClr val="tx2">
                  <a:lumMod val="75000"/>
                </a:schemeClr>
              </a:solidFill>
              <a:effectLst>
                <a:outerShdw blurRad="38100" dist="38100" dir="2700000" algn="tl">
                  <a:srgbClr val="000000">
                    <a:alpha val="43137"/>
                  </a:srgbClr>
                </a:outerShdw>
              </a:effectLst>
              <a:cs typeface="Calibri Light" panose="020F0302020204030204" pitchFamily="34" charset="0"/>
            </a:endParaRPr>
          </a:p>
        </p:txBody>
      </p:sp>
    </p:spTree>
    <p:extLst>
      <p:ext uri="{BB962C8B-B14F-4D97-AF65-F5344CB8AC3E}">
        <p14:creationId xmlns:p14="http://schemas.microsoft.com/office/powerpoint/2010/main" val="560786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anim calcmode="lin" valueType="num">
                                      <p:cBhvr additive="base">
                                        <p:cTn id="17" dur="500" fill="hold"/>
                                        <p:tgtEl>
                                          <p:spTgt spid="13"/>
                                        </p:tgtEl>
                                        <p:attrNameLst>
                                          <p:attrName>ppt_x</p:attrName>
                                        </p:attrNameLst>
                                      </p:cBhvr>
                                      <p:tavLst>
                                        <p:tav tm="0">
                                          <p:val>
                                            <p:strVal val="#ppt_x"/>
                                          </p:val>
                                        </p:tav>
                                        <p:tav tm="100000">
                                          <p:val>
                                            <p:strVal val="#ppt_x"/>
                                          </p:val>
                                        </p:tav>
                                      </p:tavLst>
                                    </p:anim>
                                    <p:anim calcmode="lin" valueType="num">
                                      <p:cBhvr additive="base">
                                        <p:cTn id="18" dur="500" fill="hold"/>
                                        <p:tgtEl>
                                          <p:spTgt spid="13"/>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additive="base">
                                        <p:cTn id="21" dur="500" fill="hold"/>
                                        <p:tgtEl>
                                          <p:spTgt spid="8"/>
                                        </p:tgtEl>
                                        <p:attrNameLst>
                                          <p:attrName>ppt_x</p:attrName>
                                        </p:attrNameLst>
                                      </p:cBhvr>
                                      <p:tavLst>
                                        <p:tav tm="0">
                                          <p:val>
                                            <p:strVal val="#ppt_x"/>
                                          </p:val>
                                        </p:tav>
                                        <p:tav tm="100000">
                                          <p:val>
                                            <p:strVal val="#ppt_x"/>
                                          </p:val>
                                        </p:tav>
                                      </p:tavLst>
                                    </p:anim>
                                    <p:anim calcmode="lin" valueType="num">
                                      <p:cBhvr additive="base">
                                        <p:cTn id="2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D5C07E-B9C3-2547-FC87-19BA39A03EC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59935CA-1124-2573-8C99-DE21ACAF31D9}"/>
              </a:ext>
            </a:extLst>
          </p:cNvPr>
          <p:cNvSpPr>
            <a:spLocks noGrp="1"/>
          </p:cNvSpPr>
          <p:nvPr>
            <p:ph type="title"/>
          </p:nvPr>
        </p:nvSpPr>
        <p:spPr/>
        <p:txBody>
          <a:bodyPr/>
          <a:lstStyle/>
          <a:p>
            <a:r>
              <a:rPr lang="en-US" dirty="0"/>
              <a:t>Evaluate-STIG Options</a:t>
            </a:r>
          </a:p>
        </p:txBody>
      </p:sp>
      <p:sp>
        <p:nvSpPr>
          <p:cNvPr id="4" name="Date Placeholder 3">
            <a:extLst>
              <a:ext uri="{FF2B5EF4-FFF2-40B4-BE49-F238E27FC236}">
                <a16:creationId xmlns:a16="http://schemas.microsoft.com/office/drawing/2014/main" id="{0056588C-7E87-F894-9FB1-839FB96C6BC6}"/>
              </a:ext>
            </a:extLst>
          </p:cNvPr>
          <p:cNvSpPr>
            <a:spLocks noGrp="1"/>
          </p:cNvSpPr>
          <p:nvPr>
            <p:ph type="dt" sz="half" idx="10"/>
          </p:nvPr>
        </p:nvSpPr>
        <p:spPr/>
        <p:txBody>
          <a:bodyPr/>
          <a:lstStyle/>
          <a:p>
            <a:fld id="{1EFF16BC-E282-4D8F-9A16-B98B9140188C}" type="datetime3">
              <a:rPr lang="en-US" smtClean="0"/>
              <a:t>9 December 2025</a:t>
            </a:fld>
            <a:endParaRPr lang="en-US" dirty="0"/>
          </a:p>
        </p:txBody>
      </p:sp>
      <p:sp>
        <p:nvSpPr>
          <p:cNvPr id="5" name="Slide Number Placeholder 4">
            <a:extLst>
              <a:ext uri="{FF2B5EF4-FFF2-40B4-BE49-F238E27FC236}">
                <a16:creationId xmlns:a16="http://schemas.microsoft.com/office/drawing/2014/main" id="{A58F341B-236E-A2BD-DAB7-A463EB4E362E}"/>
              </a:ext>
            </a:extLst>
          </p:cNvPr>
          <p:cNvSpPr>
            <a:spLocks noGrp="1"/>
          </p:cNvSpPr>
          <p:nvPr>
            <p:ph type="sldNum" sz="quarter" idx="12"/>
          </p:nvPr>
        </p:nvSpPr>
        <p:spPr/>
        <p:txBody>
          <a:bodyPr/>
          <a:lstStyle/>
          <a:p>
            <a:fld id="{D57F1E4F-1CFF-5643-939E-217C01CDF565}" type="slidenum">
              <a:rPr lang="en-US" smtClean="0"/>
              <a:pPr/>
              <a:t>11</a:t>
            </a:fld>
            <a:endParaRPr lang="en-US" dirty="0"/>
          </a:p>
        </p:txBody>
      </p:sp>
      <p:graphicFrame>
        <p:nvGraphicFramePr>
          <p:cNvPr id="8" name="Content Placeholder 7">
            <a:extLst>
              <a:ext uri="{FF2B5EF4-FFF2-40B4-BE49-F238E27FC236}">
                <a16:creationId xmlns:a16="http://schemas.microsoft.com/office/drawing/2014/main" id="{7BA8F215-6C69-E11E-93C7-E40A8CF38774}"/>
              </a:ext>
            </a:extLst>
          </p:cNvPr>
          <p:cNvGraphicFramePr>
            <a:graphicFrameLocks noGrp="1"/>
          </p:cNvGraphicFramePr>
          <p:nvPr>
            <p:ph idx="1"/>
            <p:extLst>
              <p:ext uri="{D42A27DB-BD31-4B8C-83A1-F6EECF244321}">
                <p14:modId xmlns:p14="http://schemas.microsoft.com/office/powerpoint/2010/main" val="2442018503"/>
              </p:ext>
            </p:extLst>
          </p:nvPr>
        </p:nvGraphicFramePr>
        <p:xfrm>
          <a:off x="382588" y="1359285"/>
          <a:ext cx="8373536" cy="4635207"/>
        </p:xfrm>
        <a:graphic>
          <a:graphicData uri="http://schemas.openxmlformats.org/drawingml/2006/table">
            <a:tbl>
              <a:tblPr firstRow="1" bandRow="1">
                <a:effectLst>
                  <a:outerShdw blurRad="50800" dist="63500" dir="2700000" algn="tl" rotWithShape="0">
                    <a:prstClr val="black">
                      <a:alpha val="40000"/>
                    </a:prstClr>
                  </a:outerShdw>
                </a:effectLst>
                <a:tableStyleId>{5202B0CA-FC54-4496-8BCA-5EF66A818D29}</a:tableStyleId>
              </a:tblPr>
              <a:tblGrid>
                <a:gridCol w="2348420">
                  <a:extLst>
                    <a:ext uri="{9D8B030D-6E8A-4147-A177-3AD203B41FA5}">
                      <a16:colId xmlns:a16="http://schemas.microsoft.com/office/drawing/2014/main" val="4192379960"/>
                    </a:ext>
                  </a:extLst>
                </a:gridCol>
                <a:gridCol w="6025116">
                  <a:extLst>
                    <a:ext uri="{9D8B030D-6E8A-4147-A177-3AD203B41FA5}">
                      <a16:colId xmlns:a16="http://schemas.microsoft.com/office/drawing/2014/main" val="3602643202"/>
                    </a:ext>
                  </a:extLst>
                </a:gridCol>
              </a:tblGrid>
              <a:tr h="170229">
                <a:tc>
                  <a:txBody>
                    <a:bodyPr/>
                    <a:lstStyle/>
                    <a:p>
                      <a:r>
                        <a:rPr lang="en-US" sz="900" dirty="0">
                          <a:effectLst>
                            <a:outerShdw blurRad="38100" dist="38100" dir="2700000" algn="tl">
                              <a:srgbClr val="000000">
                                <a:alpha val="43137"/>
                              </a:srgbClr>
                            </a:outerShdw>
                          </a:effectLst>
                        </a:rPr>
                        <a:t>Option</a:t>
                      </a:r>
                      <a:endParaRPr lang="en-US" sz="900" dirty="0">
                        <a:effectLst>
                          <a:outerShdw blurRad="38100" dist="38100" dir="2700000" algn="tl">
                            <a:srgbClr val="000000">
                              <a:alpha val="43137"/>
                            </a:srgbClr>
                          </a:outerShdw>
                        </a:effectLst>
                        <a:latin typeface="+mn-lt"/>
                      </a:endParaRPr>
                    </a:p>
                  </a:txBody>
                  <a:tcPr anchor="ctr">
                    <a:lnL w="6350" cap="flat" cmpd="sng" algn="ctr">
                      <a:solidFill>
                        <a:schemeClr val="tx1"/>
                      </a:solidFill>
                      <a:prstDash val="solid"/>
                      <a:round/>
                      <a:headEnd type="none" w="med" len="med"/>
                      <a:tailEnd type="none" w="med" len="med"/>
                    </a:lnL>
                    <a:lnT w="6350" cap="flat" cmpd="sng" algn="ctr">
                      <a:solidFill>
                        <a:schemeClr val="tx1"/>
                      </a:solidFill>
                      <a:prstDash val="solid"/>
                      <a:round/>
                      <a:headEnd type="none" w="med" len="med"/>
                      <a:tailEnd type="none" w="med" len="med"/>
                    </a:lnT>
                    <a:solidFill>
                      <a:schemeClr val="accent1">
                        <a:lumMod val="60000"/>
                        <a:lumOff val="40000"/>
                        <a:alpha val="50000"/>
                      </a:schemeClr>
                    </a:solidFill>
                  </a:tcPr>
                </a:tc>
                <a:tc>
                  <a:txBody>
                    <a:bodyPr/>
                    <a:lstStyle/>
                    <a:p>
                      <a:r>
                        <a:rPr lang="en-US" sz="900" dirty="0">
                          <a:effectLst>
                            <a:outerShdw blurRad="38100" dist="38100" dir="2700000" algn="tl">
                              <a:srgbClr val="000000">
                                <a:alpha val="43137"/>
                              </a:srgbClr>
                            </a:outerShdw>
                          </a:effectLst>
                        </a:rPr>
                        <a:t>Description</a:t>
                      </a:r>
                      <a:endParaRPr lang="en-US" sz="900" dirty="0">
                        <a:effectLst>
                          <a:outerShdw blurRad="38100" dist="38100" dir="2700000" algn="tl">
                            <a:srgbClr val="000000">
                              <a:alpha val="43137"/>
                            </a:srgbClr>
                          </a:outerShdw>
                        </a:effectLst>
                        <a:latin typeface="+mn-lt"/>
                      </a:endParaRPr>
                    </a:p>
                  </a:txBody>
                  <a:tcPr anchor="ctr">
                    <a:lnR w="6350" cap="flat" cmpd="sng" algn="ctr">
                      <a:solidFill>
                        <a:schemeClr val="tx1">
                          <a:lumMod val="50000"/>
                        </a:schemeClr>
                      </a:solidFill>
                      <a:prstDash val="solid"/>
                      <a:round/>
                      <a:headEnd type="none" w="med" len="med"/>
                      <a:tailEnd type="none" w="med" len="med"/>
                    </a:lnR>
                    <a:lnT w="6350" cap="flat" cmpd="sng" algn="ctr">
                      <a:solidFill>
                        <a:schemeClr val="tx1"/>
                      </a:solidFill>
                      <a:prstDash val="solid"/>
                      <a:round/>
                      <a:headEnd type="none" w="med" len="med"/>
                      <a:tailEnd type="none" w="med" len="med"/>
                    </a:lnT>
                    <a:solidFill>
                      <a:schemeClr val="accent1">
                        <a:lumMod val="60000"/>
                        <a:lumOff val="40000"/>
                        <a:alpha val="50000"/>
                      </a:schemeClr>
                    </a:solidFill>
                  </a:tcPr>
                </a:tc>
                <a:extLst>
                  <a:ext uri="{0D108BD9-81ED-4DB2-BD59-A6C34878D82A}">
                    <a16:rowId xmlns:a16="http://schemas.microsoft.com/office/drawing/2014/main" val="2885191637"/>
                  </a:ext>
                </a:extLst>
              </a:tr>
              <a:tr h="15888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800" b="1" dirty="0">
                          <a:latin typeface="Consolas" panose="020B0609020204030204" pitchFamily="49" charset="0"/>
                        </a:rPr>
                        <a:t>-ScanType</a:t>
                      </a:r>
                      <a:r>
                        <a:rPr lang="en-US" sz="800" dirty="0"/>
                        <a:t> &lt;“Unclassified” or ”Classified”&gt;</a:t>
                      </a:r>
                      <a:endParaRPr lang="en-US" sz="800" dirty="0">
                        <a:latin typeface="Consolas" panose="020B0609020204030204" pitchFamily="49" charset="0"/>
                      </a:endParaRPr>
                    </a:p>
                  </a:txBody>
                  <a:tcPr anchor="ctr">
                    <a:lnL w="6350" cap="flat" cmpd="sng" algn="ctr">
                      <a:solidFill>
                        <a:schemeClr val="tx1"/>
                      </a:solidFill>
                      <a:prstDash val="solid"/>
                      <a:round/>
                      <a:headEnd type="none" w="med" len="med"/>
                      <a:tailEnd type="none" w="med" len="med"/>
                    </a:lnL>
                    <a:solidFill>
                      <a:schemeClr val="bg2">
                        <a:lumMod val="10000"/>
                        <a:lumOff val="90000"/>
                        <a:alpha val="90000"/>
                      </a:schemeClr>
                    </a:solidFill>
                  </a:tcPr>
                </a:tc>
                <a:tc>
                  <a:txBody>
                    <a:bodyPr/>
                    <a:lstStyle/>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800" dirty="0"/>
                        <a:t>Use to instruct Evaluate-STIG the classification of the asset.  Valid </a:t>
                      </a:r>
                      <a:r>
                        <a:rPr lang="en-US" sz="800" dirty="0" err="1"/>
                        <a:t>ScanTypes</a:t>
                      </a:r>
                      <a:r>
                        <a:rPr lang="en-US" sz="800" dirty="0"/>
                        <a:t> are "Unclassified" and "Classified".  If not specified, default will be "Unclassified".</a:t>
                      </a:r>
                      <a:endParaRPr lang="en-US" sz="800" b="0" dirty="0">
                        <a:latin typeface="+mn-lt"/>
                        <a:cs typeface="Calibri Light" panose="020F0302020204030204" pitchFamily="34" charset="0"/>
                      </a:endParaRPr>
                    </a:p>
                  </a:txBody>
                  <a:tcPr anchor="ctr">
                    <a:lnR w="6350" cap="flat" cmpd="sng" algn="ctr">
                      <a:solidFill>
                        <a:schemeClr val="tx1">
                          <a:lumMod val="50000"/>
                        </a:schemeClr>
                      </a:solidFill>
                      <a:prstDash val="solid"/>
                      <a:round/>
                      <a:headEnd type="none" w="med" len="med"/>
                      <a:tailEnd type="none" w="med" len="med"/>
                    </a:lnR>
                    <a:solidFill>
                      <a:schemeClr val="bg2">
                        <a:lumMod val="10000"/>
                        <a:lumOff val="90000"/>
                        <a:alpha val="90000"/>
                      </a:schemeClr>
                    </a:solidFill>
                  </a:tcPr>
                </a:tc>
                <a:extLst>
                  <a:ext uri="{0D108BD9-81ED-4DB2-BD59-A6C34878D82A}">
                    <a16:rowId xmlns:a16="http://schemas.microsoft.com/office/drawing/2014/main" val="2891643796"/>
                  </a:ext>
                </a:extLst>
              </a:tr>
              <a:tr h="15888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800" b="1" dirty="0">
                          <a:latin typeface="Consolas" panose="020B0609020204030204" pitchFamily="49" charset="0"/>
                        </a:rPr>
                        <a:t>-Marking</a:t>
                      </a:r>
                      <a:r>
                        <a:rPr lang="en-US" sz="800" baseline="0" dirty="0"/>
                        <a:t> &lt;String&gt;</a:t>
                      </a:r>
                      <a:endParaRPr lang="en-US" sz="800" b="0" dirty="0">
                        <a:latin typeface="Consolas" panose="020B0609020204030204" pitchFamily="49" charset="0"/>
                      </a:endParaRPr>
                    </a:p>
                  </a:txBody>
                  <a:tcPr anchor="ctr">
                    <a:lnL w="6350" cap="flat" cmpd="sng" algn="ctr">
                      <a:solidFill>
                        <a:schemeClr val="tx1"/>
                      </a:solidFill>
                      <a:prstDash val="solid"/>
                      <a:round/>
                      <a:headEnd type="none" w="med" len="med"/>
                      <a:tailEnd type="none" w="med" len="med"/>
                    </a:lnL>
                    <a:solidFill>
                      <a:schemeClr val="tx1">
                        <a:alpha val="90000"/>
                      </a:schemeClr>
                    </a:solidFill>
                  </a:tcPr>
                </a:tc>
                <a:tc>
                  <a:txBody>
                    <a:bodyPr/>
                    <a:lstStyle/>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800" dirty="0"/>
                        <a:t>Use to optionally set Marking in CKL/CKLB and on header/footer of files generated by Evaluate-STIG.  Example use is "CUI"/"Confidential"/"Secret"/"Top Secret" but accepts any marking string.</a:t>
                      </a:r>
                      <a:endParaRPr lang="en-US" sz="800" dirty="0">
                        <a:latin typeface="+mn-lt"/>
                        <a:cs typeface="Calibri Light" panose="020F0302020204030204" pitchFamily="34" charset="0"/>
                      </a:endParaRPr>
                    </a:p>
                  </a:txBody>
                  <a:tcPr anchor="ctr">
                    <a:lnR w="6350" cap="flat" cmpd="sng" algn="ctr">
                      <a:solidFill>
                        <a:schemeClr val="tx1">
                          <a:lumMod val="50000"/>
                        </a:schemeClr>
                      </a:solidFill>
                      <a:prstDash val="solid"/>
                      <a:round/>
                      <a:headEnd type="none" w="med" len="med"/>
                      <a:tailEnd type="none" w="med" len="med"/>
                    </a:lnR>
                    <a:solidFill>
                      <a:schemeClr val="tx1">
                        <a:alpha val="90000"/>
                      </a:schemeClr>
                    </a:solidFill>
                  </a:tcPr>
                </a:tc>
                <a:extLst>
                  <a:ext uri="{0D108BD9-81ED-4DB2-BD59-A6C34878D82A}">
                    <a16:rowId xmlns:a16="http://schemas.microsoft.com/office/drawing/2014/main" val="3349720861"/>
                  </a:ext>
                </a:extLst>
              </a:tr>
              <a:tr h="15888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800" b="1" dirty="0">
                          <a:latin typeface="Consolas" panose="020B0609020204030204" pitchFamily="49" charset="0"/>
                        </a:rPr>
                        <a:t>-TargetComments</a:t>
                      </a:r>
                      <a:r>
                        <a:rPr lang="en-US" sz="800" baseline="0" dirty="0"/>
                        <a:t> &lt;String&gt;</a:t>
                      </a:r>
                      <a:endParaRPr lang="en-US" sz="800" b="0" dirty="0">
                        <a:latin typeface="Consolas" panose="020B0609020204030204" pitchFamily="49" charset="0"/>
                      </a:endParaRPr>
                    </a:p>
                  </a:txBody>
                  <a:tcPr anchor="ctr">
                    <a:lnL w="6350" cap="flat" cmpd="sng" algn="ctr">
                      <a:solidFill>
                        <a:schemeClr val="tx1"/>
                      </a:solidFill>
                      <a:prstDash val="solid"/>
                      <a:round/>
                      <a:headEnd type="none" w="med" len="med"/>
                      <a:tailEnd type="none" w="med" len="med"/>
                    </a:lnL>
                    <a:solidFill>
                      <a:schemeClr val="bg2">
                        <a:lumMod val="10000"/>
                        <a:lumOff val="90000"/>
                        <a:alpha val="90000"/>
                      </a:schemeClr>
                    </a:solidFill>
                  </a:tcPr>
                </a:tc>
                <a:tc>
                  <a:txBody>
                    <a:bodyPr/>
                    <a:lstStyle/>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800" dirty="0">
                          <a:latin typeface="+mn-lt"/>
                          <a:cs typeface="Calibri Light" panose="020F0302020204030204" pitchFamily="34" charset="0"/>
                        </a:rPr>
                        <a:t>Use to optionally set the Target Comments field in CKL|CKLB outputs.</a:t>
                      </a:r>
                    </a:p>
                  </a:txBody>
                  <a:tcPr anchor="ctr">
                    <a:lnR w="6350" cap="flat" cmpd="sng" algn="ctr">
                      <a:solidFill>
                        <a:schemeClr val="tx1">
                          <a:lumMod val="50000"/>
                        </a:schemeClr>
                      </a:solidFill>
                      <a:prstDash val="solid"/>
                      <a:round/>
                      <a:headEnd type="none" w="med" len="med"/>
                      <a:tailEnd type="none" w="med" len="med"/>
                    </a:lnR>
                    <a:solidFill>
                      <a:schemeClr val="bg2">
                        <a:lumMod val="10000"/>
                        <a:lumOff val="90000"/>
                        <a:alpha val="90000"/>
                      </a:schemeClr>
                    </a:solidFill>
                  </a:tcPr>
                </a:tc>
                <a:extLst>
                  <a:ext uri="{0D108BD9-81ED-4DB2-BD59-A6C34878D82A}">
                    <a16:rowId xmlns:a16="http://schemas.microsoft.com/office/drawing/2014/main" val="3318730374"/>
                  </a:ext>
                </a:extLst>
              </a:tr>
              <a:tr h="15888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800" b="1" dirty="0">
                          <a:latin typeface="Consolas" panose="020B0609020204030204" pitchFamily="49" charset="0"/>
                        </a:rPr>
                        <a:t>-VulnTimeout</a:t>
                      </a:r>
                      <a:r>
                        <a:rPr lang="en-US" sz="800" dirty="0"/>
                        <a:t> &lt;Int16&gt;</a:t>
                      </a:r>
                      <a:endParaRPr lang="en-US" sz="800" dirty="0">
                        <a:latin typeface="Consolas" panose="020B0609020204030204" pitchFamily="49" charset="0"/>
                      </a:endParaRPr>
                    </a:p>
                  </a:txBody>
                  <a:tcPr anchor="ctr">
                    <a:lnL w="6350" cap="flat" cmpd="sng" algn="ctr">
                      <a:solidFill>
                        <a:schemeClr val="tx1"/>
                      </a:solidFill>
                      <a:prstDash val="solid"/>
                      <a:round/>
                      <a:headEnd type="none" w="med" len="med"/>
                      <a:tailEnd type="none" w="med" len="med"/>
                    </a:lnL>
                    <a:solidFill>
                      <a:srgbClr val="EAEAEA"/>
                    </a:solidFill>
                  </a:tcPr>
                </a:tc>
                <a:tc>
                  <a:txBody>
                    <a:bodyPr/>
                    <a:lstStyle/>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800" dirty="0"/>
                        <a:t>Maximum time in minutes to allow a singular Group ID check to run.  Default is 15.</a:t>
                      </a:r>
                      <a:endParaRPr lang="en-US" sz="800" dirty="0">
                        <a:latin typeface="+mn-lt"/>
                        <a:cs typeface="Calibri Light" panose="020F0302020204030204" pitchFamily="34" charset="0"/>
                      </a:endParaRPr>
                    </a:p>
                  </a:txBody>
                  <a:tcPr anchor="ctr">
                    <a:lnR w="6350" cap="flat" cmpd="sng" algn="ctr">
                      <a:solidFill>
                        <a:schemeClr val="tx1">
                          <a:lumMod val="50000"/>
                        </a:schemeClr>
                      </a:solidFill>
                      <a:prstDash val="solid"/>
                      <a:round/>
                      <a:headEnd type="none" w="med" len="med"/>
                      <a:tailEnd type="none" w="med" len="med"/>
                    </a:lnR>
                    <a:solidFill>
                      <a:srgbClr val="EAEAEA"/>
                    </a:solidFill>
                  </a:tcPr>
                </a:tc>
                <a:extLst>
                  <a:ext uri="{0D108BD9-81ED-4DB2-BD59-A6C34878D82A}">
                    <a16:rowId xmlns:a16="http://schemas.microsoft.com/office/drawing/2014/main" val="1964389123"/>
                  </a:ext>
                </a:extLst>
              </a:tr>
              <a:tr h="15888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800" b="1" kern="1200" dirty="0">
                          <a:solidFill>
                            <a:schemeClr val="dk1"/>
                          </a:solidFill>
                          <a:latin typeface="Consolas" panose="020B0609020204030204" pitchFamily="49" charset="0"/>
                          <a:ea typeface="+mn-ea"/>
                          <a:cs typeface="+mn-cs"/>
                        </a:rPr>
                        <a:t>-</a:t>
                      </a:r>
                      <a:r>
                        <a:rPr lang="en-US" sz="800" b="1" kern="1200" dirty="0" err="1">
                          <a:solidFill>
                            <a:schemeClr val="dk1"/>
                          </a:solidFill>
                          <a:latin typeface="Consolas" panose="020B0609020204030204" pitchFamily="49" charset="0"/>
                          <a:ea typeface="+mn-ea"/>
                          <a:cs typeface="+mn-cs"/>
                        </a:rPr>
                        <a:t>FileSearchTimeout</a:t>
                      </a:r>
                      <a:r>
                        <a:rPr lang="en-US" sz="800" b="0" kern="1200" dirty="0">
                          <a:solidFill>
                            <a:schemeClr val="dk1"/>
                          </a:solidFill>
                          <a:latin typeface="+mn-lt"/>
                          <a:ea typeface="+mn-ea"/>
                          <a:cs typeface="Calibri" panose="020F0502020204030204" pitchFamily="34" charset="0"/>
                        </a:rPr>
                        <a:t> &lt;Int16&gt;</a:t>
                      </a:r>
                    </a:p>
                  </a:txBody>
                  <a:tcPr anchor="ctr">
                    <a:lnL w="6350" cap="flat" cmpd="sng" algn="ctr">
                      <a:solidFill>
                        <a:schemeClr val="tx1"/>
                      </a:solidFill>
                      <a:prstDash val="solid"/>
                      <a:round/>
                      <a:headEnd type="none" w="med" len="med"/>
                      <a:tailEnd type="none" w="med" len="med"/>
                    </a:lnL>
                    <a:solidFill>
                      <a:srgbClr val="D5D5D7"/>
                    </a:solidFill>
                  </a:tcPr>
                </a:tc>
                <a:tc>
                  <a:txBody>
                    <a:bodyPr/>
                    <a:lstStyle/>
                    <a:p>
                      <a:pPr marL="171450" indent="-171450">
                        <a:buFont typeface="Arial" panose="020B0604020202020204" pitchFamily="34" charset="0"/>
                        <a:buChar char="•"/>
                      </a:pPr>
                      <a:r>
                        <a:rPr lang="en-US" sz="800" dirty="0"/>
                        <a:t>Maximum time in minutes (1-1440) for file type search run during </a:t>
                      </a:r>
                      <a:r>
                        <a:rPr lang="en-US" sz="800" dirty="0" err="1"/>
                        <a:t>prescan</a:t>
                      </a:r>
                      <a:r>
                        <a:rPr lang="en-US" sz="800" dirty="0"/>
                        <a:t>.  Default is 240.  This is for checks requiring that all hard disks be searched for specific file types (e.g. .pfx).</a:t>
                      </a:r>
                      <a:endParaRPr lang="en-US" sz="800" dirty="0">
                        <a:latin typeface="+mn-lt"/>
                        <a:cs typeface="Calibri Light" panose="020F0302020204030204" pitchFamily="34" charset="0"/>
                      </a:endParaRPr>
                    </a:p>
                  </a:txBody>
                  <a:tcPr anchor="ctr">
                    <a:lnR w="6350" cap="flat" cmpd="sng" algn="ctr">
                      <a:solidFill>
                        <a:schemeClr val="tx1">
                          <a:lumMod val="50000"/>
                        </a:schemeClr>
                      </a:solidFill>
                      <a:prstDash val="solid"/>
                      <a:round/>
                      <a:headEnd type="none" w="med" len="med"/>
                      <a:tailEnd type="none" w="med" len="med"/>
                    </a:lnR>
                    <a:solidFill>
                      <a:srgbClr val="D5D5D7"/>
                    </a:solidFill>
                  </a:tcPr>
                </a:tc>
                <a:extLst>
                  <a:ext uri="{0D108BD9-81ED-4DB2-BD59-A6C34878D82A}">
                    <a16:rowId xmlns:a16="http://schemas.microsoft.com/office/drawing/2014/main" val="2255908872"/>
                  </a:ext>
                </a:extLst>
              </a:tr>
              <a:tr h="15888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800" b="1" dirty="0">
                          <a:latin typeface="Consolas" panose="020B0609020204030204" pitchFamily="49" charset="0"/>
                        </a:rPr>
                        <a:t>-AnswerKey</a:t>
                      </a:r>
                      <a:r>
                        <a:rPr lang="en-US" sz="800" dirty="0"/>
                        <a:t> &lt;key name&gt;</a:t>
                      </a:r>
                      <a:endParaRPr lang="en-US" sz="800" dirty="0">
                        <a:latin typeface="Consolas" panose="020B0609020204030204" pitchFamily="49" charset="0"/>
                      </a:endParaRPr>
                    </a:p>
                  </a:txBody>
                  <a:tcPr anchor="ctr">
                    <a:lnL w="6350" cap="flat" cmpd="sng" algn="ctr">
                      <a:solidFill>
                        <a:schemeClr val="tx1"/>
                      </a:solidFill>
                      <a:prstDash val="solid"/>
                      <a:round/>
                      <a:headEnd type="none" w="med" len="med"/>
                      <a:tailEnd type="none" w="med" len="med"/>
                    </a:lnL>
                    <a:solidFill>
                      <a:srgbClr val="EAEAEA"/>
                    </a:solidFill>
                  </a:tcPr>
                </a:tc>
                <a:tc>
                  <a:txBody>
                    <a:bodyPr/>
                    <a:lstStyle/>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800" dirty="0"/>
                        <a:t>Use to instruct Evaluate-STIG which Answer Key to use for determining if a comment from an answer file should be applied.  Answer Keys are per Group ID and user-defined within the answer file.  If not specified, default Answer Key will be "DEFAULT".</a:t>
                      </a:r>
                      <a:endParaRPr lang="en-US" sz="800" b="0" dirty="0">
                        <a:latin typeface="+mn-lt"/>
                        <a:cs typeface="Calibri Light" panose="020F0302020204030204" pitchFamily="34" charset="0"/>
                      </a:endParaRPr>
                    </a:p>
                  </a:txBody>
                  <a:tcPr anchor="ctr">
                    <a:lnR w="6350" cap="flat" cmpd="sng" algn="ctr">
                      <a:solidFill>
                        <a:schemeClr val="tx1">
                          <a:lumMod val="50000"/>
                        </a:schemeClr>
                      </a:solidFill>
                      <a:prstDash val="solid"/>
                      <a:round/>
                      <a:headEnd type="none" w="med" len="med"/>
                      <a:tailEnd type="none" w="med" len="med"/>
                    </a:lnR>
                    <a:solidFill>
                      <a:srgbClr val="EAEAEA"/>
                    </a:solidFill>
                  </a:tcPr>
                </a:tc>
                <a:extLst>
                  <a:ext uri="{0D108BD9-81ED-4DB2-BD59-A6C34878D82A}">
                    <a16:rowId xmlns:a16="http://schemas.microsoft.com/office/drawing/2014/main" val="2064627552"/>
                  </a:ext>
                </a:extLst>
              </a:tr>
              <a:tr h="15888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800" b="1" dirty="0">
                          <a:latin typeface="Consolas" panose="020B0609020204030204" pitchFamily="49" charset="0"/>
                        </a:rPr>
                        <a:t>-AFPath</a:t>
                      </a:r>
                      <a:r>
                        <a:rPr lang="en-US" sz="800" dirty="0"/>
                        <a:t> &lt;local or UNC path&gt;</a:t>
                      </a:r>
                      <a:endParaRPr lang="en-US" sz="800" dirty="0">
                        <a:latin typeface="Consolas" panose="020B0609020204030204" pitchFamily="49" charset="0"/>
                      </a:endParaRPr>
                    </a:p>
                  </a:txBody>
                  <a:tcPr anchor="ctr">
                    <a:lnL w="6350" cap="flat" cmpd="sng" algn="ctr">
                      <a:solidFill>
                        <a:schemeClr val="tx1"/>
                      </a:solidFill>
                      <a:prstDash val="solid"/>
                      <a:round/>
                      <a:headEnd type="none" w="med" len="med"/>
                      <a:tailEnd type="none" w="med" len="med"/>
                    </a:lnL>
                    <a:solidFill>
                      <a:srgbClr val="D5D5D7"/>
                    </a:solidFill>
                  </a:tcPr>
                </a:tc>
                <a:tc>
                  <a:txBody>
                    <a:bodyPr/>
                    <a:lstStyle/>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800" dirty="0">
                          <a:latin typeface="Cambria" panose="02040503050406030204" pitchFamily="18" charset="0"/>
                          <a:ea typeface="Cambria" panose="02040503050406030204" pitchFamily="18" charset="0"/>
                          <a:cs typeface="Calibri Light" panose="020F0302020204030204" pitchFamily="34" charset="0"/>
                        </a:rPr>
                        <a:t>Path to Answer Files.  If not specified, defaults to </a:t>
                      </a:r>
                      <a:r>
                        <a:rPr lang="en-US" sz="800" dirty="0">
                          <a:latin typeface="Consolas" panose="020B0609020204030204" pitchFamily="49" charset="0"/>
                          <a:ea typeface="Cambria" panose="02040503050406030204" pitchFamily="18" charset="0"/>
                          <a:cs typeface="Calibri Light" panose="020F0302020204030204" pitchFamily="34" charset="0"/>
                        </a:rPr>
                        <a:t>$</a:t>
                      </a:r>
                      <a:r>
                        <a:rPr lang="en-US" sz="800" dirty="0" err="1">
                          <a:latin typeface="Consolas" panose="020B0609020204030204" pitchFamily="49" charset="0"/>
                          <a:ea typeface="Cambria" panose="02040503050406030204" pitchFamily="18" charset="0"/>
                          <a:cs typeface="Calibri Light" panose="020F0302020204030204" pitchFamily="34" charset="0"/>
                        </a:rPr>
                        <a:t>PsScriptRoot</a:t>
                      </a:r>
                      <a:r>
                        <a:rPr lang="en-US" sz="800" dirty="0">
                          <a:latin typeface="Consolas" panose="020B0609020204030204" pitchFamily="49" charset="0"/>
                          <a:ea typeface="Cambria" panose="02040503050406030204" pitchFamily="18" charset="0"/>
                          <a:cs typeface="Calibri Light" panose="020F0302020204030204" pitchFamily="34" charset="0"/>
                        </a:rPr>
                        <a:t>\AnswerFiles</a:t>
                      </a:r>
                      <a:r>
                        <a:rPr lang="en-US" sz="800" dirty="0">
                          <a:latin typeface="Cambria" panose="02040503050406030204" pitchFamily="18" charset="0"/>
                          <a:ea typeface="Cambria" panose="02040503050406030204" pitchFamily="18" charset="0"/>
                          <a:cs typeface="Calibri Light" panose="020F0302020204030204" pitchFamily="34" charset="0"/>
                        </a:rPr>
                        <a:t>.</a:t>
                      </a:r>
                      <a:endParaRPr lang="en-US" sz="800" dirty="0">
                        <a:latin typeface="Consolas" panose="020B0609020204030204" pitchFamily="49" charset="0"/>
                        <a:ea typeface="Cambria" panose="02040503050406030204" pitchFamily="18" charset="0"/>
                        <a:cs typeface="Calibri Light" panose="020F0302020204030204" pitchFamily="34" charset="0"/>
                      </a:endParaRPr>
                    </a:p>
                  </a:txBody>
                  <a:tcPr anchor="ctr">
                    <a:lnR w="6350" cap="flat" cmpd="sng" algn="ctr">
                      <a:solidFill>
                        <a:schemeClr val="tx1">
                          <a:lumMod val="50000"/>
                        </a:schemeClr>
                      </a:solidFill>
                      <a:prstDash val="solid"/>
                      <a:round/>
                      <a:headEnd type="none" w="med" len="med"/>
                      <a:tailEnd type="none" w="med" len="med"/>
                    </a:lnR>
                    <a:solidFill>
                      <a:srgbClr val="D5D5D7"/>
                    </a:solidFill>
                  </a:tcPr>
                </a:tc>
                <a:extLst>
                  <a:ext uri="{0D108BD9-81ED-4DB2-BD59-A6C34878D82A}">
                    <a16:rowId xmlns:a16="http://schemas.microsoft.com/office/drawing/2014/main" val="3643878038"/>
                  </a:ext>
                </a:extLst>
              </a:tr>
              <a:tr h="15888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800" b="1" dirty="0">
                          <a:latin typeface="Consolas" panose="020B0609020204030204" pitchFamily="49" charset="0"/>
                        </a:rPr>
                        <a:t>-Output</a:t>
                      </a:r>
                      <a:r>
                        <a:rPr lang="en-US" sz="800" b="0" dirty="0">
                          <a:latin typeface="Consolas" panose="020B0609020204030204" pitchFamily="49" charset="0"/>
                        </a:rPr>
                        <a:t> &lt;CKL,</a:t>
                      </a:r>
                      <a:r>
                        <a:rPr lang="en-US" sz="800" b="0" baseline="0" dirty="0">
                          <a:latin typeface="Consolas" panose="020B0609020204030204" pitchFamily="49" charset="0"/>
                        </a:rPr>
                        <a:t> CombinedCKLB, Summary&gt;</a:t>
                      </a:r>
                      <a:endParaRPr lang="en-US" sz="800" b="0" dirty="0">
                        <a:latin typeface="Consolas" panose="020B0609020204030204" pitchFamily="49" charset="0"/>
                      </a:endParaRPr>
                    </a:p>
                  </a:txBody>
                  <a:tcPr anchor="ctr">
                    <a:lnL w="6350" cap="flat" cmpd="sng" algn="ctr">
                      <a:solidFill>
                        <a:schemeClr val="tx1"/>
                      </a:solidFill>
                      <a:prstDash val="solid"/>
                      <a:round/>
                      <a:headEnd type="none" w="med" len="med"/>
                      <a:tailEnd type="none" w="med" len="med"/>
                    </a:lnL>
                    <a:solidFill>
                      <a:srgbClr val="EAEAEA"/>
                    </a:solidFill>
                  </a:tcPr>
                </a:tc>
                <a:tc>
                  <a:txBody>
                    <a:bodyPr/>
                    <a:lstStyle/>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800" dirty="0">
                          <a:latin typeface="Cambria" panose="02040503050406030204" pitchFamily="18" charset="0"/>
                          <a:ea typeface="Cambria" panose="02040503050406030204" pitchFamily="18" charset="0"/>
                          <a:cs typeface="Calibri Light" panose="020F0302020204030204" pitchFamily="34" charset="0"/>
                        </a:rPr>
                        <a:t>Specify output type(s).  Use comma separation for multiple.  If not specified, output will be returned to console.</a:t>
                      </a:r>
                      <a:endParaRPr lang="en-US" sz="800" dirty="0">
                        <a:latin typeface="Consolas" panose="020B0609020204030204" pitchFamily="49" charset="0"/>
                        <a:ea typeface="Cambria" panose="02040503050406030204" pitchFamily="18" charset="0"/>
                        <a:cs typeface="Calibri Light" panose="020F0302020204030204" pitchFamily="34" charset="0"/>
                      </a:endParaRPr>
                    </a:p>
                  </a:txBody>
                  <a:tcPr anchor="ctr">
                    <a:lnR w="6350" cap="flat" cmpd="sng" algn="ctr">
                      <a:solidFill>
                        <a:schemeClr val="tx1">
                          <a:lumMod val="50000"/>
                        </a:schemeClr>
                      </a:solidFill>
                      <a:prstDash val="solid"/>
                      <a:round/>
                      <a:headEnd type="none" w="med" len="med"/>
                      <a:tailEnd type="none" w="med" len="med"/>
                    </a:lnR>
                    <a:solidFill>
                      <a:srgbClr val="EAEAEA"/>
                    </a:solidFill>
                  </a:tcPr>
                </a:tc>
                <a:extLst>
                  <a:ext uri="{0D108BD9-81ED-4DB2-BD59-A6C34878D82A}">
                    <a16:rowId xmlns:a16="http://schemas.microsoft.com/office/drawing/2014/main" val="292076699"/>
                  </a:ext>
                </a:extLst>
              </a:tr>
              <a:tr h="15888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800" b="1" dirty="0">
                          <a:latin typeface="Consolas" panose="020B0609020204030204" pitchFamily="49" charset="0"/>
                        </a:rPr>
                        <a:t>-JSON</a:t>
                      </a:r>
                      <a:endParaRPr lang="en-US" sz="800" i="1" dirty="0">
                        <a:latin typeface="Consolas" panose="020B0609020204030204" pitchFamily="49" charset="0"/>
                      </a:endParaRPr>
                    </a:p>
                  </a:txBody>
                  <a:tcPr anchor="ctr">
                    <a:lnL w="6350" cap="flat" cmpd="sng" algn="ctr">
                      <a:solidFill>
                        <a:schemeClr val="tx1"/>
                      </a:solidFill>
                      <a:prstDash val="solid"/>
                      <a:round/>
                      <a:headEnd type="none" w="med" len="med"/>
                      <a:tailEnd type="none" w="med" len="med"/>
                    </a:lnL>
                    <a:solidFill>
                      <a:srgbClr val="D5D5D7"/>
                    </a:solidFill>
                  </a:tcPr>
                </a:tc>
                <a:tc>
                  <a:txBody>
                    <a:bodyPr/>
                    <a:lstStyle/>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800" b="0" kern="1200" dirty="0">
                          <a:solidFill>
                            <a:schemeClr val="dk1"/>
                          </a:solidFill>
                          <a:effectLst/>
                          <a:latin typeface="+mn-lt"/>
                          <a:ea typeface="+mn-ea"/>
                          <a:cs typeface="+mn-cs"/>
                        </a:rPr>
                        <a:t>Output Console Object in JSON Format using OutputPayload Options.  JSON Objects are based on Group ID.</a:t>
                      </a:r>
                      <a:br>
                        <a:rPr lang="en-US" sz="800" b="0" kern="1200" dirty="0">
                          <a:solidFill>
                            <a:schemeClr val="dk1"/>
                          </a:solidFill>
                          <a:effectLst/>
                          <a:latin typeface="+mn-lt"/>
                          <a:ea typeface="+mn-ea"/>
                          <a:cs typeface="+mn-cs"/>
                        </a:rPr>
                      </a:br>
                      <a:r>
                        <a:rPr lang="en-US" sz="800" b="0" kern="1200" dirty="0">
                          <a:solidFill>
                            <a:schemeClr val="dk1"/>
                          </a:solidFill>
                          <a:effectLst/>
                          <a:latin typeface="+mn-lt"/>
                          <a:ea typeface="+mn-ea"/>
                          <a:cs typeface="+mn-cs"/>
                        </a:rPr>
                        <a:t>Requires</a:t>
                      </a:r>
                      <a:r>
                        <a:rPr lang="en-US" sz="800" b="0" kern="1200" dirty="0">
                          <a:solidFill>
                            <a:schemeClr val="dk1"/>
                          </a:solidFill>
                          <a:effectLst/>
                          <a:latin typeface="Consolas" panose="020B0609020204030204" pitchFamily="49" charset="0"/>
                          <a:ea typeface="+mn-ea"/>
                          <a:cs typeface="+mn-cs"/>
                        </a:rPr>
                        <a:t> -Output Console</a:t>
                      </a:r>
                      <a:r>
                        <a:rPr lang="en-US" sz="800" b="0" kern="1200" dirty="0">
                          <a:solidFill>
                            <a:schemeClr val="dk1"/>
                          </a:solidFill>
                          <a:effectLst/>
                          <a:latin typeface="+mn-lt"/>
                          <a:ea typeface="+mn-ea"/>
                          <a:cs typeface="+mn-cs"/>
                        </a:rPr>
                        <a:t>.</a:t>
                      </a:r>
                    </a:p>
                  </a:txBody>
                  <a:tcPr anchor="ctr">
                    <a:lnR w="6350" cap="flat" cmpd="sng" algn="ctr">
                      <a:solidFill>
                        <a:schemeClr val="tx1">
                          <a:lumMod val="50000"/>
                        </a:schemeClr>
                      </a:solidFill>
                      <a:prstDash val="solid"/>
                      <a:round/>
                      <a:headEnd type="none" w="med" len="med"/>
                      <a:tailEnd type="none" w="med" len="med"/>
                    </a:lnR>
                    <a:solidFill>
                      <a:srgbClr val="D5D5D7"/>
                    </a:solidFill>
                  </a:tcPr>
                </a:tc>
                <a:extLst>
                  <a:ext uri="{0D108BD9-81ED-4DB2-BD59-A6C34878D82A}">
                    <a16:rowId xmlns:a16="http://schemas.microsoft.com/office/drawing/2014/main" val="941977828"/>
                  </a:ext>
                </a:extLst>
              </a:tr>
              <a:tr h="15888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800" b="1" dirty="0">
                          <a:latin typeface="Consolas" panose="020B0609020204030204" pitchFamily="49" charset="0"/>
                        </a:rPr>
                        <a:t>-OutputPayload</a:t>
                      </a:r>
                      <a:r>
                        <a:rPr lang="en-US" sz="800" b="0" dirty="0">
                          <a:latin typeface="+mn-lt"/>
                        </a:rPr>
                        <a:t> &lt;Title,</a:t>
                      </a:r>
                      <a:r>
                        <a:rPr lang="en-US" sz="800" b="0" baseline="0" dirty="0">
                          <a:latin typeface="+mn-lt"/>
                        </a:rPr>
                        <a:t> Version, GroupID&gt;</a:t>
                      </a:r>
                      <a:endParaRPr lang="en-US" sz="800" b="0" dirty="0">
                        <a:latin typeface="+mn-lt"/>
                      </a:endParaRPr>
                    </a:p>
                  </a:txBody>
                  <a:tcPr anchor="ctr">
                    <a:lnL w="6350" cap="flat" cmpd="sng" algn="ctr">
                      <a:solidFill>
                        <a:schemeClr val="tx1"/>
                      </a:solidFill>
                      <a:prstDash val="solid"/>
                      <a:round/>
                      <a:headEnd type="none" w="med" len="med"/>
                      <a:tailEnd type="none" w="med" len="med"/>
                    </a:lnL>
                    <a:solidFill>
                      <a:srgbClr val="EAEAEA"/>
                    </a:solidFill>
                  </a:tcPr>
                </a:tc>
                <a:tc>
                  <a:txBody>
                    <a:bodyPr/>
                    <a:lstStyle/>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800" b="0" kern="1200" dirty="0">
                          <a:solidFill>
                            <a:schemeClr val="dk1"/>
                          </a:solidFill>
                          <a:effectLst/>
                          <a:latin typeface="+mn-lt"/>
                          <a:ea typeface="+mn-ea"/>
                          <a:cs typeface="+mn-cs"/>
                        </a:rPr>
                        <a:t>Specify which fields to output when </a:t>
                      </a:r>
                      <a:r>
                        <a:rPr lang="en-US" sz="800" b="0" kern="1200" dirty="0" err="1">
                          <a:solidFill>
                            <a:schemeClr val="dk1"/>
                          </a:solidFill>
                          <a:effectLst/>
                          <a:latin typeface="+mn-lt"/>
                          <a:ea typeface="+mn-ea"/>
                          <a:cs typeface="+mn-cs"/>
                        </a:rPr>
                        <a:t>outputing</a:t>
                      </a:r>
                      <a:r>
                        <a:rPr lang="en-US" sz="800" b="0" kern="1200" dirty="0">
                          <a:solidFill>
                            <a:schemeClr val="dk1"/>
                          </a:solidFill>
                          <a:effectLst/>
                          <a:latin typeface="+mn-lt"/>
                          <a:ea typeface="+mn-ea"/>
                          <a:cs typeface="+mn-cs"/>
                        </a:rPr>
                        <a:t> to CSV, JSON, or Splunk.  Order of fields will be retained from command line.  For multiple, separate with commas.  Default is all fields.  Requires </a:t>
                      </a:r>
                      <a:r>
                        <a:rPr lang="en-US" sz="800" b="0" kern="1200" dirty="0">
                          <a:solidFill>
                            <a:schemeClr val="dk1"/>
                          </a:solidFill>
                          <a:effectLst/>
                          <a:latin typeface="Consolas" panose="020B0609020204030204" pitchFamily="49" charset="0"/>
                          <a:ea typeface="+mn-ea"/>
                          <a:cs typeface="+mn-cs"/>
                        </a:rPr>
                        <a:t>-Output </a:t>
                      </a:r>
                      <a:r>
                        <a:rPr lang="en-US" sz="800" b="0" kern="1200" dirty="0" err="1">
                          <a:solidFill>
                            <a:schemeClr val="dk1"/>
                          </a:solidFill>
                          <a:effectLst/>
                          <a:latin typeface="Consolas" panose="020B0609020204030204" pitchFamily="49" charset="0"/>
                          <a:ea typeface="+mn-ea"/>
                          <a:cs typeface="+mn-cs"/>
                        </a:rPr>
                        <a:t>CSV|CombinedCSV|Splunk</a:t>
                      </a:r>
                      <a:r>
                        <a:rPr lang="en-US" sz="800" b="0" kern="1200" dirty="0">
                          <a:solidFill>
                            <a:schemeClr val="dk1"/>
                          </a:solidFill>
                          <a:effectLst/>
                          <a:latin typeface="+mn-lt"/>
                          <a:ea typeface="+mn-ea"/>
                          <a:cs typeface="+mn-cs"/>
                        </a:rPr>
                        <a:t> or </a:t>
                      </a:r>
                      <a:r>
                        <a:rPr lang="en-US" sz="800" b="0" kern="1200" dirty="0">
                          <a:solidFill>
                            <a:schemeClr val="dk1"/>
                          </a:solidFill>
                          <a:effectLst/>
                          <a:latin typeface="Consolas" panose="020B0609020204030204" pitchFamily="49" charset="0"/>
                          <a:ea typeface="+mn-ea"/>
                          <a:cs typeface="+mn-cs"/>
                        </a:rPr>
                        <a:t>-JSON</a:t>
                      </a:r>
                      <a:r>
                        <a:rPr lang="en-US" sz="800" b="0" kern="1200" dirty="0">
                          <a:solidFill>
                            <a:schemeClr val="dk1"/>
                          </a:solidFill>
                          <a:effectLst/>
                          <a:latin typeface="+mn-lt"/>
                          <a:ea typeface="+mn-ea"/>
                          <a:cs typeface="+mn-cs"/>
                        </a:rPr>
                        <a:t>.</a:t>
                      </a:r>
                      <a:endParaRPr lang="en-US" sz="800" b="0" kern="1200" baseline="0" dirty="0">
                        <a:solidFill>
                          <a:schemeClr val="dk1"/>
                        </a:solidFill>
                        <a:effectLst/>
                        <a:latin typeface="+mn-lt"/>
                        <a:ea typeface="+mn-ea"/>
                        <a:cs typeface="+mn-cs"/>
                      </a:endParaRPr>
                    </a:p>
                  </a:txBody>
                  <a:tcPr anchor="ctr">
                    <a:lnR w="6350" cap="flat" cmpd="sng" algn="ctr">
                      <a:solidFill>
                        <a:schemeClr val="tx1">
                          <a:lumMod val="50000"/>
                        </a:schemeClr>
                      </a:solidFill>
                      <a:prstDash val="solid"/>
                      <a:round/>
                      <a:headEnd type="none" w="med" len="med"/>
                      <a:tailEnd type="none" w="med" len="med"/>
                    </a:lnR>
                    <a:solidFill>
                      <a:srgbClr val="EAEAEA"/>
                    </a:solidFill>
                  </a:tcPr>
                </a:tc>
                <a:extLst>
                  <a:ext uri="{0D108BD9-81ED-4DB2-BD59-A6C34878D82A}">
                    <a16:rowId xmlns:a16="http://schemas.microsoft.com/office/drawing/2014/main" val="3639584277"/>
                  </a:ext>
                </a:extLst>
              </a:tr>
              <a:tr h="15888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800" b="1" dirty="0">
                          <a:latin typeface="Consolas" panose="020B0609020204030204" pitchFamily="49" charset="0"/>
                        </a:rPr>
                        <a:t>-OutputPath</a:t>
                      </a:r>
                      <a:r>
                        <a:rPr lang="en-US" sz="800" dirty="0"/>
                        <a:t> &lt;local or UNC path&gt;</a:t>
                      </a:r>
                    </a:p>
                  </a:txBody>
                  <a:tcPr anchor="ctr">
                    <a:lnL w="6350" cap="flat" cmpd="sng" algn="ctr">
                      <a:solidFill>
                        <a:schemeClr val="tx1"/>
                      </a:solidFill>
                      <a:prstDash val="solid"/>
                      <a:round/>
                      <a:headEnd type="none" w="med" len="med"/>
                      <a:tailEnd type="none" w="med" len="med"/>
                    </a:lnL>
                    <a:solidFill>
                      <a:srgbClr val="D5D5D7"/>
                    </a:solidFill>
                  </a:tcPr>
                </a:tc>
                <a:tc>
                  <a:txBody>
                    <a:bodyPr/>
                    <a:lstStyle/>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800" dirty="0"/>
                        <a:t>Sets the directory path for Evaluate-STIG to save output to (excluding STIGManager and Splunk).  Requires </a:t>
                      </a:r>
                      <a:r>
                        <a:rPr lang="en-US" sz="800" dirty="0">
                          <a:latin typeface="Consolas" panose="020B0609020204030204" pitchFamily="49" charset="0"/>
                        </a:rPr>
                        <a:t>-Output</a:t>
                      </a:r>
                      <a:r>
                        <a:rPr lang="en-US" sz="800" dirty="0"/>
                        <a:t>.  May be a local or UNC path.  If not specified, default path will be </a:t>
                      </a:r>
                      <a:r>
                        <a:rPr lang="en-US" sz="800" dirty="0">
                          <a:latin typeface="Consolas" panose="020B0609020204030204" pitchFamily="49" charset="0"/>
                        </a:rPr>
                        <a:t>C:\Users\Public\Public Documents</a:t>
                      </a:r>
                      <a:r>
                        <a:rPr lang="en-US" sz="800" dirty="0"/>
                        <a:t> or </a:t>
                      </a:r>
                      <a:r>
                        <a:rPr lang="en-US" sz="800" dirty="0">
                          <a:latin typeface="Consolas" panose="020B0609020204030204" pitchFamily="49" charset="0"/>
                        </a:rPr>
                        <a:t>\opt\</a:t>
                      </a:r>
                      <a:r>
                        <a:rPr lang="en-US" sz="800" dirty="0"/>
                        <a:t>.If using </a:t>
                      </a:r>
                      <a:r>
                        <a:rPr lang="en-US" sz="800" dirty="0">
                          <a:latin typeface="Consolas" panose="020B0609020204030204" pitchFamily="49" charset="0"/>
                        </a:rPr>
                        <a:t>-OutputPath</a:t>
                      </a:r>
                      <a:r>
                        <a:rPr lang="en-US" sz="800" dirty="0"/>
                        <a:t> with </a:t>
                      </a:r>
                      <a:r>
                        <a:rPr lang="en-US" sz="800" dirty="0">
                          <a:latin typeface="Consolas" panose="020B0609020204030204" pitchFamily="49" charset="0"/>
                        </a:rPr>
                        <a:t>-ComputerName</a:t>
                      </a:r>
                      <a:r>
                        <a:rPr lang="en-US" sz="800" dirty="0"/>
                        <a:t>, ensure the source computer's account has write access to the path in </a:t>
                      </a:r>
                      <a:r>
                        <a:rPr lang="en-US" sz="800" dirty="0">
                          <a:latin typeface="Consolas" panose="020B0609020204030204" pitchFamily="49" charset="0"/>
                        </a:rPr>
                        <a:t>-OutputPath</a:t>
                      </a:r>
                      <a:r>
                        <a:rPr lang="en-US" sz="800" dirty="0"/>
                        <a:t>.</a:t>
                      </a:r>
                      <a:endParaRPr lang="en-US" sz="800" dirty="0">
                        <a:latin typeface="Consolas" panose="020B0609020204030204" pitchFamily="49" charset="0"/>
                        <a:cs typeface="Calibri Light" panose="020F0302020204030204" pitchFamily="34" charset="0"/>
                      </a:endParaRPr>
                    </a:p>
                  </a:txBody>
                  <a:tcPr anchor="ctr">
                    <a:lnR w="6350" cap="flat" cmpd="sng" algn="ctr">
                      <a:solidFill>
                        <a:schemeClr val="tx1">
                          <a:lumMod val="50000"/>
                        </a:schemeClr>
                      </a:solidFill>
                      <a:prstDash val="solid"/>
                      <a:round/>
                      <a:headEnd type="none" w="med" len="med"/>
                      <a:tailEnd type="none" w="med" len="med"/>
                    </a:lnR>
                    <a:solidFill>
                      <a:srgbClr val="D5D5D7"/>
                    </a:solidFill>
                  </a:tcPr>
                </a:tc>
                <a:extLst>
                  <a:ext uri="{0D108BD9-81ED-4DB2-BD59-A6C34878D82A}">
                    <a16:rowId xmlns:a16="http://schemas.microsoft.com/office/drawing/2014/main" val="3452962835"/>
                  </a:ext>
                </a:extLst>
              </a:tr>
              <a:tr h="249669">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800" b="1" dirty="0">
                          <a:latin typeface="Consolas" panose="020B0609020204030204" pitchFamily="49" charset="0"/>
                        </a:rPr>
                        <a:t>-PreviousToKeep</a:t>
                      </a:r>
                      <a:r>
                        <a:rPr lang="en-US" sz="800" b="0" baseline="0" dirty="0">
                          <a:latin typeface="Consolas" panose="020B0609020204030204" pitchFamily="49" charset="0"/>
                        </a:rPr>
                        <a:t> &lt;Int32&gt;</a:t>
                      </a:r>
                    </a:p>
                  </a:txBody>
                  <a:tcPr anchor="ctr">
                    <a:lnL w="6350" cap="flat" cmpd="sng" algn="ctr">
                      <a:solidFill>
                        <a:schemeClr val="tx1"/>
                      </a:solidFill>
                      <a:prstDash val="solid"/>
                      <a:round/>
                      <a:headEnd type="none" w="med" len="med"/>
                      <a:tailEnd type="none" w="med" len="med"/>
                    </a:lnL>
                    <a:solidFill>
                      <a:srgbClr val="EAEAEA"/>
                    </a:solidFill>
                  </a:tcPr>
                </a:tc>
                <a:tc>
                  <a:txBody>
                    <a:bodyPr/>
                    <a:lstStyle/>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800" b="0" dirty="0">
                          <a:latin typeface="+mn-lt"/>
                          <a:cs typeface="+mn-cs"/>
                        </a:rPr>
                        <a:t>Number of previous scan results to retain.  Default is 1.  Requires -Output.</a:t>
                      </a:r>
                      <a:endParaRPr lang="en-US" sz="800" b="0" dirty="0">
                        <a:latin typeface="Consolas" panose="020B0609020204030204" pitchFamily="49" charset="0"/>
                        <a:cs typeface="Calibri Light" panose="020F0302020204030204" pitchFamily="34" charset="0"/>
                      </a:endParaRPr>
                    </a:p>
                  </a:txBody>
                  <a:tcPr anchor="ctr">
                    <a:lnR w="6350" cap="flat" cmpd="sng" algn="ctr">
                      <a:solidFill>
                        <a:schemeClr val="tx1">
                          <a:lumMod val="50000"/>
                        </a:schemeClr>
                      </a:solidFill>
                      <a:prstDash val="solid"/>
                      <a:round/>
                      <a:headEnd type="none" w="med" len="med"/>
                      <a:tailEnd type="none" w="med" len="med"/>
                    </a:lnR>
                    <a:solidFill>
                      <a:srgbClr val="EAEAEA"/>
                    </a:solidFill>
                  </a:tcPr>
                </a:tc>
                <a:extLst>
                  <a:ext uri="{0D108BD9-81ED-4DB2-BD59-A6C34878D82A}">
                    <a16:rowId xmlns:a16="http://schemas.microsoft.com/office/drawing/2014/main" val="2148374315"/>
                  </a:ext>
                </a:extLst>
              </a:tr>
              <a:tr h="249669">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800" b="1" dirty="0">
                          <a:latin typeface="Consolas" panose="020B0609020204030204" pitchFamily="49" charset="0"/>
                        </a:rPr>
                        <a:t>-AllowDeprecated</a:t>
                      </a:r>
                    </a:p>
                  </a:txBody>
                  <a:tcPr anchor="ctr">
                    <a:lnL w="6350" cap="flat" cmpd="sng" algn="ctr">
                      <a:solidFill>
                        <a:schemeClr val="tx1"/>
                      </a:solidFill>
                      <a:prstDash val="solid"/>
                      <a:round/>
                      <a:headEnd type="none" w="med" len="med"/>
                      <a:tailEnd type="none" w="med" len="med"/>
                    </a:lnL>
                    <a:solidFill>
                      <a:srgbClr val="D5D5D7"/>
                    </a:solidFill>
                  </a:tcPr>
                </a:tc>
                <a:tc>
                  <a:txBody>
                    <a:bodyPr/>
                    <a:lstStyle/>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800" dirty="0">
                          <a:latin typeface="+mn-lt"/>
                          <a:cs typeface="Calibri Light" panose="020F0302020204030204" pitchFamily="34" charset="0"/>
                        </a:rPr>
                        <a:t>Enable scanning of STIGs that are no longer available on cyber.mil (deprecated).  By default, deprecated STIGs will not be scanned.</a:t>
                      </a:r>
                    </a:p>
                  </a:txBody>
                  <a:tcPr anchor="ctr">
                    <a:lnR w="6350" cap="flat" cmpd="sng" algn="ctr">
                      <a:solidFill>
                        <a:schemeClr val="tx1">
                          <a:lumMod val="50000"/>
                        </a:schemeClr>
                      </a:solidFill>
                      <a:prstDash val="solid"/>
                      <a:round/>
                      <a:headEnd type="none" w="med" len="med"/>
                      <a:tailEnd type="none" w="med" len="med"/>
                    </a:lnR>
                    <a:solidFill>
                      <a:srgbClr val="D5D5D7"/>
                    </a:solidFill>
                  </a:tcPr>
                </a:tc>
                <a:extLst>
                  <a:ext uri="{0D108BD9-81ED-4DB2-BD59-A6C34878D82A}">
                    <a16:rowId xmlns:a16="http://schemas.microsoft.com/office/drawing/2014/main" val="3923322438"/>
                  </a:ext>
                </a:extLst>
              </a:tr>
              <a:tr h="249669">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800" b="1" dirty="0">
                          <a:latin typeface="Consolas" panose="020B0609020204030204" pitchFamily="49" charset="0"/>
                        </a:rPr>
                        <a:t>-AllowSeverityOverride</a:t>
                      </a:r>
                    </a:p>
                  </a:txBody>
                  <a:tcPr anchor="ctr">
                    <a:lnL w="6350" cap="flat" cmpd="sng" algn="ctr">
                      <a:solidFill>
                        <a:schemeClr val="tx1"/>
                      </a:solidFill>
                      <a:prstDash val="solid"/>
                      <a:round/>
                      <a:headEnd type="none" w="med" len="med"/>
                      <a:tailEnd type="none" w="med" len="med"/>
                    </a:lnL>
                    <a:solidFill>
                      <a:srgbClr val="EAEAEA"/>
                    </a:solidFill>
                  </a:tcPr>
                </a:tc>
                <a:tc>
                  <a:txBody>
                    <a:bodyPr/>
                    <a:lstStyle/>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800" i="0" kern="1200" dirty="0">
                          <a:solidFill>
                            <a:schemeClr val="dk1"/>
                          </a:solidFill>
                          <a:latin typeface="+mn-lt"/>
                          <a:ea typeface="Cambria" panose="02040503050406030204" pitchFamily="18" charset="0"/>
                          <a:cs typeface="+mn-cs"/>
                        </a:rPr>
                        <a:t>Enables setting the </a:t>
                      </a:r>
                      <a:r>
                        <a:rPr lang="en-US" sz="800" i="0" kern="1200" dirty="0">
                          <a:solidFill>
                            <a:schemeClr val="dk1"/>
                          </a:solidFill>
                          <a:latin typeface="Consolas" panose="020B0609020204030204" pitchFamily="49" charset="0"/>
                          <a:ea typeface="Cambria" panose="02040503050406030204" pitchFamily="18" charset="0"/>
                          <a:cs typeface="+mn-cs"/>
                        </a:rPr>
                        <a:t>Security Override</a:t>
                      </a:r>
                      <a:r>
                        <a:rPr lang="en-US" sz="800" i="0" kern="1200" dirty="0">
                          <a:solidFill>
                            <a:schemeClr val="dk1"/>
                          </a:solidFill>
                          <a:latin typeface="+mn-lt"/>
                          <a:ea typeface="Cambria" panose="02040503050406030204" pitchFamily="18" charset="0"/>
                          <a:cs typeface="+mn-cs"/>
                        </a:rPr>
                        <a:t> and </a:t>
                      </a:r>
                      <a:r>
                        <a:rPr lang="en-US" sz="800" i="0" kern="1200" dirty="0">
                          <a:solidFill>
                            <a:schemeClr val="dk1"/>
                          </a:solidFill>
                          <a:latin typeface="Consolas" panose="020B0609020204030204" pitchFamily="49" charset="0"/>
                          <a:ea typeface="Cambria" panose="02040503050406030204" pitchFamily="18" charset="0"/>
                          <a:cs typeface="+mn-cs"/>
                        </a:rPr>
                        <a:t>Justification</a:t>
                      </a:r>
                      <a:r>
                        <a:rPr lang="en-US" sz="800" i="0" kern="1200" dirty="0">
                          <a:solidFill>
                            <a:schemeClr val="dk1"/>
                          </a:solidFill>
                          <a:latin typeface="+mn-lt"/>
                          <a:ea typeface="Cambria" panose="02040503050406030204" pitchFamily="18" charset="0"/>
                          <a:cs typeface="+mn-cs"/>
                        </a:rPr>
                        <a:t> fields in the checklist when the STIG contains verbiage that a specific criterion changes the severity of the check.  </a:t>
                      </a:r>
                      <a:r>
                        <a:rPr lang="en-US" sz="800" b="1" i="1" kern="1200" dirty="0">
                          <a:solidFill>
                            <a:schemeClr val="dk1"/>
                          </a:solidFill>
                          <a:latin typeface="+mn-lt"/>
                          <a:ea typeface="Cambria" panose="02040503050406030204" pitchFamily="18" charset="0"/>
                          <a:cs typeface="+mn-cs"/>
                        </a:rPr>
                        <a:t>Check your organization’s policy before using.</a:t>
                      </a:r>
                    </a:p>
                  </a:txBody>
                  <a:tcPr anchor="ctr">
                    <a:lnR w="6350" cap="flat" cmpd="sng" algn="ctr">
                      <a:solidFill>
                        <a:schemeClr val="tx1">
                          <a:lumMod val="50000"/>
                        </a:schemeClr>
                      </a:solidFill>
                      <a:prstDash val="solid"/>
                      <a:round/>
                      <a:headEnd type="none" w="med" len="med"/>
                      <a:tailEnd type="none" w="med" len="med"/>
                    </a:lnR>
                    <a:solidFill>
                      <a:srgbClr val="EAEAEA"/>
                    </a:solidFill>
                  </a:tcPr>
                </a:tc>
                <a:extLst>
                  <a:ext uri="{0D108BD9-81ED-4DB2-BD59-A6C34878D82A}">
                    <a16:rowId xmlns:a16="http://schemas.microsoft.com/office/drawing/2014/main" val="1391892505"/>
                  </a:ext>
                </a:extLst>
              </a:tr>
              <a:tr h="249669">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800" b="1" dirty="0">
                          <a:latin typeface="Consolas" panose="020B0609020204030204" pitchFamily="49" charset="0"/>
                        </a:rPr>
                        <a:t>-AllowIntegrityViolations</a:t>
                      </a:r>
                    </a:p>
                  </a:txBody>
                  <a:tcPr anchor="ctr">
                    <a:lnL w="6350" cap="flat" cmpd="sng" algn="ctr">
                      <a:solidFill>
                        <a:schemeClr val="tx1"/>
                      </a:solidFill>
                      <a:prstDash val="solid"/>
                      <a:round/>
                      <a:headEnd type="none" w="med" len="med"/>
                      <a:tailEnd type="none" w="med" len="med"/>
                    </a:lnL>
                    <a:solidFill>
                      <a:srgbClr val="D5D5D7"/>
                    </a:solidFill>
                  </a:tcPr>
                </a:tc>
                <a:tc>
                  <a:txBody>
                    <a:bodyPr/>
                    <a:lstStyle/>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800" b="0" i="0" kern="1200" dirty="0">
                          <a:solidFill>
                            <a:schemeClr val="dk1"/>
                          </a:solidFill>
                          <a:latin typeface="+mn-lt"/>
                          <a:ea typeface="Cambria" panose="02040503050406030204" pitchFamily="18" charset="0"/>
                          <a:cs typeface="+mn-cs"/>
                        </a:rPr>
                        <a:t>Ignores Evaluate-STIG file integrity validation failures and allows the scan to continue.</a:t>
                      </a:r>
                    </a:p>
                  </a:txBody>
                  <a:tcPr anchor="ctr">
                    <a:lnR w="6350" cap="flat" cmpd="sng" algn="ctr">
                      <a:solidFill>
                        <a:schemeClr val="tx1">
                          <a:lumMod val="50000"/>
                        </a:schemeClr>
                      </a:solidFill>
                      <a:prstDash val="solid"/>
                      <a:round/>
                      <a:headEnd type="none" w="med" len="med"/>
                      <a:tailEnd type="none" w="med" len="med"/>
                    </a:lnR>
                    <a:solidFill>
                      <a:srgbClr val="D5D5D7"/>
                    </a:solidFill>
                  </a:tcPr>
                </a:tc>
                <a:extLst>
                  <a:ext uri="{0D108BD9-81ED-4DB2-BD59-A6C34878D82A}">
                    <a16:rowId xmlns:a16="http://schemas.microsoft.com/office/drawing/2014/main" val="748716210"/>
                  </a:ext>
                </a:extLst>
              </a:tr>
            </a:tbl>
          </a:graphicData>
        </a:graphic>
      </p:graphicFrame>
      <p:sp>
        <p:nvSpPr>
          <p:cNvPr id="3" name="Content Placeholder 2">
            <a:extLst>
              <a:ext uri="{FF2B5EF4-FFF2-40B4-BE49-F238E27FC236}">
                <a16:creationId xmlns:a16="http://schemas.microsoft.com/office/drawing/2014/main" id="{C9B9FFE3-1F16-2A83-A672-FA5832EAFFB2}"/>
              </a:ext>
            </a:extLst>
          </p:cNvPr>
          <p:cNvSpPr txBox="1">
            <a:spLocks/>
          </p:cNvSpPr>
          <p:nvPr/>
        </p:nvSpPr>
        <p:spPr>
          <a:xfrm>
            <a:off x="257348" y="980012"/>
            <a:ext cx="8504067" cy="372883"/>
          </a:xfrm>
          <a:prstGeom prst="rect">
            <a:avLst/>
          </a:prstGeom>
          <a:effectLst>
            <a:outerShdw blurRad="25400" dir="17880000">
              <a:srgbClr val="000000">
                <a:alpha val="46000"/>
              </a:srgbClr>
            </a:outerShdw>
          </a:effectLst>
        </p:spPr>
        <p:txBody>
          <a:bodyPr vert="horz" lIns="91440" tIns="45720" rIns="91440" bIns="45720" rtlCol="0" anchor="t">
            <a:normAutofit lnSpcReduction="10000"/>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100000"/>
              <a:buFont typeface="Wingdings" panose="05000000000000000000" pitchFamily="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80000"/>
              <a:buFont typeface="Courier New" panose="02070309020205020404" pitchFamily="49" charset="0"/>
              <a:buChar char="o"/>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100000"/>
              <a:buFont typeface="Calisto MT" panose="02040603050505030304" pitchFamily="18" charset="0"/>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36900" indent="0">
              <a:buNone/>
            </a:pPr>
            <a:r>
              <a:rPr lang="en-US" b="1" dirty="0">
                <a:effectLst>
                  <a:outerShdw blurRad="38100" dist="38100" dir="2700000" algn="tl">
                    <a:srgbClr val="000000">
                      <a:alpha val="43137"/>
                    </a:srgbClr>
                  </a:outerShdw>
                </a:effectLst>
              </a:rPr>
              <a:t>Scan Options</a:t>
            </a:r>
          </a:p>
        </p:txBody>
      </p:sp>
    </p:spTree>
    <p:extLst>
      <p:ext uri="{BB962C8B-B14F-4D97-AF65-F5344CB8AC3E}">
        <p14:creationId xmlns:p14="http://schemas.microsoft.com/office/powerpoint/2010/main" val="6777097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476A00-E6BB-2AF1-F577-8C8944B43F3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2415CA6-A6A8-F657-0E87-60E762C5C7E3}"/>
              </a:ext>
            </a:extLst>
          </p:cNvPr>
          <p:cNvSpPr>
            <a:spLocks noGrp="1"/>
          </p:cNvSpPr>
          <p:nvPr>
            <p:ph type="title"/>
          </p:nvPr>
        </p:nvSpPr>
        <p:spPr/>
        <p:txBody>
          <a:bodyPr/>
          <a:lstStyle/>
          <a:p>
            <a:r>
              <a:rPr lang="en-US" dirty="0"/>
              <a:t>Evaluate-STIG Options</a:t>
            </a:r>
          </a:p>
        </p:txBody>
      </p:sp>
      <p:sp>
        <p:nvSpPr>
          <p:cNvPr id="4" name="Date Placeholder 3">
            <a:extLst>
              <a:ext uri="{FF2B5EF4-FFF2-40B4-BE49-F238E27FC236}">
                <a16:creationId xmlns:a16="http://schemas.microsoft.com/office/drawing/2014/main" id="{A254185C-0E92-0933-167B-A7B5436823FB}"/>
              </a:ext>
            </a:extLst>
          </p:cNvPr>
          <p:cNvSpPr>
            <a:spLocks noGrp="1"/>
          </p:cNvSpPr>
          <p:nvPr>
            <p:ph type="dt" sz="half" idx="10"/>
          </p:nvPr>
        </p:nvSpPr>
        <p:spPr/>
        <p:txBody>
          <a:bodyPr/>
          <a:lstStyle/>
          <a:p>
            <a:fld id="{1EFF16BC-E282-4D8F-9A16-B98B9140188C}" type="datetime3">
              <a:rPr lang="en-US" smtClean="0"/>
              <a:t>9 December 2025</a:t>
            </a:fld>
            <a:endParaRPr lang="en-US" dirty="0"/>
          </a:p>
        </p:txBody>
      </p:sp>
      <p:sp>
        <p:nvSpPr>
          <p:cNvPr id="5" name="Slide Number Placeholder 4">
            <a:extLst>
              <a:ext uri="{FF2B5EF4-FFF2-40B4-BE49-F238E27FC236}">
                <a16:creationId xmlns:a16="http://schemas.microsoft.com/office/drawing/2014/main" id="{77963D4B-D032-418B-B1E9-BBE7086CC082}"/>
              </a:ext>
            </a:extLst>
          </p:cNvPr>
          <p:cNvSpPr>
            <a:spLocks noGrp="1"/>
          </p:cNvSpPr>
          <p:nvPr>
            <p:ph type="sldNum" sz="quarter" idx="12"/>
          </p:nvPr>
        </p:nvSpPr>
        <p:spPr/>
        <p:txBody>
          <a:bodyPr/>
          <a:lstStyle/>
          <a:p>
            <a:fld id="{D57F1E4F-1CFF-5643-939E-217C01CDF565}" type="slidenum">
              <a:rPr lang="en-US" smtClean="0"/>
              <a:pPr/>
              <a:t>12</a:t>
            </a:fld>
            <a:endParaRPr lang="en-US" dirty="0"/>
          </a:p>
        </p:txBody>
      </p:sp>
      <p:graphicFrame>
        <p:nvGraphicFramePr>
          <p:cNvPr id="8" name="Content Placeholder 7">
            <a:extLst>
              <a:ext uri="{FF2B5EF4-FFF2-40B4-BE49-F238E27FC236}">
                <a16:creationId xmlns:a16="http://schemas.microsoft.com/office/drawing/2014/main" id="{2691B811-8612-DE28-6C71-32247C6EF2DE}"/>
              </a:ext>
            </a:extLst>
          </p:cNvPr>
          <p:cNvGraphicFramePr>
            <a:graphicFrameLocks noGrp="1"/>
          </p:cNvGraphicFramePr>
          <p:nvPr>
            <p:ph idx="1"/>
            <p:extLst>
              <p:ext uri="{D42A27DB-BD31-4B8C-83A1-F6EECF244321}">
                <p14:modId xmlns:p14="http://schemas.microsoft.com/office/powerpoint/2010/main" val="4101833555"/>
              </p:ext>
            </p:extLst>
          </p:nvPr>
        </p:nvGraphicFramePr>
        <p:xfrm>
          <a:off x="382588" y="1359285"/>
          <a:ext cx="8373536" cy="4176684"/>
        </p:xfrm>
        <a:graphic>
          <a:graphicData uri="http://schemas.openxmlformats.org/drawingml/2006/table">
            <a:tbl>
              <a:tblPr firstRow="1" bandRow="1">
                <a:effectLst>
                  <a:outerShdw blurRad="50800" dist="63500" dir="2700000" algn="tl" rotWithShape="0">
                    <a:prstClr val="black">
                      <a:alpha val="40000"/>
                    </a:prstClr>
                  </a:outerShdw>
                </a:effectLst>
                <a:tableStyleId>{5202B0CA-FC54-4496-8BCA-5EF66A818D29}</a:tableStyleId>
              </a:tblPr>
              <a:tblGrid>
                <a:gridCol w="2348420">
                  <a:extLst>
                    <a:ext uri="{9D8B030D-6E8A-4147-A177-3AD203B41FA5}">
                      <a16:colId xmlns:a16="http://schemas.microsoft.com/office/drawing/2014/main" val="4192379960"/>
                    </a:ext>
                  </a:extLst>
                </a:gridCol>
                <a:gridCol w="6025116">
                  <a:extLst>
                    <a:ext uri="{9D8B030D-6E8A-4147-A177-3AD203B41FA5}">
                      <a16:colId xmlns:a16="http://schemas.microsoft.com/office/drawing/2014/main" val="3602643202"/>
                    </a:ext>
                  </a:extLst>
                </a:gridCol>
              </a:tblGrid>
              <a:tr h="170229">
                <a:tc>
                  <a:txBody>
                    <a:bodyPr/>
                    <a:lstStyle/>
                    <a:p>
                      <a:r>
                        <a:rPr lang="en-US" sz="900" dirty="0">
                          <a:effectLst>
                            <a:outerShdw blurRad="38100" dist="38100" dir="2700000" algn="tl">
                              <a:srgbClr val="000000">
                                <a:alpha val="43137"/>
                              </a:srgbClr>
                            </a:outerShdw>
                          </a:effectLst>
                        </a:rPr>
                        <a:t>Option</a:t>
                      </a:r>
                      <a:endParaRPr lang="en-US" sz="900" dirty="0">
                        <a:effectLst>
                          <a:outerShdw blurRad="38100" dist="38100" dir="2700000" algn="tl">
                            <a:srgbClr val="000000">
                              <a:alpha val="43137"/>
                            </a:srgbClr>
                          </a:outerShdw>
                        </a:effectLst>
                        <a:latin typeface="+mn-lt"/>
                      </a:endParaRPr>
                    </a:p>
                  </a:txBody>
                  <a:tcPr anchor="ctr">
                    <a:lnL w="6350" cap="flat" cmpd="sng" algn="ctr">
                      <a:solidFill>
                        <a:schemeClr val="tx1"/>
                      </a:solidFill>
                      <a:prstDash val="solid"/>
                      <a:round/>
                      <a:headEnd type="none" w="med" len="med"/>
                      <a:tailEnd type="none" w="med" len="med"/>
                    </a:lnL>
                    <a:lnT w="6350" cap="flat" cmpd="sng" algn="ctr">
                      <a:solidFill>
                        <a:schemeClr val="tx1"/>
                      </a:solidFill>
                      <a:prstDash val="solid"/>
                      <a:round/>
                      <a:headEnd type="none" w="med" len="med"/>
                      <a:tailEnd type="none" w="med" len="med"/>
                    </a:lnT>
                    <a:solidFill>
                      <a:schemeClr val="accent1">
                        <a:lumMod val="60000"/>
                        <a:lumOff val="40000"/>
                        <a:alpha val="50000"/>
                      </a:schemeClr>
                    </a:solidFill>
                  </a:tcPr>
                </a:tc>
                <a:tc>
                  <a:txBody>
                    <a:bodyPr/>
                    <a:lstStyle/>
                    <a:p>
                      <a:r>
                        <a:rPr lang="en-US" sz="900" dirty="0">
                          <a:effectLst>
                            <a:outerShdw blurRad="38100" dist="38100" dir="2700000" algn="tl">
                              <a:srgbClr val="000000">
                                <a:alpha val="43137"/>
                              </a:srgbClr>
                            </a:outerShdw>
                          </a:effectLst>
                        </a:rPr>
                        <a:t>Description</a:t>
                      </a:r>
                      <a:endParaRPr lang="en-US" sz="900" dirty="0">
                        <a:effectLst>
                          <a:outerShdw blurRad="38100" dist="38100" dir="2700000" algn="tl">
                            <a:srgbClr val="000000">
                              <a:alpha val="43137"/>
                            </a:srgbClr>
                          </a:outerShdw>
                        </a:effectLst>
                        <a:latin typeface="+mn-lt"/>
                      </a:endParaRPr>
                    </a:p>
                  </a:txBody>
                  <a:tcPr anchor="ctr">
                    <a:lnR w="6350" cap="flat" cmpd="sng" algn="ctr">
                      <a:solidFill>
                        <a:schemeClr val="tx1">
                          <a:lumMod val="50000"/>
                        </a:schemeClr>
                      </a:solidFill>
                      <a:prstDash val="solid"/>
                      <a:round/>
                      <a:headEnd type="none" w="med" len="med"/>
                      <a:tailEnd type="none" w="med" len="med"/>
                    </a:lnR>
                    <a:lnT w="6350" cap="flat" cmpd="sng" algn="ctr">
                      <a:solidFill>
                        <a:schemeClr val="tx1"/>
                      </a:solidFill>
                      <a:prstDash val="solid"/>
                      <a:round/>
                      <a:headEnd type="none" w="med" len="med"/>
                      <a:tailEnd type="none" w="med" len="med"/>
                    </a:lnT>
                    <a:solidFill>
                      <a:schemeClr val="accent1">
                        <a:lumMod val="60000"/>
                        <a:lumOff val="40000"/>
                        <a:alpha val="50000"/>
                      </a:schemeClr>
                    </a:solidFill>
                  </a:tcPr>
                </a:tc>
                <a:extLst>
                  <a:ext uri="{0D108BD9-81ED-4DB2-BD59-A6C34878D82A}">
                    <a16:rowId xmlns:a16="http://schemas.microsoft.com/office/drawing/2014/main" val="2885191637"/>
                  </a:ext>
                </a:extLst>
              </a:tr>
              <a:tr h="249669">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800" b="1" dirty="0">
                          <a:latin typeface="Consolas" panose="020B0609020204030204" pitchFamily="49" charset="0"/>
                        </a:rPr>
                        <a:t>-SelectSTIG</a:t>
                      </a:r>
                      <a:r>
                        <a:rPr lang="en-US" sz="800" dirty="0"/>
                        <a:t> &lt;Shortname&gt;, &lt;Shortname&gt;</a:t>
                      </a:r>
                      <a:endParaRPr lang="en-US" sz="800" dirty="0">
                        <a:latin typeface="Consolas" panose="020B0609020204030204" pitchFamily="49" charset="0"/>
                      </a:endParaRPr>
                    </a:p>
                  </a:txBody>
                  <a:tcPr anchor="ctr">
                    <a:lnL w="6350" cap="flat" cmpd="sng" algn="ctr">
                      <a:solidFill>
                        <a:schemeClr val="tx1"/>
                      </a:solidFill>
                      <a:prstDash val="solid"/>
                      <a:round/>
                      <a:headEnd type="none" w="med" len="med"/>
                      <a:tailEnd type="none" w="med" len="med"/>
                    </a:lnL>
                    <a:solidFill>
                      <a:srgbClr val="D5D5D7"/>
                    </a:solidFill>
                  </a:tcPr>
                </a:tc>
                <a:tc>
                  <a:txBody>
                    <a:bodyPr/>
                    <a:lstStyle/>
                    <a:p>
                      <a:pPr marL="171450" marR="0" lvl="0" indent="-171450" algn="l" defTabSz="1018824"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800" dirty="0"/>
                        <a:t>Specify which STIG(s) to scan.  Use </a:t>
                      </a:r>
                      <a:r>
                        <a:rPr lang="en-US" sz="800" dirty="0">
                          <a:latin typeface="Consolas" panose="020B0609020204030204" pitchFamily="49" charset="0"/>
                        </a:rPr>
                        <a:t>Tab</a:t>
                      </a:r>
                      <a:r>
                        <a:rPr lang="en-US" sz="800" dirty="0"/>
                        <a:t> or </a:t>
                      </a:r>
                      <a:r>
                        <a:rPr lang="en-US" sz="800" dirty="0">
                          <a:latin typeface="Consolas" panose="020B0609020204030204" pitchFamily="49" charset="0"/>
                        </a:rPr>
                        <a:t>CTRL</a:t>
                      </a:r>
                      <a:r>
                        <a:rPr lang="en-US" sz="800" dirty="0"/>
                        <a:t>+</a:t>
                      </a:r>
                      <a:r>
                        <a:rPr lang="en-US" sz="800" dirty="0">
                          <a:latin typeface="Consolas" panose="020B0609020204030204" pitchFamily="49" charset="0"/>
                        </a:rPr>
                        <a:t>SPACE</a:t>
                      </a:r>
                      <a:r>
                        <a:rPr lang="en-US" sz="800" dirty="0"/>
                        <a:t> to properly select STIG(s) by its short name.  For deprecated STIGs, must call </a:t>
                      </a:r>
                      <a:r>
                        <a:rPr lang="en-US" sz="800" dirty="0">
                          <a:latin typeface="Consolas" panose="020B0609020204030204" pitchFamily="49" charset="0"/>
                        </a:rPr>
                        <a:t>-AllowDeprecated</a:t>
                      </a:r>
                      <a:r>
                        <a:rPr lang="en-US" sz="800" dirty="0"/>
                        <a:t> first.  For multiple STIGs, separate with commas.  Cannot be specified with </a:t>
                      </a:r>
                      <a:r>
                        <a:rPr lang="en-US" sz="800" dirty="0">
                          <a:latin typeface="Consolas" panose="020B0609020204030204" pitchFamily="49" charset="0"/>
                        </a:rPr>
                        <a:t>-ExcludeSTIG</a:t>
                      </a:r>
                      <a:r>
                        <a:rPr lang="en-US" sz="800" dirty="0"/>
                        <a:t>.</a:t>
                      </a:r>
                      <a:endParaRPr lang="en-US" sz="800" dirty="0">
                        <a:latin typeface="+mn-lt"/>
                        <a:cs typeface="Calibri Light" panose="020F0302020204030204" pitchFamily="34" charset="0"/>
                      </a:endParaRPr>
                    </a:p>
                  </a:txBody>
                  <a:tcPr anchor="ctr">
                    <a:lnR w="6350" cap="flat" cmpd="sng" algn="ctr">
                      <a:solidFill>
                        <a:schemeClr val="tx1">
                          <a:lumMod val="50000"/>
                        </a:schemeClr>
                      </a:solidFill>
                      <a:prstDash val="solid"/>
                      <a:round/>
                      <a:headEnd type="none" w="med" len="med"/>
                      <a:tailEnd type="none" w="med" len="med"/>
                    </a:lnR>
                    <a:solidFill>
                      <a:srgbClr val="D5D5D7"/>
                    </a:solidFill>
                  </a:tcPr>
                </a:tc>
                <a:extLst>
                  <a:ext uri="{0D108BD9-81ED-4DB2-BD59-A6C34878D82A}">
                    <a16:rowId xmlns:a16="http://schemas.microsoft.com/office/drawing/2014/main" val="1201557167"/>
                  </a:ext>
                </a:extLst>
              </a:tr>
              <a:tr h="260004">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800" b="1" dirty="0">
                          <a:latin typeface="Consolas" panose="020B0609020204030204" pitchFamily="49" charset="0"/>
                        </a:rPr>
                        <a:t>-SelectVuln</a:t>
                      </a:r>
                      <a:r>
                        <a:rPr lang="en-US" sz="800" dirty="0"/>
                        <a:t> &lt;Vuln ID&gt;, &lt;Vuln ID&gt;</a:t>
                      </a:r>
                    </a:p>
                  </a:txBody>
                  <a:tcPr anchor="ctr">
                    <a:lnL w="6350" cap="flat" cmpd="sng" algn="ctr">
                      <a:solidFill>
                        <a:schemeClr val="tx1"/>
                      </a:solidFill>
                      <a:prstDash val="solid"/>
                      <a:round/>
                      <a:headEnd type="none" w="med" len="med"/>
                      <a:tailEnd type="none" w="med" len="med"/>
                    </a:lnL>
                    <a:solidFill>
                      <a:srgbClr val="EAEAEA"/>
                    </a:solidFill>
                  </a:tcPr>
                </a:tc>
                <a:tc>
                  <a:txBody>
                    <a:bodyPr/>
                    <a:lstStyle/>
                    <a:p>
                      <a:pPr marL="171450" marR="0" lvl="0" indent="-171450" algn="l" defTabSz="1018824"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800" dirty="0"/>
                        <a:t>Specify which Group ID(s) to scan (V-#####).  For multiple, separate with commas.  Can only be used with </a:t>
                      </a:r>
                      <a:r>
                        <a:rPr lang="en-US" sz="800" dirty="0">
                          <a:latin typeface="Consolas" panose="020B0609020204030204" pitchFamily="49" charset="0"/>
                        </a:rPr>
                        <a:t>-SelectSTIG</a:t>
                      </a:r>
                      <a:r>
                        <a:rPr lang="en-US" sz="800" dirty="0"/>
                        <a:t>.</a:t>
                      </a:r>
                      <a:endParaRPr lang="en-US" sz="800" dirty="0">
                        <a:latin typeface="+mn-lt"/>
                        <a:cs typeface="Calibri Light" panose="020F0302020204030204" pitchFamily="34" charset="0"/>
                      </a:endParaRPr>
                    </a:p>
                  </a:txBody>
                  <a:tcPr anchor="ctr">
                    <a:lnR w="6350" cap="flat" cmpd="sng" algn="ctr">
                      <a:solidFill>
                        <a:schemeClr val="tx1">
                          <a:lumMod val="50000"/>
                        </a:schemeClr>
                      </a:solidFill>
                      <a:prstDash val="solid"/>
                      <a:round/>
                      <a:headEnd type="none" w="med" len="med"/>
                      <a:tailEnd type="none" w="med" len="med"/>
                    </a:lnR>
                    <a:solidFill>
                      <a:srgbClr val="EAEAEA"/>
                    </a:solidFill>
                  </a:tcPr>
                </a:tc>
                <a:extLst>
                  <a:ext uri="{0D108BD9-81ED-4DB2-BD59-A6C34878D82A}">
                    <a16:rowId xmlns:a16="http://schemas.microsoft.com/office/drawing/2014/main" val="2150870680"/>
                  </a:ext>
                </a:extLst>
              </a:tr>
              <a:tr h="249669">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800" b="1" dirty="0">
                          <a:latin typeface="Consolas" panose="020B0609020204030204" pitchFamily="49" charset="0"/>
                        </a:rPr>
                        <a:t>-ExcludeVuln</a:t>
                      </a:r>
                      <a:r>
                        <a:rPr lang="en-US" sz="800" dirty="0"/>
                        <a:t> &lt;Vuln ID&gt;, &lt;Vuln</a:t>
                      </a:r>
                      <a:r>
                        <a:rPr lang="en-US" sz="800" baseline="0" dirty="0"/>
                        <a:t> ID</a:t>
                      </a:r>
                      <a:r>
                        <a:rPr lang="en-US" sz="800" dirty="0"/>
                        <a:t>&gt;</a:t>
                      </a:r>
                    </a:p>
                  </a:txBody>
                  <a:tcPr anchor="ctr">
                    <a:lnL w="6350" cap="flat" cmpd="sng" algn="ctr">
                      <a:solidFill>
                        <a:schemeClr val="tx1"/>
                      </a:solidFill>
                      <a:prstDash val="solid"/>
                      <a:round/>
                      <a:headEnd type="none" w="med" len="med"/>
                      <a:tailEnd type="none" w="med" len="med"/>
                    </a:lnL>
                    <a:solidFill>
                      <a:srgbClr val="D5D5D7"/>
                    </a:solidFill>
                  </a:tcPr>
                </a:tc>
                <a:tc>
                  <a:txBody>
                    <a:bodyPr/>
                    <a:lstStyle/>
                    <a:p>
                      <a:pPr marL="171450" indent="-171450">
                        <a:buFont typeface="Arial" panose="020B0604020202020204" pitchFamily="34" charset="0"/>
                        <a:buChar char="•"/>
                      </a:pPr>
                      <a:r>
                        <a:rPr lang="en-US" sz="800" dirty="0"/>
                        <a:t>Specify which Group ID(s) to exclude from the scan (V-#####).  For multiple, separate with commas.  Can only be used with </a:t>
                      </a:r>
                      <a:br>
                        <a:rPr lang="en-US" sz="800" dirty="0"/>
                      </a:br>
                      <a:r>
                        <a:rPr lang="en-US" sz="800" dirty="0">
                          <a:latin typeface="Consolas" panose="020B0609020204030204" pitchFamily="49" charset="0"/>
                        </a:rPr>
                        <a:t>-SelectSTIG</a:t>
                      </a:r>
                      <a:r>
                        <a:rPr lang="en-US" sz="800" dirty="0"/>
                        <a:t>.</a:t>
                      </a:r>
                      <a:endParaRPr lang="en-US" sz="800" dirty="0">
                        <a:latin typeface="+mn-lt"/>
                        <a:cs typeface="Calibri Light" panose="020F0302020204030204" pitchFamily="34" charset="0"/>
                      </a:endParaRPr>
                    </a:p>
                  </a:txBody>
                  <a:tcPr anchor="ctr">
                    <a:lnR w="6350" cap="flat" cmpd="sng" algn="ctr">
                      <a:solidFill>
                        <a:schemeClr val="tx1">
                          <a:lumMod val="50000"/>
                        </a:schemeClr>
                      </a:solidFill>
                      <a:prstDash val="solid"/>
                      <a:round/>
                      <a:headEnd type="none" w="med" len="med"/>
                      <a:tailEnd type="none" w="med" len="med"/>
                    </a:lnR>
                    <a:solidFill>
                      <a:srgbClr val="D5D5D7"/>
                    </a:solidFill>
                  </a:tcPr>
                </a:tc>
                <a:extLst>
                  <a:ext uri="{0D108BD9-81ED-4DB2-BD59-A6C34878D82A}">
                    <a16:rowId xmlns:a16="http://schemas.microsoft.com/office/drawing/2014/main" val="1356138161"/>
                  </a:ext>
                </a:extLst>
              </a:tr>
              <a:tr h="15888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800" b="1" dirty="0">
                          <a:latin typeface="Consolas" panose="020B0609020204030204" pitchFamily="49" charset="0"/>
                        </a:rPr>
                        <a:t>-ExcludeSTIG</a:t>
                      </a:r>
                      <a:r>
                        <a:rPr lang="en-US" sz="800" dirty="0"/>
                        <a:t> &lt;Shortname&gt;,</a:t>
                      </a:r>
                      <a:r>
                        <a:rPr lang="en-US" sz="800" baseline="0" dirty="0"/>
                        <a:t> </a:t>
                      </a:r>
                      <a:r>
                        <a:rPr lang="en-US" sz="800" dirty="0"/>
                        <a:t>&lt;Shortname&gt;</a:t>
                      </a:r>
                      <a:endParaRPr lang="en-US" sz="800" dirty="0">
                        <a:latin typeface="Consolas" panose="020B0609020204030204" pitchFamily="49" charset="0"/>
                      </a:endParaRPr>
                    </a:p>
                  </a:txBody>
                  <a:tcPr anchor="ctr">
                    <a:lnL w="6350" cap="flat" cmpd="sng" algn="ctr">
                      <a:solidFill>
                        <a:schemeClr val="tx1"/>
                      </a:solidFill>
                      <a:prstDash val="solid"/>
                      <a:round/>
                      <a:headEnd type="none" w="med" len="med"/>
                      <a:tailEnd type="none" w="med" len="med"/>
                    </a:lnL>
                    <a:solidFill>
                      <a:srgbClr val="EAEAEA"/>
                    </a:solidFill>
                  </a:tcPr>
                </a:tc>
                <a:tc>
                  <a:txBody>
                    <a:bodyPr/>
                    <a:lstStyle/>
                    <a:p>
                      <a:pPr marL="171450" indent="-171450">
                        <a:buFont typeface="Arial" panose="020B0604020202020204" pitchFamily="34" charset="0"/>
                        <a:buChar char="•"/>
                      </a:pPr>
                      <a:r>
                        <a:rPr lang="en-US" sz="800" dirty="0"/>
                        <a:t>Specify which STIG(s) to exclude from the scan.  Use </a:t>
                      </a:r>
                      <a:r>
                        <a:rPr lang="en-US" sz="800" dirty="0">
                          <a:latin typeface="Consolas" panose="020B0609020204030204" pitchFamily="49" charset="0"/>
                        </a:rPr>
                        <a:t>Tab</a:t>
                      </a:r>
                      <a:r>
                        <a:rPr lang="en-US" sz="800" dirty="0"/>
                        <a:t> or </a:t>
                      </a:r>
                      <a:r>
                        <a:rPr lang="en-US" sz="800" dirty="0">
                          <a:latin typeface="Consolas" panose="020B0609020204030204" pitchFamily="49" charset="0"/>
                        </a:rPr>
                        <a:t>CTRL</a:t>
                      </a:r>
                      <a:r>
                        <a:rPr lang="en-US" sz="800" dirty="0"/>
                        <a:t>+</a:t>
                      </a:r>
                      <a:r>
                        <a:rPr lang="en-US" sz="800" dirty="0">
                          <a:latin typeface="Consolas" panose="020B0609020204030204" pitchFamily="49" charset="0"/>
                        </a:rPr>
                        <a:t>SPACE</a:t>
                      </a:r>
                      <a:r>
                        <a:rPr lang="en-US" sz="800" dirty="0"/>
                        <a:t> to properly exclude STIG(s) by its short name.  For multiple STIGs, separate with commas.  Cannot be specified with </a:t>
                      </a:r>
                      <a:r>
                        <a:rPr lang="en-US" sz="800" dirty="0">
                          <a:latin typeface="Consolas" panose="020B0609020204030204" pitchFamily="49" charset="0"/>
                        </a:rPr>
                        <a:t>-SelectSTIG</a:t>
                      </a:r>
                      <a:r>
                        <a:rPr lang="en-US" sz="800" dirty="0"/>
                        <a:t>.</a:t>
                      </a:r>
                    </a:p>
                  </a:txBody>
                  <a:tcPr anchor="ctr">
                    <a:lnR w="6350" cap="flat" cmpd="sng" algn="ctr">
                      <a:solidFill>
                        <a:schemeClr val="tx1">
                          <a:lumMod val="50000"/>
                        </a:schemeClr>
                      </a:solidFill>
                      <a:prstDash val="solid"/>
                      <a:round/>
                      <a:headEnd type="none" w="med" len="med"/>
                      <a:tailEnd type="none" w="med" len="med"/>
                    </a:lnR>
                    <a:solidFill>
                      <a:srgbClr val="EAEAEA"/>
                    </a:solidFill>
                  </a:tcPr>
                </a:tc>
                <a:extLst>
                  <a:ext uri="{0D108BD9-81ED-4DB2-BD59-A6C34878D82A}">
                    <a16:rowId xmlns:a16="http://schemas.microsoft.com/office/drawing/2014/main" val="748606003"/>
                  </a:ext>
                </a:extLst>
              </a:tr>
              <a:tr h="15888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800" b="1" kern="1200" dirty="0">
                          <a:solidFill>
                            <a:schemeClr val="dk1"/>
                          </a:solidFill>
                          <a:latin typeface="Consolas" panose="020B0609020204030204" pitchFamily="49" charset="0"/>
                          <a:ea typeface="+mn-ea"/>
                          <a:cs typeface="+mn-cs"/>
                        </a:rPr>
                        <a:t>-ForceSTIG </a:t>
                      </a:r>
                      <a:r>
                        <a:rPr lang="en-US" sz="800" kern="1200" dirty="0">
                          <a:solidFill>
                            <a:schemeClr val="dk1"/>
                          </a:solidFill>
                          <a:latin typeface="+mn-lt"/>
                          <a:ea typeface="+mn-ea"/>
                          <a:cs typeface="+mn-cs"/>
                        </a:rPr>
                        <a:t>&lt;Shortname&gt;, &lt;Shortname&gt;</a:t>
                      </a:r>
                    </a:p>
                  </a:txBody>
                  <a:tcPr anchor="ctr">
                    <a:lnL w="6350" cap="flat" cmpd="sng" algn="ctr">
                      <a:solidFill>
                        <a:schemeClr val="tx1"/>
                      </a:solidFill>
                      <a:prstDash val="solid"/>
                      <a:round/>
                      <a:headEnd type="none" w="med" len="med"/>
                      <a:tailEnd type="none" w="med" len="med"/>
                    </a:lnL>
                    <a:solidFill>
                      <a:srgbClr val="D5D5D7"/>
                    </a:solidFill>
                  </a:tcPr>
                </a:tc>
                <a:tc>
                  <a:txBody>
                    <a:bodyPr/>
                    <a:lstStyle/>
                    <a:p>
                      <a:pPr marL="171450" indent="-171450">
                        <a:buFont typeface="Arial" panose="020B0604020202020204" pitchFamily="34" charset="0"/>
                        <a:buChar char="•"/>
                      </a:pPr>
                      <a:r>
                        <a:rPr lang="en-US" sz="800" kern="1200" dirty="0">
                          <a:solidFill>
                            <a:schemeClr val="dk1"/>
                          </a:solidFill>
                          <a:latin typeface="+mn-lt"/>
                          <a:ea typeface="+mn-ea"/>
                          <a:cs typeface="+mn-cs"/>
                        </a:rPr>
                        <a:t>Ignore detection of STIG applicability and forcefully run a scan of selected STIG(s).  Use </a:t>
                      </a:r>
                      <a:r>
                        <a:rPr lang="en-US" sz="800" kern="1200" dirty="0">
                          <a:solidFill>
                            <a:schemeClr val="dk1"/>
                          </a:solidFill>
                          <a:latin typeface="Consolas" panose="020B0609020204030204" pitchFamily="49" charset="0"/>
                          <a:ea typeface="+mn-ea"/>
                          <a:cs typeface="+mn-cs"/>
                        </a:rPr>
                        <a:t>Tab</a:t>
                      </a:r>
                      <a:r>
                        <a:rPr lang="en-US" sz="800" kern="1200" dirty="0">
                          <a:solidFill>
                            <a:schemeClr val="dk1"/>
                          </a:solidFill>
                          <a:latin typeface="+mn-lt"/>
                          <a:ea typeface="+mn-ea"/>
                          <a:cs typeface="+mn-cs"/>
                        </a:rPr>
                        <a:t> or </a:t>
                      </a:r>
                      <a:r>
                        <a:rPr lang="en-US" sz="800" kern="1200" dirty="0">
                          <a:solidFill>
                            <a:schemeClr val="dk1"/>
                          </a:solidFill>
                          <a:latin typeface="Consolas" panose="020B0609020204030204" pitchFamily="49" charset="0"/>
                          <a:ea typeface="+mn-ea"/>
                          <a:cs typeface="+mn-cs"/>
                        </a:rPr>
                        <a:t>CTRL</a:t>
                      </a:r>
                      <a:r>
                        <a:rPr lang="en-US" sz="800" kern="1200" dirty="0">
                          <a:solidFill>
                            <a:schemeClr val="dk1"/>
                          </a:solidFill>
                          <a:latin typeface="+mn-lt"/>
                          <a:ea typeface="+mn-ea"/>
                          <a:cs typeface="+mn-cs"/>
                        </a:rPr>
                        <a:t>+</a:t>
                      </a:r>
                      <a:r>
                        <a:rPr lang="en-US" sz="800" kern="1200" dirty="0">
                          <a:solidFill>
                            <a:schemeClr val="dk1"/>
                          </a:solidFill>
                          <a:latin typeface="Consolas" panose="020B0609020204030204" pitchFamily="49" charset="0"/>
                          <a:ea typeface="+mn-ea"/>
                          <a:cs typeface="+mn-cs"/>
                        </a:rPr>
                        <a:t>SPACE</a:t>
                      </a:r>
                      <a:r>
                        <a:rPr lang="en-US" sz="800" kern="1200" dirty="0">
                          <a:solidFill>
                            <a:schemeClr val="dk1"/>
                          </a:solidFill>
                          <a:latin typeface="+mn-lt"/>
                          <a:ea typeface="+mn-ea"/>
                          <a:cs typeface="+mn-cs"/>
                        </a:rPr>
                        <a:t> to properly select STIG(s) by its short name.  For multiple STIGs, separate with commas.  </a:t>
                      </a:r>
                      <a:r>
                        <a:rPr lang="en-US" sz="800" b="1" i="1" kern="1200" dirty="0">
                          <a:solidFill>
                            <a:schemeClr val="dk1"/>
                          </a:solidFill>
                          <a:latin typeface="+mn-lt"/>
                          <a:ea typeface="+mn-ea"/>
                          <a:cs typeface="+mn-cs"/>
                        </a:rPr>
                        <a:t>*WARNING* Evaluate-STIG results are not guaranteed with this option.  Use at own risk. *WARNING*</a:t>
                      </a:r>
                    </a:p>
                  </a:txBody>
                  <a:tcPr anchor="ctr">
                    <a:lnR w="6350" cap="flat" cmpd="sng" algn="ctr">
                      <a:solidFill>
                        <a:schemeClr val="tx1">
                          <a:lumMod val="50000"/>
                        </a:schemeClr>
                      </a:solidFill>
                      <a:prstDash val="solid"/>
                      <a:round/>
                      <a:headEnd type="none" w="med" len="med"/>
                      <a:tailEnd type="none" w="med" len="med"/>
                    </a:lnR>
                    <a:solidFill>
                      <a:srgbClr val="D5D5D7"/>
                    </a:solidFill>
                  </a:tcPr>
                </a:tc>
                <a:extLst>
                  <a:ext uri="{0D108BD9-81ED-4DB2-BD59-A6C34878D82A}">
                    <a16:rowId xmlns:a16="http://schemas.microsoft.com/office/drawing/2014/main" val="3074556599"/>
                  </a:ext>
                </a:extLst>
              </a:tr>
              <a:tr h="249669">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800" b="1" baseline="0" dirty="0">
                          <a:latin typeface="Consolas" panose="020B0609020204030204" pitchFamily="49" charset="0"/>
                        </a:rPr>
                        <a:t>-</a:t>
                      </a:r>
                      <a:r>
                        <a:rPr lang="en-US" sz="800" b="1" baseline="0" dirty="0" err="1">
                          <a:latin typeface="Consolas" panose="020B0609020204030204" pitchFamily="49" charset="0"/>
                        </a:rPr>
                        <a:t>SelectInstance</a:t>
                      </a:r>
                      <a:r>
                        <a:rPr lang="en-US" sz="800" b="1" baseline="0" dirty="0">
                          <a:latin typeface="Consolas" panose="020B0609020204030204" pitchFamily="49" charset="0"/>
                        </a:rPr>
                        <a:t> </a:t>
                      </a:r>
                      <a:r>
                        <a:rPr lang="en-US" sz="800" b="0" baseline="0" dirty="0">
                          <a:latin typeface="+mn-lt"/>
                          <a:ea typeface="Cambria" panose="02040503050406030204" pitchFamily="18" charset="0"/>
                        </a:rPr>
                        <a:t>&lt;String&gt;,&lt;String&gt;</a:t>
                      </a:r>
                    </a:p>
                  </a:txBody>
                  <a:tcPr anchor="ctr">
                    <a:lnL w="6350" cap="flat" cmpd="sng" algn="ctr">
                      <a:solidFill>
                        <a:schemeClr val="tx1"/>
                      </a:solidFill>
                      <a:prstDash val="solid"/>
                      <a:round/>
                      <a:headEnd type="none" w="med" len="med"/>
                      <a:tailEnd type="none" w="med" len="med"/>
                    </a:lnL>
                    <a:solidFill>
                      <a:srgbClr val="EAEAEA"/>
                    </a:solidFill>
                  </a:tcPr>
                </a:tc>
                <a:tc>
                  <a:txBody>
                    <a:bodyPr/>
                    <a:lstStyle/>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800" b="0" dirty="0">
                          <a:latin typeface="+mn-lt"/>
                          <a:ea typeface="Cambria" panose="02040503050406030204" pitchFamily="18" charset="0"/>
                          <a:cs typeface="Calibri Light" panose="020F0302020204030204" pitchFamily="34" charset="0"/>
                        </a:rPr>
                        <a:t>Specify which instance(s) to scan for STIGs where instance is within context.  For multiple instances, separate with commas.  Cannot be specified with </a:t>
                      </a:r>
                      <a:r>
                        <a:rPr lang="en-US" sz="800" b="0" dirty="0">
                          <a:latin typeface="Consolas" panose="020B0609020204030204" pitchFamily="49" charset="0"/>
                          <a:ea typeface="Cambria" panose="02040503050406030204" pitchFamily="18" charset="0"/>
                          <a:cs typeface="Calibri Light" panose="020F0302020204030204" pitchFamily="34" charset="0"/>
                        </a:rPr>
                        <a:t>-</a:t>
                      </a:r>
                      <a:r>
                        <a:rPr lang="en-US" sz="800" b="0" dirty="0" err="1">
                          <a:latin typeface="Consolas" panose="020B0609020204030204" pitchFamily="49" charset="0"/>
                          <a:ea typeface="Cambria" panose="02040503050406030204" pitchFamily="18" charset="0"/>
                          <a:cs typeface="Calibri Light" panose="020F0302020204030204" pitchFamily="34" charset="0"/>
                        </a:rPr>
                        <a:t>ExcludeInstance</a:t>
                      </a:r>
                      <a:r>
                        <a:rPr lang="en-US" sz="800" b="0" dirty="0">
                          <a:latin typeface="+mn-lt"/>
                          <a:ea typeface="Cambria" panose="02040503050406030204" pitchFamily="18" charset="0"/>
                          <a:cs typeface="Calibri Light" panose="020F0302020204030204" pitchFamily="34" charset="0"/>
                        </a:rPr>
                        <a:t>.</a:t>
                      </a:r>
                    </a:p>
                  </a:txBody>
                  <a:tcPr anchor="ctr">
                    <a:lnR w="6350" cap="flat" cmpd="sng" algn="ctr">
                      <a:solidFill>
                        <a:schemeClr val="tx1">
                          <a:lumMod val="50000"/>
                        </a:schemeClr>
                      </a:solidFill>
                      <a:prstDash val="solid"/>
                      <a:round/>
                      <a:headEnd type="none" w="med" len="med"/>
                      <a:tailEnd type="none" w="med" len="med"/>
                    </a:lnR>
                    <a:solidFill>
                      <a:srgbClr val="EAEAEA"/>
                    </a:solidFill>
                  </a:tcPr>
                </a:tc>
                <a:extLst>
                  <a:ext uri="{0D108BD9-81ED-4DB2-BD59-A6C34878D82A}">
                    <a16:rowId xmlns:a16="http://schemas.microsoft.com/office/drawing/2014/main" val="1697413519"/>
                  </a:ext>
                </a:extLst>
              </a:tr>
              <a:tr h="249669">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800" b="1" baseline="0" dirty="0">
                          <a:latin typeface="Consolas" panose="020B0609020204030204" pitchFamily="49" charset="0"/>
                        </a:rPr>
                        <a:t>-</a:t>
                      </a:r>
                      <a:r>
                        <a:rPr lang="en-US" sz="800" b="1" baseline="0" dirty="0" err="1">
                          <a:latin typeface="Consolas" panose="020B0609020204030204" pitchFamily="49" charset="0"/>
                        </a:rPr>
                        <a:t>ExcludeInstance</a:t>
                      </a:r>
                      <a:r>
                        <a:rPr lang="en-US" sz="800" b="1" baseline="0" dirty="0">
                          <a:latin typeface="Consolas" panose="020B0609020204030204" pitchFamily="49" charset="0"/>
                        </a:rPr>
                        <a:t> </a:t>
                      </a:r>
                      <a:r>
                        <a:rPr lang="en-US" sz="800" b="0" baseline="0" dirty="0">
                          <a:latin typeface="+mn-lt"/>
                          <a:ea typeface="Cambria" panose="02040503050406030204" pitchFamily="18" charset="0"/>
                        </a:rPr>
                        <a:t>&lt;String&gt;,&lt;String&gt;</a:t>
                      </a:r>
                    </a:p>
                  </a:txBody>
                  <a:tcPr anchor="ctr">
                    <a:lnL w="6350" cap="flat" cmpd="sng" algn="ctr">
                      <a:solidFill>
                        <a:schemeClr val="tx1"/>
                      </a:solidFill>
                      <a:prstDash val="solid"/>
                      <a:round/>
                      <a:headEnd type="none" w="med" len="med"/>
                      <a:tailEnd type="none" w="med" len="med"/>
                    </a:lnL>
                    <a:solidFill>
                      <a:srgbClr val="D5D5D7"/>
                    </a:solidFill>
                  </a:tcPr>
                </a:tc>
                <a:tc>
                  <a:txBody>
                    <a:bodyPr/>
                    <a:lstStyle/>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800" b="0" dirty="0">
                          <a:latin typeface="+mn-lt"/>
                          <a:cs typeface="Calibri Light" panose="020F0302020204030204" pitchFamily="34" charset="0"/>
                        </a:rPr>
                        <a:t>Specify which instance(s) to exclude from the scan for STIGs where instance is within context.  For multiple instances, separate with commas.  Cannot be specified with </a:t>
                      </a:r>
                      <a:r>
                        <a:rPr lang="en-US" sz="800" b="0" dirty="0">
                          <a:latin typeface="Consolas" panose="020B0609020204030204" pitchFamily="49" charset="0"/>
                          <a:cs typeface="Calibri Light" panose="020F0302020204030204" pitchFamily="34" charset="0"/>
                        </a:rPr>
                        <a:t>-</a:t>
                      </a:r>
                      <a:r>
                        <a:rPr lang="en-US" sz="800" b="0" dirty="0" err="1">
                          <a:latin typeface="Consolas" panose="020B0609020204030204" pitchFamily="49" charset="0"/>
                          <a:cs typeface="Calibri Light" panose="020F0302020204030204" pitchFamily="34" charset="0"/>
                        </a:rPr>
                        <a:t>SelectInstance</a:t>
                      </a:r>
                      <a:r>
                        <a:rPr lang="en-US" sz="800" b="0" dirty="0">
                          <a:latin typeface="+mn-lt"/>
                          <a:cs typeface="Calibri Light" panose="020F0302020204030204" pitchFamily="34" charset="0"/>
                        </a:rPr>
                        <a:t>.</a:t>
                      </a:r>
                    </a:p>
                  </a:txBody>
                  <a:tcPr anchor="ctr">
                    <a:lnR w="6350" cap="flat" cmpd="sng" algn="ctr">
                      <a:solidFill>
                        <a:schemeClr val="tx1">
                          <a:lumMod val="50000"/>
                        </a:schemeClr>
                      </a:solidFill>
                      <a:prstDash val="solid"/>
                      <a:round/>
                      <a:headEnd type="none" w="med" len="med"/>
                      <a:tailEnd type="none" w="med" len="med"/>
                    </a:lnR>
                    <a:solidFill>
                      <a:srgbClr val="D5D5D7"/>
                    </a:solidFill>
                  </a:tcPr>
                </a:tc>
                <a:extLst>
                  <a:ext uri="{0D108BD9-81ED-4DB2-BD59-A6C34878D82A}">
                    <a16:rowId xmlns:a16="http://schemas.microsoft.com/office/drawing/2014/main" val="3580182033"/>
                  </a:ext>
                </a:extLst>
              </a:tr>
              <a:tr h="249669">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800" b="1" baseline="0" dirty="0">
                          <a:latin typeface="Consolas" panose="020B0609020204030204" pitchFamily="49" charset="0"/>
                        </a:rPr>
                        <a:t>-</a:t>
                      </a:r>
                      <a:r>
                        <a:rPr lang="en-US" sz="800" b="1" baseline="0" dirty="0" err="1">
                          <a:latin typeface="Consolas" panose="020B0609020204030204" pitchFamily="49" charset="0"/>
                        </a:rPr>
                        <a:t>SelectDatabase</a:t>
                      </a:r>
                      <a:r>
                        <a:rPr lang="en-US" sz="800" b="1" baseline="0" dirty="0">
                          <a:latin typeface="Consolas" panose="020B0609020204030204" pitchFamily="49" charset="0"/>
                        </a:rPr>
                        <a:t> </a:t>
                      </a:r>
                      <a:r>
                        <a:rPr lang="en-US" sz="800" b="0" baseline="0" dirty="0">
                          <a:latin typeface="+mn-lt"/>
                          <a:ea typeface="Cambria" panose="02040503050406030204" pitchFamily="18" charset="0"/>
                        </a:rPr>
                        <a:t>&lt;String&gt;,&lt;String&gt;</a:t>
                      </a:r>
                    </a:p>
                  </a:txBody>
                  <a:tcPr anchor="ctr">
                    <a:lnL w="6350" cap="flat" cmpd="sng" algn="ctr">
                      <a:solidFill>
                        <a:schemeClr val="tx1"/>
                      </a:solidFill>
                      <a:prstDash val="solid"/>
                      <a:round/>
                      <a:headEnd type="none" w="med" len="med"/>
                      <a:tailEnd type="none" w="med" len="med"/>
                    </a:lnL>
                    <a:solidFill>
                      <a:srgbClr val="EAEAEA"/>
                    </a:solidFill>
                  </a:tcPr>
                </a:tc>
                <a:tc>
                  <a:txBody>
                    <a:bodyPr/>
                    <a:lstStyle/>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800" b="0" dirty="0">
                          <a:latin typeface="+mn-lt"/>
                          <a:cs typeface="Calibri Light" panose="020F0302020204030204" pitchFamily="34" charset="0"/>
                        </a:rPr>
                        <a:t>Specify which database(s) to scan for STIGs where database is within context.  For multiple databases, separate with commas.  Cannot be specified with </a:t>
                      </a:r>
                      <a:r>
                        <a:rPr lang="en-US" sz="800" b="0" dirty="0">
                          <a:latin typeface="Consolas" panose="020B0609020204030204" pitchFamily="49" charset="0"/>
                          <a:cs typeface="Calibri Light" panose="020F0302020204030204" pitchFamily="34" charset="0"/>
                        </a:rPr>
                        <a:t>-</a:t>
                      </a:r>
                      <a:r>
                        <a:rPr lang="en-US" sz="800" b="0" dirty="0" err="1">
                          <a:latin typeface="Consolas" panose="020B0609020204030204" pitchFamily="49" charset="0"/>
                          <a:cs typeface="Calibri Light" panose="020F0302020204030204" pitchFamily="34" charset="0"/>
                        </a:rPr>
                        <a:t>ExcludeDatabase</a:t>
                      </a:r>
                      <a:r>
                        <a:rPr lang="en-US" sz="800" b="0" dirty="0">
                          <a:latin typeface="+mn-lt"/>
                          <a:cs typeface="Calibri Light" panose="020F0302020204030204" pitchFamily="34" charset="0"/>
                        </a:rPr>
                        <a:t>.</a:t>
                      </a:r>
                    </a:p>
                  </a:txBody>
                  <a:tcPr anchor="ctr">
                    <a:lnR w="6350" cap="flat" cmpd="sng" algn="ctr">
                      <a:solidFill>
                        <a:schemeClr val="tx1">
                          <a:lumMod val="50000"/>
                        </a:schemeClr>
                      </a:solidFill>
                      <a:prstDash val="solid"/>
                      <a:round/>
                      <a:headEnd type="none" w="med" len="med"/>
                      <a:tailEnd type="none" w="med" len="med"/>
                    </a:lnR>
                    <a:solidFill>
                      <a:srgbClr val="EAEAEA"/>
                    </a:solidFill>
                  </a:tcPr>
                </a:tc>
                <a:extLst>
                  <a:ext uri="{0D108BD9-81ED-4DB2-BD59-A6C34878D82A}">
                    <a16:rowId xmlns:a16="http://schemas.microsoft.com/office/drawing/2014/main" val="799350034"/>
                  </a:ext>
                </a:extLst>
              </a:tr>
              <a:tr h="249669">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800" b="1" baseline="0" dirty="0">
                          <a:latin typeface="Consolas" panose="020B0609020204030204" pitchFamily="49" charset="0"/>
                        </a:rPr>
                        <a:t>-</a:t>
                      </a:r>
                      <a:r>
                        <a:rPr lang="en-US" sz="800" b="1" baseline="0" dirty="0" err="1">
                          <a:latin typeface="Consolas" panose="020B0609020204030204" pitchFamily="49" charset="0"/>
                        </a:rPr>
                        <a:t>ExcludeDatabase</a:t>
                      </a:r>
                      <a:r>
                        <a:rPr lang="en-US" sz="800" b="1" baseline="0" dirty="0">
                          <a:latin typeface="Consolas" panose="020B0609020204030204" pitchFamily="49" charset="0"/>
                        </a:rPr>
                        <a:t> </a:t>
                      </a:r>
                      <a:r>
                        <a:rPr lang="en-US" sz="800" b="0" baseline="0" dirty="0">
                          <a:latin typeface="+mn-lt"/>
                          <a:ea typeface="Cambria" panose="02040503050406030204" pitchFamily="18" charset="0"/>
                        </a:rPr>
                        <a:t>&lt;String&gt;,&lt;String&gt;</a:t>
                      </a:r>
                    </a:p>
                  </a:txBody>
                  <a:tcPr anchor="ctr">
                    <a:lnL w="6350" cap="flat" cmpd="sng" algn="ctr">
                      <a:solidFill>
                        <a:schemeClr val="tx1"/>
                      </a:solidFill>
                      <a:prstDash val="solid"/>
                      <a:round/>
                      <a:headEnd type="none" w="med" len="med"/>
                      <a:tailEnd type="none" w="med" len="med"/>
                    </a:lnL>
                    <a:solidFill>
                      <a:srgbClr val="D5D5D7"/>
                    </a:solidFill>
                  </a:tcPr>
                </a:tc>
                <a:tc>
                  <a:txBody>
                    <a:bodyPr/>
                    <a:lstStyle/>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800" b="0" dirty="0">
                          <a:latin typeface="+mn-lt"/>
                          <a:cs typeface="Calibri Light" panose="020F0302020204030204" pitchFamily="34" charset="0"/>
                        </a:rPr>
                        <a:t>Specify which database(s) to exclude from the scan for STIGs where database is within context.  For multiple databases, separate with commas.  Cannot be specified with </a:t>
                      </a:r>
                      <a:r>
                        <a:rPr lang="en-US" sz="800" b="0" dirty="0">
                          <a:latin typeface="Consolas" panose="020B0609020204030204" pitchFamily="49" charset="0"/>
                          <a:cs typeface="Calibri Light" panose="020F0302020204030204" pitchFamily="34" charset="0"/>
                        </a:rPr>
                        <a:t>-</a:t>
                      </a:r>
                      <a:r>
                        <a:rPr lang="en-US" sz="800" b="0" dirty="0" err="1">
                          <a:latin typeface="Consolas" panose="020B0609020204030204" pitchFamily="49" charset="0"/>
                          <a:cs typeface="Calibri Light" panose="020F0302020204030204" pitchFamily="34" charset="0"/>
                        </a:rPr>
                        <a:t>SelectDatabase</a:t>
                      </a:r>
                      <a:r>
                        <a:rPr lang="en-US" sz="800" b="0" dirty="0">
                          <a:latin typeface="+mn-lt"/>
                          <a:cs typeface="Calibri Light" panose="020F0302020204030204" pitchFamily="34" charset="0"/>
                        </a:rPr>
                        <a:t>.</a:t>
                      </a:r>
                    </a:p>
                  </a:txBody>
                  <a:tcPr anchor="ctr">
                    <a:lnR w="6350" cap="flat" cmpd="sng" algn="ctr">
                      <a:solidFill>
                        <a:schemeClr val="tx1">
                          <a:lumMod val="50000"/>
                        </a:schemeClr>
                      </a:solidFill>
                      <a:prstDash val="solid"/>
                      <a:round/>
                      <a:headEnd type="none" w="med" len="med"/>
                      <a:tailEnd type="none" w="med" len="med"/>
                    </a:lnR>
                    <a:solidFill>
                      <a:srgbClr val="D5D5D7"/>
                    </a:solidFill>
                  </a:tcPr>
                </a:tc>
                <a:extLst>
                  <a:ext uri="{0D108BD9-81ED-4DB2-BD59-A6C34878D82A}">
                    <a16:rowId xmlns:a16="http://schemas.microsoft.com/office/drawing/2014/main" val="1504977557"/>
                  </a:ext>
                </a:extLst>
              </a:tr>
              <a:tr h="249669">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800" b="1" baseline="0" dirty="0">
                          <a:latin typeface="Consolas" panose="020B0609020204030204" pitchFamily="49" charset="0"/>
                        </a:rPr>
                        <a:t>-</a:t>
                      </a:r>
                      <a:r>
                        <a:rPr lang="en-US" sz="800" b="1" baseline="0" dirty="0" err="1">
                          <a:latin typeface="Consolas" panose="020B0609020204030204" pitchFamily="49" charset="0"/>
                        </a:rPr>
                        <a:t>SelectSite</a:t>
                      </a:r>
                      <a:r>
                        <a:rPr lang="en-US" sz="800" b="1" baseline="0" dirty="0">
                          <a:latin typeface="Consolas" panose="020B0609020204030204" pitchFamily="49" charset="0"/>
                        </a:rPr>
                        <a:t> </a:t>
                      </a:r>
                      <a:r>
                        <a:rPr lang="en-US" sz="800" b="0" baseline="0" dirty="0">
                          <a:latin typeface="+mn-lt"/>
                          <a:ea typeface="Cambria" panose="02040503050406030204" pitchFamily="18" charset="0"/>
                        </a:rPr>
                        <a:t>&lt;String&gt;,&lt;String&gt;</a:t>
                      </a:r>
                    </a:p>
                  </a:txBody>
                  <a:tcPr anchor="ctr">
                    <a:lnL w="6350" cap="flat" cmpd="sng" algn="ctr">
                      <a:solidFill>
                        <a:schemeClr val="tx1"/>
                      </a:solidFill>
                      <a:prstDash val="solid"/>
                      <a:round/>
                      <a:headEnd type="none" w="med" len="med"/>
                      <a:tailEnd type="none" w="med" len="med"/>
                    </a:lnL>
                    <a:solidFill>
                      <a:srgbClr val="EAEAEA"/>
                    </a:solidFill>
                  </a:tcPr>
                </a:tc>
                <a:tc>
                  <a:txBody>
                    <a:bodyPr/>
                    <a:lstStyle/>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800" b="0" dirty="0">
                          <a:latin typeface="+mn-lt"/>
                          <a:cs typeface="Calibri Light" panose="020F0302020204030204" pitchFamily="34" charset="0"/>
                        </a:rPr>
                        <a:t>Specify which site(s) to scan for STIGs where site is within context.  For multiple sites, separate with commas.  Cannot be specified with </a:t>
                      </a:r>
                      <a:r>
                        <a:rPr lang="en-US" sz="800" b="0" dirty="0">
                          <a:latin typeface="Consolas" panose="020B0609020204030204" pitchFamily="49" charset="0"/>
                          <a:cs typeface="Calibri Light" panose="020F0302020204030204" pitchFamily="34" charset="0"/>
                        </a:rPr>
                        <a:t>-</a:t>
                      </a:r>
                      <a:r>
                        <a:rPr lang="en-US" sz="800" b="0" dirty="0" err="1">
                          <a:latin typeface="Consolas" panose="020B0609020204030204" pitchFamily="49" charset="0"/>
                          <a:cs typeface="Calibri Light" panose="020F0302020204030204" pitchFamily="34" charset="0"/>
                        </a:rPr>
                        <a:t>ExcludeSite</a:t>
                      </a:r>
                      <a:r>
                        <a:rPr lang="en-US" sz="800" b="0" dirty="0">
                          <a:latin typeface="+mn-lt"/>
                          <a:cs typeface="Calibri Light" panose="020F0302020204030204" pitchFamily="34" charset="0"/>
                        </a:rPr>
                        <a:t>.</a:t>
                      </a:r>
                    </a:p>
                  </a:txBody>
                  <a:tcPr anchor="ctr">
                    <a:lnR w="6350" cap="flat" cmpd="sng" algn="ctr">
                      <a:solidFill>
                        <a:schemeClr val="tx1">
                          <a:lumMod val="50000"/>
                        </a:schemeClr>
                      </a:solidFill>
                      <a:prstDash val="solid"/>
                      <a:round/>
                      <a:headEnd type="none" w="med" len="med"/>
                      <a:tailEnd type="none" w="med" len="med"/>
                    </a:lnR>
                    <a:solidFill>
                      <a:srgbClr val="EAEAEA"/>
                    </a:solidFill>
                  </a:tcPr>
                </a:tc>
                <a:extLst>
                  <a:ext uri="{0D108BD9-81ED-4DB2-BD59-A6C34878D82A}">
                    <a16:rowId xmlns:a16="http://schemas.microsoft.com/office/drawing/2014/main" val="2400646317"/>
                  </a:ext>
                </a:extLst>
              </a:tr>
              <a:tr h="249669">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800" b="1" baseline="0" dirty="0">
                          <a:latin typeface="Consolas" panose="020B0609020204030204" pitchFamily="49" charset="0"/>
                        </a:rPr>
                        <a:t>-</a:t>
                      </a:r>
                      <a:r>
                        <a:rPr lang="en-US" sz="800" b="1" baseline="0" dirty="0" err="1">
                          <a:latin typeface="Consolas" panose="020B0609020204030204" pitchFamily="49" charset="0"/>
                        </a:rPr>
                        <a:t>ExcludeSite</a:t>
                      </a:r>
                      <a:r>
                        <a:rPr lang="en-US" sz="800" b="1" baseline="0" dirty="0">
                          <a:latin typeface="Consolas" panose="020B0609020204030204" pitchFamily="49" charset="0"/>
                        </a:rPr>
                        <a:t> </a:t>
                      </a:r>
                      <a:r>
                        <a:rPr lang="en-US" sz="800" b="0" baseline="0" dirty="0">
                          <a:latin typeface="+mn-lt"/>
                          <a:ea typeface="Cambria" panose="02040503050406030204" pitchFamily="18" charset="0"/>
                        </a:rPr>
                        <a:t>&lt;String&gt;,&lt;String&gt;</a:t>
                      </a:r>
                    </a:p>
                  </a:txBody>
                  <a:tcPr anchor="ctr">
                    <a:lnL w="6350" cap="flat" cmpd="sng" algn="ctr">
                      <a:solidFill>
                        <a:schemeClr val="tx1"/>
                      </a:solidFill>
                      <a:prstDash val="solid"/>
                      <a:round/>
                      <a:headEnd type="none" w="med" len="med"/>
                      <a:tailEnd type="none" w="med" len="med"/>
                    </a:lnL>
                    <a:solidFill>
                      <a:srgbClr val="D5D5D7"/>
                    </a:solidFill>
                  </a:tcPr>
                </a:tc>
                <a:tc>
                  <a:txBody>
                    <a:bodyPr/>
                    <a:lstStyle/>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800" b="0" dirty="0">
                          <a:latin typeface="+mn-lt"/>
                          <a:cs typeface="Calibri Light" panose="020F0302020204030204" pitchFamily="34" charset="0"/>
                        </a:rPr>
                        <a:t>Specify which site(s) to exclude from the scan for STIGs where site is within context.  For multiple sites, separate with commas.  Cannot be specified with </a:t>
                      </a:r>
                      <a:r>
                        <a:rPr lang="en-US" sz="800" b="0" dirty="0">
                          <a:latin typeface="Consolas" panose="020B0609020204030204" pitchFamily="49" charset="0"/>
                          <a:cs typeface="Calibri Light" panose="020F0302020204030204" pitchFamily="34" charset="0"/>
                        </a:rPr>
                        <a:t>-</a:t>
                      </a:r>
                      <a:r>
                        <a:rPr lang="en-US" sz="800" b="0" dirty="0" err="1">
                          <a:latin typeface="Consolas" panose="020B0609020204030204" pitchFamily="49" charset="0"/>
                          <a:cs typeface="Calibri Light" panose="020F0302020204030204" pitchFamily="34" charset="0"/>
                        </a:rPr>
                        <a:t>SelectSite</a:t>
                      </a:r>
                      <a:r>
                        <a:rPr lang="en-US" sz="800" b="0" dirty="0">
                          <a:latin typeface="+mn-lt"/>
                          <a:cs typeface="Calibri Light" panose="020F0302020204030204" pitchFamily="34" charset="0"/>
                        </a:rPr>
                        <a:t>.</a:t>
                      </a:r>
                    </a:p>
                  </a:txBody>
                  <a:tcPr anchor="ctr">
                    <a:lnR w="6350" cap="flat" cmpd="sng" algn="ctr">
                      <a:solidFill>
                        <a:schemeClr val="tx1">
                          <a:lumMod val="50000"/>
                        </a:schemeClr>
                      </a:solidFill>
                      <a:prstDash val="solid"/>
                      <a:round/>
                      <a:headEnd type="none" w="med" len="med"/>
                      <a:tailEnd type="none" w="med" len="med"/>
                    </a:lnR>
                    <a:solidFill>
                      <a:srgbClr val="D5D5D7"/>
                    </a:solidFill>
                  </a:tcPr>
                </a:tc>
                <a:extLst>
                  <a:ext uri="{0D108BD9-81ED-4DB2-BD59-A6C34878D82A}">
                    <a16:rowId xmlns:a16="http://schemas.microsoft.com/office/drawing/2014/main" val="1437555182"/>
                  </a:ext>
                </a:extLst>
              </a:tr>
              <a:tr h="15888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800" b="1" dirty="0">
                          <a:latin typeface="Consolas" panose="020B0609020204030204" pitchFamily="49" charset="0"/>
                        </a:rPr>
                        <a:t>-ApplyTattoo</a:t>
                      </a:r>
                    </a:p>
                  </a:txBody>
                  <a:tcPr anchor="ctr">
                    <a:lnL w="6350" cap="flat" cmpd="sng" algn="ctr">
                      <a:solidFill>
                        <a:schemeClr val="tx1"/>
                      </a:solidFill>
                      <a:prstDash val="solid"/>
                      <a:round/>
                      <a:headEnd type="none" w="med" len="med"/>
                      <a:tailEnd type="none" w="med" len="med"/>
                    </a:lnL>
                    <a:lnB w="6350" cap="flat" cmpd="sng" algn="ctr">
                      <a:solidFill>
                        <a:schemeClr val="tx1">
                          <a:lumMod val="50000"/>
                        </a:schemeClr>
                      </a:solidFill>
                      <a:prstDash val="solid"/>
                      <a:round/>
                      <a:headEnd type="none" w="med" len="med"/>
                      <a:tailEnd type="none" w="med" len="med"/>
                    </a:lnB>
                    <a:solidFill>
                      <a:srgbClr val="EAEAEA"/>
                    </a:solidFill>
                  </a:tcPr>
                </a:tc>
                <a:tc>
                  <a:txBody>
                    <a:bodyPr/>
                    <a:lstStyle/>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800" dirty="0"/>
                        <a:t>Creates tattoo under </a:t>
                      </a:r>
                      <a:r>
                        <a:rPr lang="en-US" sz="800" dirty="0">
                          <a:latin typeface="Consolas" panose="020B0609020204030204" pitchFamily="49" charset="0"/>
                        </a:rPr>
                        <a:t>HKLM:\SOFTWARE\Evaluate-STIG</a:t>
                      </a:r>
                      <a:r>
                        <a:rPr lang="en-US" sz="800" dirty="0">
                          <a:latin typeface="+mn-lt"/>
                        </a:rPr>
                        <a:t> (Windows) or </a:t>
                      </a:r>
                      <a:r>
                        <a:rPr lang="en-US" sz="800" dirty="0">
                          <a:latin typeface="Consolas" panose="020B0609020204030204" pitchFamily="49" charset="0"/>
                        </a:rPr>
                        <a:t>/etc/Evaluate-STIG</a:t>
                      </a:r>
                      <a:r>
                        <a:rPr lang="en-US" sz="800" dirty="0">
                          <a:latin typeface="+mn-lt"/>
                        </a:rPr>
                        <a:t> (Linux)</a:t>
                      </a:r>
                      <a:endParaRPr lang="en-US" sz="800" dirty="0">
                        <a:latin typeface="+mn-lt"/>
                        <a:cs typeface="Calibri Light" panose="020F0302020204030204" pitchFamily="34" charset="0"/>
                      </a:endParaRPr>
                    </a:p>
                  </a:txBody>
                  <a:tcPr anchor="ctr">
                    <a:lnR w="6350" cap="flat" cmpd="sng" algn="ctr">
                      <a:solidFill>
                        <a:schemeClr val="tx1">
                          <a:lumMod val="50000"/>
                        </a:schemeClr>
                      </a:solidFill>
                      <a:prstDash val="solid"/>
                      <a:round/>
                      <a:headEnd type="none" w="med" len="med"/>
                      <a:tailEnd type="none" w="med" len="med"/>
                    </a:lnR>
                    <a:lnB w="6350" cap="flat" cmpd="sng" algn="ctr">
                      <a:solidFill>
                        <a:schemeClr val="tx1">
                          <a:lumMod val="50000"/>
                        </a:schemeClr>
                      </a:solidFill>
                      <a:prstDash val="solid"/>
                      <a:round/>
                      <a:headEnd type="none" w="med" len="med"/>
                      <a:tailEnd type="none" w="med" len="med"/>
                    </a:lnB>
                    <a:solidFill>
                      <a:srgbClr val="EAEAEA"/>
                    </a:solidFill>
                  </a:tcPr>
                </a:tc>
                <a:extLst>
                  <a:ext uri="{0D108BD9-81ED-4DB2-BD59-A6C34878D82A}">
                    <a16:rowId xmlns:a16="http://schemas.microsoft.com/office/drawing/2014/main" val="303146719"/>
                  </a:ext>
                </a:extLst>
              </a:tr>
            </a:tbl>
          </a:graphicData>
        </a:graphic>
      </p:graphicFrame>
      <p:sp>
        <p:nvSpPr>
          <p:cNvPr id="3" name="Content Placeholder 2">
            <a:extLst>
              <a:ext uri="{FF2B5EF4-FFF2-40B4-BE49-F238E27FC236}">
                <a16:creationId xmlns:a16="http://schemas.microsoft.com/office/drawing/2014/main" id="{BD3B349C-F856-3DBC-2EFE-DD1781571B37}"/>
              </a:ext>
            </a:extLst>
          </p:cNvPr>
          <p:cNvSpPr txBox="1">
            <a:spLocks/>
          </p:cNvSpPr>
          <p:nvPr/>
        </p:nvSpPr>
        <p:spPr>
          <a:xfrm>
            <a:off x="257348" y="980012"/>
            <a:ext cx="8504067" cy="372883"/>
          </a:xfrm>
          <a:prstGeom prst="rect">
            <a:avLst/>
          </a:prstGeom>
          <a:effectLst>
            <a:outerShdw blurRad="25400" dir="17880000">
              <a:srgbClr val="000000">
                <a:alpha val="46000"/>
              </a:srgbClr>
            </a:outerShdw>
          </a:effectLst>
        </p:spPr>
        <p:txBody>
          <a:bodyPr vert="horz" lIns="91440" tIns="45720" rIns="91440" bIns="45720" rtlCol="0" anchor="t">
            <a:normAutofit lnSpcReduction="10000"/>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100000"/>
              <a:buFont typeface="Wingdings" panose="05000000000000000000" pitchFamily="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80000"/>
              <a:buFont typeface="Courier New" panose="02070309020205020404" pitchFamily="49" charset="0"/>
              <a:buChar char="o"/>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100000"/>
              <a:buFont typeface="Calisto MT" panose="02040603050505030304" pitchFamily="18" charset="0"/>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36900" indent="0">
              <a:buNone/>
            </a:pPr>
            <a:r>
              <a:rPr lang="en-US" b="1" dirty="0">
                <a:effectLst>
                  <a:outerShdw blurRad="38100" dist="38100" dir="2700000" algn="tl">
                    <a:srgbClr val="000000">
                      <a:alpha val="43137"/>
                    </a:srgbClr>
                  </a:outerShdw>
                </a:effectLst>
              </a:rPr>
              <a:t>Scan Options - continued</a:t>
            </a:r>
          </a:p>
        </p:txBody>
      </p:sp>
    </p:spTree>
    <p:extLst>
      <p:ext uri="{BB962C8B-B14F-4D97-AF65-F5344CB8AC3E}">
        <p14:creationId xmlns:p14="http://schemas.microsoft.com/office/powerpoint/2010/main" val="12382043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Evaluate-STIG Options</a:t>
            </a:r>
          </a:p>
        </p:txBody>
      </p:sp>
      <p:sp>
        <p:nvSpPr>
          <p:cNvPr id="4" name="Date Placeholder 3"/>
          <p:cNvSpPr>
            <a:spLocks noGrp="1"/>
          </p:cNvSpPr>
          <p:nvPr>
            <p:ph type="dt" sz="half" idx="10"/>
          </p:nvPr>
        </p:nvSpPr>
        <p:spPr/>
        <p:txBody>
          <a:bodyPr/>
          <a:lstStyle/>
          <a:p>
            <a:fld id="{1EFF16BC-E282-4D8F-9A16-B98B9140188C}" type="datetime3">
              <a:rPr lang="en-US" smtClean="0"/>
              <a:t>9 December 2025</a:t>
            </a:fld>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13</a:t>
            </a:fld>
            <a:endParaRPr lang="en-US" dirty="0"/>
          </a:p>
        </p:txBody>
      </p:sp>
      <p:graphicFrame>
        <p:nvGraphicFramePr>
          <p:cNvPr id="8" name="Content Placeholder 7"/>
          <p:cNvGraphicFramePr>
            <a:graphicFrameLocks noGrp="1"/>
          </p:cNvGraphicFramePr>
          <p:nvPr>
            <p:ph idx="1"/>
            <p:extLst>
              <p:ext uri="{D42A27DB-BD31-4B8C-83A1-F6EECF244321}">
                <p14:modId xmlns:p14="http://schemas.microsoft.com/office/powerpoint/2010/main" val="3593618989"/>
              </p:ext>
            </p:extLst>
          </p:nvPr>
        </p:nvGraphicFramePr>
        <p:xfrm>
          <a:off x="382588" y="1352893"/>
          <a:ext cx="8378826" cy="1894132"/>
        </p:xfrm>
        <a:graphic>
          <a:graphicData uri="http://schemas.openxmlformats.org/drawingml/2006/table">
            <a:tbl>
              <a:tblPr firstRow="1" bandRow="1">
                <a:effectLst>
                  <a:outerShdw blurRad="50800" dist="63500" dir="2700000" algn="tl" rotWithShape="0">
                    <a:prstClr val="black">
                      <a:alpha val="40000"/>
                    </a:prstClr>
                  </a:outerShdw>
                </a:effectLst>
                <a:tableStyleId>{5202B0CA-FC54-4496-8BCA-5EF66A818D29}</a:tableStyleId>
              </a:tblPr>
              <a:tblGrid>
                <a:gridCol w="2741612">
                  <a:extLst>
                    <a:ext uri="{9D8B030D-6E8A-4147-A177-3AD203B41FA5}">
                      <a16:colId xmlns:a16="http://schemas.microsoft.com/office/drawing/2014/main" val="4192379960"/>
                    </a:ext>
                  </a:extLst>
                </a:gridCol>
                <a:gridCol w="5637214">
                  <a:extLst>
                    <a:ext uri="{9D8B030D-6E8A-4147-A177-3AD203B41FA5}">
                      <a16:colId xmlns:a16="http://schemas.microsoft.com/office/drawing/2014/main" val="3602643202"/>
                    </a:ext>
                  </a:extLst>
                </a:gridCol>
              </a:tblGrid>
              <a:tr h="268768">
                <a:tc>
                  <a:txBody>
                    <a:bodyPr/>
                    <a:lstStyle/>
                    <a:p>
                      <a:r>
                        <a:rPr lang="en-US" sz="900" dirty="0">
                          <a:effectLst>
                            <a:outerShdw blurRad="38100" dist="38100" dir="2700000" algn="tl">
                              <a:srgbClr val="000000">
                                <a:alpha val="43137"/>
                              </a:srgbClr>
                            </a:outerShdw>
                          </a:effectLst>
                        </a:rPr>
                        <a:t>Option</a:t>
                      </a:r>
                      <a:endParaRPr lang="en-US" sz="900" dirty="0">
                        <a:effectLst>
                          <a:outerShdw blurRad="38100" dist="38100" dir="2700000" algn="tl">
                            <a:srgbClr val="000000">
                              <a:alpha val="43137"/>
                            </a:srgbClr>
                          </a:outerShdw>
                        </a:effectLst>
                        <a:latin typeface="+mn-lt"/>
                      </a:endParaRPr>
                    </a:p>
                  </a:txBody>
                  <a:tcPr anchor="ctr">
                    <a:lnL w="6350" cap="flat" cmpd="sng" algn="ctr">
                      <a:solidFill>
                        <a:schemeClr val="tx1"/>
                      </a:solidFill>
                      <a:prstDash val="solid"/>
                      <a:round/>
                      <a:headEnd type="none" w="med" len="med"/>
                      <a:tailEnd type="none" w="med" len="med"/>
                    </a:lnL>
                    <a:lnT w="6350" cap="flat" cmpd="sng" algn="ctr">
                      <a:solidFill>
                        <a:schemeClr val="tx1"/>
                      </a:solidFill>
                      <a:prstDash val="solid"/>
                      <a:round/>
                      <a:headEnd type="none" w="med" len="med"/>
                      <a:tailEnd type="none" w="med" len="med"/>
                    </a:lnT>
                    <a:solidFill>
                      <a:schemeClr val="accent1">
                        <a:lumMod val="60000"/>
                        <a:lumOff val="40000"/>
                        <a:alpha val="50000"/>
                      </a:schemeClr>
                    </a:solidFill>
                  </a:tcPr>
                </a:tc>
                <a:tc>
                  <a:txBody>
                    <a:bodyPr/>
                    <a:lstStyle/>
                    <a:p>
                      <a:r>
                        <a:rPr lang="en-US" sz="900" dirty="0">
                          <a:effectLst>
                            <a:outerShdw blurRad="38100" dist="38100" dir="2700000" algn="tl">
                              <a:srgbClr val="000000">
                                <a:alpha val="43137"/>
                              </a:srgbClr>
                            </a:outerShdw>
                          </a:effectLst>
                        </a:rPr>
                        <a:t>Description</a:t>
                      </a:r>
                      <a:endParaRPr lang="en-US" sz="900" dirty="0">
                        <a:effectLst>
                          <a:outerShdw blurRad="38100" dist="38100" dir="2700000" algn="tl">
                            <a:srgbClr val="000000">
                              <a:alpha val="43137"/>
                            </a:srgbClr>
                          </a:outerShdw>
                        </a:effectLst>
                        <a:latin typeface="+mn-lt"/>
                      </a:endParaRPr>
                    </a:p>
                  </a:txBody>
                  <a:tcPr anchor="ctr">
                    <a:lnR w="6350" cap="flat" cmpd="sng" algn="ctr">
                      <a:solidFill>
                        <a:schemeClr val="tx1">
                          <a:lumMod val="50000"/>
                        </a:schemeClr>
                      </a:solidFill>
                      <a:prstDash val="solid"/>
                      <a:round/>
                      <a:headEnd type="none" w="med" len="med"/>
                      <a:tailEnd type="none" w="med" len="med"/>
                    </a:lnR>
                    <a:lnT w="6350" cap="flat" cmpd="sng" algn="ctr">
                      <a:solidFill>
                        <a:schemeClr val="tx1"/>
                      </a:solidFill>
                      <a:prstDash val="solid"/>
                      <a:round/>
                      <a:headEnd type="none" w="med" len="med"/>
                      <a:tailEnd type="none" w="med" len="med"/>
                    </a:lnT>
                    <a:solidFill>
                      <a:schemeClr val="accent1">
                        <a:lumMod val="60000"/>
                        <a:lumOff val="40000"/>
                        <a:alpha val="50000"/>
                      </a:schemeClr>
                    </a:solidFill>
                  </a:tcPr>
                </a:tc>
                <a:extLst>
                  <a:ext uri="{0D108BD9-81ED-4DB2-BD59-A6C34878D82A}">
                    <a16:rowId xmlns:a16="http://schemas.microsoft.com/office/drawing/2014/main" val="2885191637"/>
                  </a:ext>
                </a:extLst>
              </a:tr>
              <a:tr h="394192">
                <a:tc>
                  <a:txBody>
                    <a:bodyPr/>
                    <a:lstStyle/>
                    <a:p>
                      <a:pPr marL="0" marR="0" lvl="0" indent="0" algn="l" defTabSz="1018824" rtl="0" eaLnBrk="1" fontAlgn="auto" latinLnBrk="0" hangingPunct="1">
                        <a:lnSpc>
                          <a:spcPct val="100000"/>
                        </a:lnSpc>
                        <a:spcBef>
                          <a:spcPts val="0"/>
                        </a:spcBef>
                        <a:spcAft>
                          <a:spcPts val="0"/>
                        </a:spcAft>
                        <a:buClrTx/>
                        <a:buSzTx/>
                        <a:buFontTx/>
                        <a:buNone/>
                        <a:tabLst/>
                        <a:defRPr/>
                      </a:pPr>
                      <a:r>
                        <a:rPr lang="en-US" sz="800" b="1" dirty="0">
                          <a:latin typeface="Consolas" panose="020B0609020204030204" pitchFamily="49" charset="0"/>
                        </a:rPr>
                        <a:t>-ComputerName</a:t>
                      </a:r>
                      <a:r>
                        <a:rPr lang="en-US" sz="800" b="1" dirty="0"/>
                        <a:t> </a:t>
                      </a:r>
                      <a:r>
                        <a:rPr lang="en-US" sz="800" dirty="0"/>
                        <a:t>&lt;IP&gt;, &lt;name&gt;, &lt;list&gt;, &lt;array&gt;</a:t>
                      </a:r>
                      <a:endParaRPr lang="en-US" sz="800" b="0" dirty="0">
                        <a:latin typeface="Consolas" panose="020B0609020204030204" pitchFamily="49" charset="0"/>
                      </a:endParaRPr>
                    </a:p>
                  </a:txBody>
                  <a:tcPr anchor="ctr">
                    <a:lnL w="6350" cap="flat" cmpd="sng" algn="ctr">
                      <a:solidFill>
                        <a:schemeClr val="tx1"/>
                      </a:solidFill>
                      <a:prstDash val="solid"/>
                      <a:round/>
                      <a:headEnd type="none" w="med" len="med"/>
                      <a:tailEnd type="none" w="med" len="med"/>
                    </a:lnL>
                    <a:solidFill>
                      <a:schemeClr val="bg2">
                        <a:lumMod val="10000"/>
                        <a:lumOff val="90000"/>
                        <a:alpha val="90000"/>
                      </a:schemeClr>
                    </a:solidFill>
                  </a:tcPr>
                </a:tc>
                <a:tc>
                  <a:txBody>
                    <a:bodyPr/>
                    <a:lstStyle/>
                    <a:p>
                      <a:pPr marL="171450" marR="0" lvl="0" indent="-171450" algn="l" defTabSz="1018824"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800" dirty="0"/>
                        <a:t>Scan remote computer(s).</a:t>
                      </a:r>
                      <a:r>
                        <a:rPr lang="en-US" sz="800" baseline="0" dirty="0"/>
                        <a:t>  </a:t>
                      </a:r>
                      <a:r>
                        <a:rPr lang="en-US" sz="800" dirty="0"/>
                        <a:t>Win</a:t>
                      </a:r>
                      <a:r>
                        <a:rPr lang="en-US" sz="800" baseline="0" dirty="0"/>
                        <a:t> to </a:t>
                      </a:r>
                      <a:r>
                        <a:rPr lang="en-US" sz="800" dirty="0"/>
                        <a:t>Win or Win</a:t>
                      </a:r>
                      <a:r>
                        <a:rPr lang="en-US" sz="800" baseline="0" dirty="0"/>
                        <a:t> to </a:t>
                      </a:r>
                      <a:r>
                        <a:rPr lang="en-US" sz="800" dirty="0"/>
                        <a:t>Linux only.  For multiple, separate with commas.</a:t>
                      </a:r>
                    </a:p>
                    <a:p>
                      <a:pPr marL="171450" indent="-171450">
                        <a:buFont typeface="Arial" panose="020B0604020202020204" pitchFamily="34" charset="0"/>
                        <a:buChar char="•"/>
                      </a:pPr>
                      <a:r>
                        <a:rPr lang="en-US" sz="800" dirty="0"/>
                        <a:t>Can</a:t>
                      </a:r>
                      <a:r>
                        <a:rPr lang="en-US" sz="800" baseline="0" dirty="0"/>
                        <a:t> be IP, name, .txt file, array object, or a combination.  “Localhost” and “127.0.0.1” also valid.</a:t>
                      </a:r>
                      <a:endParaRPr lang="en-US" sz="800" baseline="0" dirty="0">
                        <a:latin typeface="+mn-lt"/>
                        <a:cs typeface="Calibri Light" panose="020F0302020204030204" pitchFamily="34" charset="0"/>
                      </a:endParaRPr>
                    </a:p>
                  </a:txBody>
                  <a:tcPr anchor="ctr">
                    <a:lnR w="6350" cap="flat" cmpd="sng" algn="ctr">
                      <a:solidFill>
                        <a:schemeClr val="tx1">
                          <a:lumMod val="50000"/>
                        </a:schemeClr>
                      </a:solidFill>
                      <a:prstDash val="solid"/>
                      <a:round/>
                      <a:headEnd type="none" w="med" len="med"/>
                      <a:tailEnd type="none" w="med" len="med"/>
                    </a:lnR>
                    <a:solidFill>
                      <a:schemeClr val="bg2">
                        <a:lumMod val="10000"/>
                        <a:lumOff val="90000"/>
                        <a:alpha val="90000"/>
                      </a:schemeClr>
                    </a:solidFill>
                  </a:tcPr>
                </a:tc>
                <a:extLst>
                  <a:ext uri="{0D108BD9-81ED-4DB2-BD59-A6C34878D82A}">
                    <a16:rowId xmlns:a16="http://schemas.microsoft.com/office/drawing/2014/main" val="2891643796"/>
                  </a:ext>
                </a:extLst>
              </a:tr>
              <a:tr h="394192">
                <a:tc>
                  <a:txBody>
                    <a:bodyPr/>
                    <a:lstStyle/>
                    <a:p>
                      <a:pPr marL="0" marR="0" lvl="0" indent="0" algn="l" defTabSz="1018824" rtl="0" eaLnBrk="1" fontAlgn="auto" latinLnBrk="0" hangingPunct="1">
                        <a:lnSpc>
                          <a:spcPct val="100000"/>
                        </a:lnSpc>
                        <a:spcBef>
                          <a:spcPts val="0"/>
                        </a:spcBef>
                        <a:spcAft>
                          <a:spcPts val="0"/>
                        </a:spcAft>
                        <a:buClrTx/>
                        <a:buSzTx/>
                        <a:buFontTx/>
                        <a:buNone/>
                        <a:tabLst/>
                        <a:defRPr/>
                      </a:pPr>
                      <a:r>
                        <a:rPr lang="en-US" sz="800" b="1" dirty="0">
                          <a:latin typeface="Consolas" panose="020B0609020204030204" pitchFamily="49" charset="0"/>
                        </a:rPr>
                        <a:t>-CiscoConfig</a:t>
                      </a:r>
                      <a:r>
                        <a:rPr lang="en-US" sz="800" baseline="0" dirty="0"/>
                        <a:t> &lt;Path&gt;, &lt;Path&gt;</a:t>
                      </a:r>
                      <a:endParaRPr lang="en-US" sz="800" b="0" dirty="0">
                        <a:latin typeface="Consolas" panose="020B0609020204030204" pitchFamily="49" charset="0"/>
                      </a:endParaRPr>
                    </a:p>
                  </a:txBody>
                  <a:tcPr anchor="ctr">
                    <a:lnL w="6350" cap="flat" cmpd="sng" algn="ctr">
                      <a:solidFill>
                        <a:schemeClr val="tx1"/>
                      </a:solidFill>
                      <a:prstDash val="solid"/>
                      <a:round/>
                      <a:headEnd type="none" w="med" len="med"/>
                      <a:tailEnd type="none" w="med" len="med"/>
                    </a:lnL>
                    <a:solidFill>
                      <a:srgbClr val="E9E9E9"/>
                    </a:solidFill>
                  </a:tcPr>
                </a:tc>
                <a:tc>
                  <a:txBody>
                    <a:bodyPr/>
                    <a:lstStyle/>
                    <a:p>
                      <a:pPr marL="171450" indent="-171450">
                        <a:buFont typeface="Arial" panose="020B0604020202020204" pitchFamily="34" charset="0"/>
                        <a:buChar char="•"/>
                      </a:pPr>
                      <a:r>
                        <a:rPr lang="en-US" sz="800" dirty="0"/>
                        <a:t>Scan Cisco show tech-support output file(s).</a:t>
                      </a:r>
                    </a:p>
                    <a:p>
                      <a:pPr marL="171450" indent="-171450">
                        <a:buFont typeface="Arial" panose="020B0604020202020204" pitchFamily="34" charset="0"/>
                        <a:buChar char="•"/>
                      </a:pPr>
                      <a:r>
                        <a:rPr lang="en-US" sz="800" dirty="0"/>
                        <a:t>&lt;Path&gt;</a:t>
                      </a:r>
                      <a:r>
                        <a:rPr lang="en-US" sz="800" baseline="0" dirty="0"/>
                        <a:t> may be an individual file or a folder of show tech-support files.  Use comma separation for multi.  </a:t>
                      </a:r>
                      <a:endParaRPr lang="en-US" sz="800" dirty="0">
                        <a:latin typeface="+mn-lt"/>
                        <a:cs typeface="Calibri Light" panose="020F0302020204030204" pitchFamily="34" charset="0"/>
                      </a:endParaRPr>
                    </a:p>
                  </a:txBody>
                  <a:tcPr anchor="ctr">
                    <a:lnR w="6350" cap="flat" cmpd="sng" algn="ctr">
                      <a:solidFill>
                        <a:schemeClr val="tx1">
                          <a:lumMod val="50000"/>
                        </a:schemeClr>
                      </a:solidFill>
                      <a:prstDash val="solid"/>
                      <a:round/>
                      <a:headEnd type="none" w="med" len="med"/>
                      <a:tailEnd type="none" w="med" len="med"/>
                    </a:lnR>
                    <a:solidFill>
                      <a:schemeClr val="tx1">
                        <a:alpha val="90000"/>
                      </a:schemeClr>
                    </a:solidFill>
                  </a:tcPr>
                </a:tc>
                <a:extLst>
                  <a:ext uri="{0D108BD9-81ED-4DB2-BD59-A6C34878D82A}">
                    <a16:rowId xmlns:a16="http://schemas.microsoft.com/office/drawing/2014/main" val="3349720861"/>
                  </a:ext>
                </a:extLst>
              </a:tr>
              <a:tr h="250850">
                <a:tc>
                  <a:txBody>
                    <a:bodyPr/>
                    <a:lstStyle/>
                    <a:p>
                      <a:pPr marL="0" marR="0" lvl="0" indent="0" algn="l" defTabSz="1018824" rtl="0" eaLnBrk="1" fontAlgn="auto" latinLnBrk="0" hangingPunct="1">
                        <a:lnSpc>
                          <a:spcPct val="100000"/>
                        </a:lnSpc>
                        <a:spcBef>
                          <a:spcPts val="0"/>
                        </a:spcBef>
                        <a:spcAft>
                          <a:spcPts val="0"/>
                        </a:spcAft>
                        <a:buClrTx/>
                        <a:buSzTx/>
                        <a:buFontTx/>
                        <a:buNone/>
                        <a:tabLst/>
                        <a:defRPr/>
                      </a:pPr>
                      <a:r>
                        <a:rPr lang="en-US" sz="800" b="1" dirty="0">
                          <a:latin typeface="Consolas" panose="020B0609020204030204" pitchFamily="49" charset="0"/>
                        </a:rPr>
                        <a:t>-ThrottleLimit</a:t>
                      </a:r>
                      <a:r>
                        <a:rPr lang="en-US" sz="800" dirty="0"/>
                        <a:t> &lt;int&gt;</a:t>
                      </a:r>
                    </a:p>
                  </a:txBody>
                  <a:tcPr anchor="ctr">
                    <a:lnL w="6350" cap="flat" cmpd="sng" algn="ctr">
                      <a:solidFill>
                        <a:schemeClr val="tx1"/>
                      </a:solidFill>
                      <a:prstDash val="solid"/>
                      <a:round/>
                      <a:headEnd type="none" w="med" len="med"/>
                      <a:tailEnd type="none" w="med" len="med"/>
                    </a:lnL>
                    <a:solidFill>
                      <a:schemeClr val="bg2">
                        <a:lumMod val="10000"/>
                        <a:lumOff val="90000"/>
                        <a:alpha val="90000"/>
                      </a:schemeClr>
                    </a:solidFill>
                  </a:tcPr>
                </a:tc>
                <a:tc>
                  <a:txBody>
                    <a:bodyPr/>
                    <a:lstStyle/>
                    <a:p>
                      <a:pPr marL="171450" indent="-171450">
                        <a:buFont typeface="Arial" panose="020B0604020202020204" pitchFamily="34" charset="0"/>
                        <a:buChar char="•"/>
                      </a:pPr>
                      <a:r>
                        <a:rPr lang="en-US" sz="800" dirty="0"/>
                        <a:t>Max concurrent remote scan connections or </a:t>
                      </a:r>
                      <a:r>
                        <a:rPr lang="en-US" sz="800" baseline="0" dirty="0"/>
                        <a:t>Cisco show tech-support files</a:t>
                      </a:r>
                      <a:r>
                        <a:rPr lang="en-US" sz="800" dirty="0"/>
                        <a:t>.  Default is 10.</a:t>
                      </a:r>
                      <a:endParaRPr lang="en-US" sz="800" dirty="0">
                        <a:latin typeface="+mn-lt"/>
                        <a:cs typeface="Calibri Light" panose="020F0302020204030204" pitchFamily="34" charset="0"/>
                      </a:endParaRPr>
                    </a:p>
                  </a:txBody>
                  <a:tcPr anchor="ctr">
                    <a:lnR w="6350" cap="flat" cmpd="sng" algn="ctr">
                      <a:solidFill>
                        <a:schemeClr val="tx1">
                          <a:lumMod val="50000"/>
                        </a:schemeClr>
                      </a:solidFill>
                      <a:prstDash val="solid"/>
                      <a:round/>
                      <a:headEnd type="none" w="med" len="med"/>
                      <a:tailEnd type="none" w="med" len="med"/>
                    </a:lnR>
                    <a:solidFill>
                      <a:schemeClr val="bg2">
                        <a:lumMod val="10000"/>
                        <a:lumOff val="90000"/>
                        <a:alpha val="90000"/>
                      </a:schemeClr>
                    </a:solidFill>
                  </a:tcPr>
                </a:tc>
                <a:extLst>
                  <a:ext uri="{0D108BD9-81ED-4DB2-BD59-A6C34878D82A}">
                    <a16:rowId xmlns:a16="http://schemas.microsoft.com/office/drawing/2014/main" val="1964389123"/>
                  </a:ext>
                </a:extLst>
              </a:tr>
              <a:tr h="250850">
                <a:tc>
                  <a:txBody>
                    <a:bodyPr/>
                    <a:lstStyle/>
                    <a:p>
                      <a:pPr marL="0" marR="0" lvl="0" indent="0" algn="l" defTabSz="1018824" rtl="0" eaLnBrk="1" fontAlgn="auto" latinLnBrk="0" hangingPunct="1">
                        <a:lnSpc>
                          <a:spcPct val="100000"/>
                        </a:lnSpc>
                        <a:spcBef>
                          <a:spcPts val="0"/>
                        </a:spcBef>
                        <a:spcAft>
                          <a:spcPts val="0"/>
                        </a:spcAft>
                        <a:buClrTx/>
                        <a:buSzTx/>
                        <a:buFontTx/>
                        <a:buNone/>
                        <a:tabLst/>
                        <a:defRPr/>
                      </a:pPr>
                      <a:r>
                        <a:rPr lang="en-US" sz="800" b="1" kern="1200" dirty="0">
                          <a:solidFill>
                            <a:schemeClr val="dk1"/>
                          </a:solidFill>
                          <a:latin typeface="Consolas" panose="020B0609020204030204" pitchFamily="49" charset="0"/>
                          <a:ea typeface="+mn-ea"/>
                          <a:cs typeface="+mn-cs"/>
                        </a:rPr>
                        <a:t>-SelectDeviceType </a:t>
                      </a:r>
                      <a:r>
                        <a:rPr lang="en-US" sz="800" kern="1200" baseline="0" dirty="0">
                          <a:solidFill>
                            <a:schemeClr val="dk1"/>
                          </a:solidFill>
                          <a:latin typeface="+mn-lt"/>
                          <a:ea typeface="+mn-ea"/>
                          <a:cs typeface="+mn-cs"/>
                        </a:rPr>
                        <a:t>&lt;"</a:t>
                      </a:r>
                      <a:r>
                        <a:rPr lang="en-US" sz="800" kern="1200" baseline="0" dirty="0" err="1">
                          <a:solidFill>
                            <a:schemeClr val="dk1"/>
                          </a:solidFill>
                          <a:latin typeface="+mn-lt"/>
                          <a:ea typeface="+mn-ea"/>
                          <a:cs typeface="+mn-cs"/>
                        </a:rPr>
                        <a:t>Router"|"Switch</a:t>
                      </a:r>
                      <a:r>
                        <a:rPr lang="en-US" sz="800" kern="1200" baseline="0" dirty="0">
                          <a:solidFill>
                            <a:schemeClr val="dk1"/>
                          </a:solidFill>
                          <a:latin typeface="+mn-lt"/>
                          <a:ea typeface="+mn-ea"/>
                          <a:cs typeface="+mn-cs"/>
                        </a:rPr>
                        <a:t>"&gt;</a:t>
                      </a:r>
                    </a:p>
                  </a:txBody>
                  <a:tcPr anchor="ctr">
                    <a:lnL w="6350" cap="flat" cmpd="sng" algn="ctr">
                      <a:solidFill>
                        <a:schemeClr val="tx1"/>
                      </a:solidFill>
                      <a:prstDash val="solid"/>
                      <a:round/>
                      <a:headEnd type="none" w="med" len="med"/>
                      <a:tailEnd type="none" w="med" len="med"/>
                    </a:lnL>
                    <a:solidFill>
                      <a:srgbClr val="E9E9E9"/>
                    </a:solidFill>
                  </a:tcPr>
                </a:tc>
                <a:tc>
                  <a:txBody>
                    <a:bodyPr/>
                    <a:lstStyle/>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800" kern="1200" dirty="0">
                          <a:solidFill>
                            <a:schemeClr val="dk1"/>
                          </a:solidFill>
                          <a:latin typeface="+mn-lt"/>
                          <a:ea typeface="+mn-ea"/>
                          <a:cs typeface="+mn-cs"/>
                        </a:rPr>
                        <a:t>Specify a device type for IOS, IOS-XE Catalyst 9k series, and IOS-XE ISR device specific Cisco configs. Use comma separation for multiple.</a:t>
                      </a:r>
                    </a:p>
                  </a:txBody>
                  <a:tcPr anchor="ctr">
                    <a:lnR w="6350" cap="flat" cmpd="sng" algn="ctr">
                      <a:solidFill>
                        <a:schemeClr val="tx1">
                          <a:lumMod val="50000"/>
                        </a:schemeClr>
                      </a:solidFill>
                      <a:prstDash val="solid"/>
                      <a:round/>
                      <a:headEnd type="none" w="med" len="med"/>
                      <a:tailEnd type="none" w="med" len="med"/>
                    </a:lnR>
                    <a:solidFill>
                      <a:srgbClr val="E9E9E9"/>
                    </a:solidFill>
                  </a:tcPr>
                </a:tc>
                <a:extLst>
                  <a:ext uri="{0D108BD9-81ED-4DB2-BD59-A6C34878D82A}">
                    <a16:rowId xmlns:a16="http://schemas.microsoft.com/office/drawing/2014/main" val="3937747729"/>
                  </a:ext>
                </a:extLst>
              </a:tr>
              <a:tr h="250850">
                <a:tc>
                  <a:txBody>
                    <a:bodyPr/>
                    <a:lstStyle/>
                    <a:p>
                      <a:pPr marL="0" marR="0" lvl="0" indent="0" algn="l" defTabSz="1018824" rtl="0" eaLnBrk="1" fontAlgn="auto" latinLnBrk="0" hangingPunct="1">
                        <a:lnSpc>
                          <a:spcPct val="100000"/>
                        </a:lnSpc>
                        <a:spcBef>
                          <a:spcPts val="0"/>
                        </a:spcBef>
                        <a:spcAft>
                          <a:spcPts val="0"/>
                        </a:spcAft>
                        <a:buClrTx/>
                        <a:buSzTx/>
                        <a:buFontTx/>
                        <a:buNone/>
                        <a:tabLst/>
                        <a:defRPr/>
                      </a:pPr>
                      <a:r>
                        <a:rPr lang="en-US" sz="800" b="1" dirty="0">
                          <a:latin typeface="Consolas" panose="020B0609020204030204" pitchFamily="49" charset="0"/>
                        </a:rPr>
                        <a:t>-AltCredential</a:t>
                      </a:r>
                    </a:p>
                  </a:txBody>
                  <a:tcPr anchor="ctr">
                    <a:lnL w="6350" cap="flat" cmpd="sng" algn="ctr">
                      <a:solidFill>
                        <a:schemeClr val="tx1"/>
                      </a:solidFill>
                      <a:prstDash val="solid"/>
                      <a:round/>
                      <a:headEnd type="none" w="med" len="med"/>
                      <a:tailEnd type="none" w="med" len="med"/>
                    </a:lnL>
                    <a:lnB w="6350" cap="flat" cmpd="sng" algn="ctr">
                      <a:solidFill>
                        <a:schemeClr val="tx1">
                          <a:lumMod val="50000"/>
                        </a:schemeClr>
                      </a:solidFill>
                      <a:prstDash val="solid"/>
                      <a:round/>
                      <a:headEnd type="none" w="med" len="med"/>
                      <a:tailEnd type="none" w="med" len="med"/>
                    </a:lnB>
                    <a:solidFill>
                      <a:srgbClr val="D5D5D7"/>
                    </a:solidFill>
                  </a:tcPr>
                </a:tc>
                <a:tc>
                  <a:txBody>
                    <a:bodyPr/>
                    <a:lstStyle/>
                    <a:p>
                      <a:pPr marL="171450" indent="-171450">
                        <a:buFont typeface="Arial" panose="020B0604020202020204" pitchFamily="34" charset="0"/>
                        <a:buChar char="•"/>
                      </a:pPr>
                      <a:r>
                        <a:rPr lang="en-US" sz="800" dirty="0"/>
                        <a:t>Prompt</a:t>
                      </a:r>
                      <a:r>
                        <a:rPr lang="en-US" sz="800" baseline="0" dirty="0"/>
                        <a:t> for alternate credential to be use for remote scans.</a:t>
                      </a:r>
                      <a:endParaRPr lang="en-US" sz="800" dirty="0">
                        <a:latin typeface="+mn-lt"/>
                        <a:cs typeface="Calibri Light" panose="020F0302020204030204" pitchFamily="34" charset="0"/>
                      </a:endParaRPr>
                    </a:p>
                  </a:txBody>
                  <a:tcPr anchor="ctr">
                    <a:lnR w="6350" cap="flat" cmpd="sng" algn="ctr">
                      <a:solidFill>
                        <a:schemeClr val="tx1">
                          <a:lumMod val="50000"/>
                        </a:schemeClr>
                      </a:solidFill>
                      <a:prstDash val="solid"/>
                      <a:round/>
                      <a:headEnd type="none" w="med" len="med"/>
                      <a:tailEnd type="none" w="med" len="med"/>
                    </a:lnR>
                    <a:lnB w="6350" cap="flat" cmpd="sng" algn="ctr">
                      <a:solidFill>
                        <a:schemeClr val="tx1">
                          <a:lumMod val="50000"/>
                        </a:schemeClr>
                      </a:solidFill>
                      <a:prstDash val="solid"/>
                      <a:round/>
                      <a:headEnd type="none" w="med" len="med"/>
                      <a:tailEnd type="none" w="med" len="med"/>
                    </a:lnB>
                    <a:solidFill>
                      <a:srgbClr val="D5D5D7"/>
                    </a:solidFill>
                  </a:tcPr>
                </a:tc>
                <a:extLst>
                  <a:ext uri="{0D108BD9-81ED-4DB2-BD59-A6C34878D82A}">
                    <a16:rowId xmlns:a16="http://schemas.microsoft.com/office/drawing/2014/main" val="2064627552"/>
                  </a:ext>
                </a:extLst>
              </a:tr>
            </a:tbl>
          </a:graphicData>
        </a:graphic>
      </p:graphicFrame>
      <p:graphicFrame>
        <p:nvGraphicFramePr>
          <p:cNvPr id="6" name="Content Placeholder 7"/>
          <p:cNvGraphicFramePr>
            <a:graphicFrameLocks/>
          </p:cNvGraphicFramePr>
          <p:nvPr>
            <p:extLst>
              <p:ext uri="{D42A27DB-BD31-4B8C-83A1-F6EECF244321}">
                <p14:modId xmlns:p14="http://schemas.microsoft.com/office/powerpoint/2010/main" val="1686289563"/>
              </p:ext>
            </p:extLst>
          </p:nvPr>
        </p:nvGraphicFramePr>
        <p:xfrm>
          <a:off x="382588" y="3729633"/>
          <a:ext cx="8378826" cy="2435996"/>
        </p:xfrm>
        <a:graphic>
          <a:graphicData uri="http://schemas.openxmlformats.org/drawingml/2006/table">
            <a:tbl>
              <a:tblPr firstRow="1" bandRow="1">
                <a:effectLst>
                  <a:outerShdw blurRad="50800" dist="63500" dir="2700000" algn="tl" rotWithShape="0">
                    <a:prstClr val="black">
                      <a:alpha val="40000"/>
                    </a:prstClr>
                  </a:outerShdw>
                </a:effectLst>
                <a:tableStyleId>{5202B0CA-FC54-4496-8BCA-5EF66A818D29}</a:tableStyleId>
              </a:tblPr>
              <a:tblGrid>
                <a:gridCol w="2754405">
                  <a:extLst>
                    <a:ext uri="{9D8B030D-6E8A-4147-A177-3AD203B41FA5}">
                      <a16:colId xmlns:a16="http://schemas.microsoft.com/office/drawing/2014/main" val="4192379960"/>
                    </a:ext>
                  </a:extLst>
                </a:gridCol>
                <a:gridCol w="5624421">
                  <a:extLst>
                    <a:ext uri="{9D8B030D-6E8A-4147-A177-3AD203B41FA5}">
                      <a16:colId xmlns:a16="http://schemas.microsoft.com/office/drawing/2014/main" val="3602643202"/>
                    </a:ext>
                  </a:extLst>
                </a:gridCol>
              </a:tblGrid>
              <a:tr h="259148">
                <a:tc>
                  <a:txBody>
                    <a:bodyPr/>
                    <a:lstStyle/>
                    <a:p>
                      <a:r>
                        <a:rPr lang="en-US" sz="900" dirty="0">
                          <a:effectLst>
                            <a:outerShdw blurRad="38100" dist="38100" dir="2700000" algn="tl">
                              <a:srgbClr val="000000">
                                <a:alpha val="43137"/>
                              </a:srgbClr>
                            </a:outerShdw>
                          </a:effectLst>
                        </a:rPr>
                        <a:t>Option</a:t>
                      </a:r>
                      <a:endParaRPr lang="en-US" sz="900" dirty="0">
                        <a:effectLst>
                          <a:outerShdw blurRad="38100" dist="38100" dir="2700000" algn="tl">
                            <a:srgbClr val="000000">
                              <a:alpha val="43137"/>
                            </a:srgbClr>
                          </a:outerShdw>
                        </a:effectLst>
                        <a:latin typeface="+mn-lt"/>
                      </a:endParaRPr>
                    </a:p>
                  </a:txBody>
                  <a:tcPr anchor="ctr">
                    <a:lnL w="6350" cap="flat" cmpd="sng" algn="ctr">
                      <a:solidFill>
                        <a:schemeClr val="tx1"/>
                      </a:solidFill>
                      <a:prstDash val="solid"/>
                      <a:round/>
                      <a:headEnd type="none" w="med" len="med"/>
                      <a:tailEnd type="none" w="med" len="med"/>
                    </a:lnL>
                    <a:lnT w="6350" cap="flat" cmpd="sng" algn="ctr">
                      <a:solidFill>
                        <a:schemeClr val="tx1"/>
                      </a:solidFill>
                      <a:prstDash val="solid"/>
                      <a:round/>
                      <a:headEnd type="none" w="med" len="med"/>
                      <a:tailEnd type="none" w="med" len="med"/>
                    </a:lnT>
                    <a:solidFill>
                      <a:schemeClr val="accent1">
                        <a:lumMod val="60000"/>
                        <a:lumOff val="40000"/>
                        <a:alpha val="50000"/>
                      </a:schemeClr>
                    </a:solidFill>
                  </a:tcPr>
                </a:tc>
                <a:tc>
                  <a:txBody>
                    <a:bodyPr/>
                    <a:lstStyle/>
                    <a:p>
                      <a:r>
                        <a:rPr lang="en-US" sz="900" dirty="0">
                          <a:effectLst>
                            <a:outerShdw blurRad="38100" dist="38100" dir="2700000" algn="tl">
                              <a:srgbClr val="000000">
                                <a:alpha val="43137"/>
                              </a:srgbClr>
                            </a:outerShdw>
                          </a:effectLst>
                        </a:rPr>
                        <a:t>Description</a:t>
                      </a:r>
                      <a:endParaRPr lang="en-US" sz="900" dirty="0">
                        <a:effectLst>
                          <a:outerShdw blurRad="38100" dist="38100" dir="2700000" algn="tl">
                            <a:srgbClr val="000000">
                              <a:alpha val="43137"/>
                            </a:srgbClr>
                          </a:outerShdw>
                        </a:effectLst>
                        <a:latin typeface="+mn-lt"/>
                      </a:endParaRPr>
                    </a:p>
                  </a:txBody>
                  <a:tcPr anchor="ctr">
                    <a:lnR w="6350" cap="flat" cmpd="sng" algn="ctr">
                      <a:solidFill>
                        <a:schemeClr val="tx1">
                          <a:lumMod val="50000"/>
                        </a:schemeClr>
                      </a:solidFill>
                      <a:prstDash val="solid"/>
                      <a:round/>
                      <a:headEnd type="none" w="med" len="med"/>
                      <a:tailEnd type="none" w="med" len="med"/>
                    </a:lnR>
                    <a:lnT w="6350" cap="flat" cmpd="sng" algn="ctr">
                      <a:solidFill>
                        <a:schemeClr val="tx1"/>
                      </a:solidFill>
                      <a:prstDash val="solid"/>
                      <a:round/>
                      <a:headEnd type="none" w="med" len="med"/>
                      <a:tailEnd type="none" w="med" len="med"/>
                    </a:lnT>
                    <a:solidFill>
                      <a:schemeClr val="accent1">
                        <a:lumMod val="60000"/>
                        <a:lumOff val="40000"/>
                        <a:alpha val="50000"/>
                      </a:schemeClr>
                    </a:solidFill>
                  </a:tcPr>
                </a:tc>
                <a:extLst>
                  <a:ext uri="{0D108BD9-81ED-4DB2-BD59-A6C34878D82A}">
                    <a16:rowId xmlns:a16="http://schemas.microsoft.com/office/drawing/2014/main" val="2885191637"/>
                  </a:ext>
                </a:extLst>
              </a:tr>
              <a:tr h="241872">
                <a:tc>
                  <a:txBody>
                    <a:bodyPr/>
                    <a:lstStyle/>
                    <a:p>
                      <a:pPr marL="0" marR="0" lvl="0" indent="0" algn="l" defTabSz="1018824" rtl="0" eaLnBrk="1" fontAlgn="auto" latinLnBrk="0" hangingPunct="1">
                        <a:lnSpc>
                          <a:spcPct val="100000"/>
                        </a:lnSpc>
                        <a:spcBef>
                          <a:spcPts val="0"/>
                        </a:spcBef>
                        <a:spcAft>
                          <a:spcPts val="0"/>
                        </a:spcAft>
                        <a:buClrTx/>
                        <a:buSzTx/>
                        <a:buFontTx/>
                        <a:buNone/>
                        <a:tabLst/>
                        <a:defRPr/>
                      </a:pPr>
                      <a:r>
                        <a:rPr lang="en-US" sz="800" b="1" dirty="0">
                          <a:latin typeface="Consolas" panose="020B0609020204030204" pitchFamily="49" charset="0"/>
                        </a:rPr>
                        <a:t>-SMCollection </a:t>
                      </a:r>
                      <a:r>
                        <a:rPr lang="en-US" sz="800" b="0" dirty="0">
                          <a:latin typeface="Cambria" panose="02040503050406030204" pitchFamily="18" charset="0"/>
                          <a:ea typeface="Cambria" panose="02040503050406030204" pitchFamily="18" charset="0"/>
                        </a:rPr>
                        <a:t>&lt;String&gt;</a:t>
                      </a:r>
                    </a:p>
                  </a:txBody>
                  <a:tcPr anchor="ctr">
                    <a:lnL w="6350" cap="flat" cmpd="sng" algn="ctr">
                      <a:solidFill>
                        <a:schemeClr val="tx1"/>
                      </a:solidFill>
                      <a:prstDash val="solid"/>
                      <a:round/>
                      <a:headEnd type="none" w="med" len="med"/>
                      <a:tailEnd type="none" w="med" len="med"/>
                    </a:lnL>
                    <a:solidFill>
                      <a:schemeClr val="bg2">
                        <a:lumMod val="10000"/>
                        <a:lumOff val="90000"/>
                        <a:alpha val="90000"/>
                      </a:schemeClr>
                    </a:solidFill>
                  </a:tcPr>
                </a:tc>
                <a:tc>
                  <a:txBody>
                    <a:bodyPr/>
                    <a:lstStyle/>
                    <a:p>
                      <a:pPr marL="171450" marR="0" lvl="0" indent="-171450" algn="l" defTabSz="1018824"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800" kern="1200" dirty="0">
                          <a:solidFill>
                            <a:schemeClr val="dk1"/>
                          </a:solidFill>
                          <a:latin typeface="+mn-lt"/>
                          <a:ea typeface="+mn-ea"/>
                          <a:cs typeface="+mn-cs"/>
                        </a:rPr>
                        <a:t>Instruct Evaluate-STIG which STIGManager Collection to upload results.</a:t>
                      </a:r>
                    </a:p>
                  </a:txBody>
                  <a:tcPr anchor="ctr">
                    <a:lnR w="6350" cap="flat" cmpd="sng" algn="ctr">
                      <a:solidFill>
                        <a:schemeClr val="tx1">
                          <a:lumMod val="50000"/>
                        </a:schemeClr>
                      </a:solidFill>
                      <a:prstDash val="solid"/>
                      <a:round/>
                      <a:headEnd type="none" w="med" len="med"/>
                      <a:tailEnd type="none" w="med" len="med"/>
                    </a:lnR>
                    <a:solidFill>
                      <a:schemeClr val="bg2">
                        <a:lumMod val="10000"/>
                        <a:lumOff val="90000"/>
                        <a:alpha val="90000"/>
                      </a:schemeClr>
                    </a:solidFill>
                  </a:tcPr>
                </a:tc>
                <a:extLst>
                  <a:ext uri="{0D108BD9-81ED-4DB2-BD59-A6C34878D82A}">
                    <a16:rowId xmlns:a16="http://schemas.microsoft.com/office/drawing/2014/main" val="1138570569"/>
                  </a:ext>
                </a:extLst>
              </a:tr>
              <a:tr h="241872">
                <a:tc>
                  <a:txBody>
                    <a:bodyPr/>
                    <a:lstStyle/>
                    <a:p>
                      <a:pPr marL="0" marR="0" lvl="0" indent="0" algn="l" defTabSz="1018824"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800" b="1" dirty="0">
                          <a:latin typeface="Consolas" panose="020B0609020204030204" pitchFamily="49" charset="0"/>
                        </a:rPr>
                        <a:t>-SMPassphrase </a:t>
                      </a:r>
                      <a:r>
                        <a:rPr lang="en-US" sz="800" b="0" dirty="0">
                          <a:latin typeface="Cambria" panose="02040503050406030204" pitchFamily="18" charset="0"/>
                          <a:ea typeface="Cambria" panose="02040503050406030204" pitchFamily="18" charset="0"/>
                        </a:rPr>
                        <a:t>&lt;String&gt;</a:t>
                      </a:r>
                    </a:p>
                  </a:txBody>
                  <a:tcPr anchor="ctr">
                    <a:lnL w="6350" cap="flat" cmpd="sng" algn="ctr">
                      <a:solidFill>
                        <a:schemeClr val="tx1"/>
                      </a:solidFill>
                      <a:prstDash val="solid"/>
                      <a:round/>
                      <a:headEnd type="none" w="med" len="med"/>
                      <a:tailEnd type="none" w="med" len="med"/>
                    </a:lnL>
                    <a:solidFill>
                      <a:schemeClr val="tx1">
                        <a:alpha val="90000"/>
                      </a:schemeClr>
                    </a:solidFill>
                  </a:tcPr>
                </a:tc>
                <a:tc>
                  <a:txBody>
                    <a:bodyPr/>
                    <a:lstStyle/>
                    <a:p>
                      <a:pPr marL="171450" marR="0" lvl="0" indent="-171450" algn="l" defTabSz="1018824"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800" kern="1200" dirty="0">
                          <a:solidFill>
                            <a:schemeClr val="dk1"/>
                          </a:solidFill>
                          <a:latin typeface="+mn-lt"/>
                          <a:ea typeface="+mn-ea"/>
                          <a:cs typeface="+mn-cs"/>
                        </a:rPr>
                        <a:t>Passphrase to decrypt private key if encrypted .key is used for authentication to a STIGManager instance.</a:t>
                      </a:r>
                    </a:p>
                  </a:txBody>
                  <a:tcPr anchor="ctr">
                    <a:lnR w="6350" cap="flat" cmpd="sng" algn="ctr">
                      <a:solidFill>
                        <a:schemeClr val="tx1">
                          <a:lumMod val="50000"/>
                        </a:schemeClr>
                      </a:solidFill>
                      <a:prstDash val="solid"/>
                      <a:round/>
                      <a:headEnd type="none" w="med" len="med"/>
                      <a:tailEnd type="none" w="med" len="med"/>
                    </a:lnR>
                    <a:solidFill>
                      <a:schemeClr val="tx1">
                        <a:alpha val="90000"/>
                      </a:schemeClr>
                    </a:solidFill>
                  </a:tcPr>
                </a:tc>
                <a:extLst>
                  <a:ext uri="{0D108BD9-81ED-4DB2-BD59-A6C34878D82A}">
                    <a16:rowId xmlns:a16="http://schemas.microsoft.com/office/drawing/2014/main" val="3513069135"/>
                  </a:ext>
                </a:extLst>
              </a:tr>
              <a:tr h="241872">
                <a:tc>
                  <a:txBody>
                    <a:bodyPr/>
                    <a:lstStyle/>
                    <a:p>
                      <a:pPr marL="0" marR="0" lvl="0" indent="0" algn="l" defTabSz="1018824" rtl="0" eaLnBrk="1" fontAlgn="auto" latinLnBrk="0" hangingPunct="1">
                        <a:lnSpc>
                          <a:spcPct val="100000"/>
                        </a:lnSpc>
                        <a:spcBef>
                          <a:spcPts val="0"/>
                        </a:spcBef>
                        <a:spcAft>
                          <a:spcPts val="0"/>
                        </a:spcAft>
                        <a:buClrTx/>
                        <a:buSzTx/>
                        <a:buFontTx/>
                        <a:buNone/>
                        <a:tabLst/>
                        <a:defRPr/>
                      </a:pPr>
                      <a:r>
                        <a:rPr lang="en-US" sz="800" b="1" dirty="0">
                          <a:latin typeface="Consolas" panose="020B0609020204030204" pitchFamily="49" charset="0"/>
                        </a:rPr>
                        <a:t>-SplunkHECName </a:t>
                      </a:r>
                      <a:r>
                        <a:rPr lang="en-US" sz="800" b="0" dirty="0">
                          <a:latin typeface="Cambria" panose="02040503050406030204" pitchFamily="18" charset="0"/>
                          <a:ea typeface="Cambria" panose="02040503050406030204" pitchFamily="18" charset="0"/>
                        </a:rPr>
                        <a:t>&lt;String&gt;</a:t>
                      </a:r>
                    </a:p>
                  </a:txBody>
                  <a:tcPr anchor="ctr">
                    <a:lnL w="6350" cap="flat" cmpd="sng" algn="ctr">
                      <a:solidFill>
                        <a:schemeClr val="tx1"/>
                      </a:solidFill>
                      <a:prstDash val="solid"/>
                      <a:round/>
                      <a:headEnd type="none" w="med" len="med"/>
                      <a:tailEnd type="none" w="med" len="med"/>
                    </a:lnL>
                    <a:solidFill>
                      <a:srgbClr val="D4D4D6"/>
                    </a:solidFill>
                  </a:tcPr>
                </a:tc>
                <a:tc>
                  <a:txBody>
                    <a:bodyPr/>
                    <a:lstStyle/>
                    <a:p>
                      <a:pPr marL="171450" marR="0" lvl="0" indent="-171450" algn="l" defTabSz="1018824"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800" b="0" kern="1200" dirty="0">
                          <a:solidFill>
                            <a:schemeClr val="dk1"/>
                          </a:solidFill>
                          <a:effectLst/>
                          <a:latin typeface="+mn-lt"/>
                          <a:ea typeface="+mn-ea"/>
                          <a:cs typeface="+mn-cs"/>
                        </a:rPr>
                        <a:t>Name of Splunk HTTP Event Collection (HEC) to upload results.</a:t>
                      </a:r>
                    </a:p>
                  </a:txBody>
                  <a:tcPr anchor="ctr">
                    <a:lnR w="6350" cap="flat" cmpd="sng" algn="ctr">
                      <a:solidFill>
                        <a:schemeClr val="tx1">
                          <a:lumMod val="50000"/>
                        </a:schemeClr>
                      </a:solidFill>
                      <a:prstDash val="solid"/>
                      <a:round/>
                      <a:headEnd type="none" w="med" len="med"/>
                      <a:tailEnd type="none" w="med" len="med"/>
                    </a:lnR>
                    <a:solidFill>
                      <a:srgbClr val="D4D4D6"/>
                    </a:solidFill>
                  </a:tcPr>
                </a:tc>
                <a:extLst>
                  <a:ext uri="{0D108BD9-81ED-4DB2-BD59-A6C34878D82A}">
                    <a16:rowId xmlns:a16="http://schemas.microsoft.com/office/drawing/2014/main" val="1669493402"/>
                  </a:ext>
                </a:extLst>
              </a:tr>
              <a:tr h="241872">
                <a:tc>
                  <a:txBody>
                    <a:bodyPr/>
                    <a:lstStyle/>
                    <a:p>
                      <a:pPr marL="0" marR="0" lvl="0" indent="0" algn="l" defTabSz="1018824" rtl="0" eaLnBrk="1" fontAlgn="auto" latinLnBrk="0" hangingPunct="1">
                        <a:lnSpc>
                          <a:spcPct val="100000"/>
                        </a:lnSpc>
                        <a:spcBef>
                          <a:spcPts val="0"/>
                        </a:spcBef>
                        <a:spcAft>
                          <a:spcPts val="0"/>
                        </a:spcAft>
                        <a:buClrTx/>
                        <a:buSzTx/>
                        <a:buFontTx/>
                        <a:buNone/>
                        <a:tabLst/>
                        <a:defRPr/>
                      </a:pPr>
                      <a:r>
                        <a:rPr lang="en-US" sz="800" b="1" dirty="0">
                          <a:latin typeface="Consolas" panose="020B0609020204030204" pitchFamily="49" charset="0"/>
                        </a:rPr>
                        <a:t>-ListSupportedProducts</a:t>
                      </a:r>
                    </a:p>
                  </a:txBody>
                  <a:tcPr anchor="ctr">
                    <a:lnL w="6350" cap="flat" cmpd="sng" algn="ctr">
                      <a:solidFill>
                        <a:schemeClr val="tx1"/>
                      </a:solidFill>
                      <a:prstDash val="solid"/>
                      <a:round/>
                      <a:headEnd type="none" w="med" len="med"/>
                      <a:tailEnd type="none" w="med" len="med"/>
                    </a:lnL>
                    <a:solidFill>
                      <a:srgbClr val="E9E9E9"/>
                    </a:solidFill>
                  </a:tcPr>
                </a:tc>
                <a:tc>
                  <a:txBody>
                    <a:bodyPr/>
                    <a:lstStyle/>
                    <a:p>
                      <a:pPr marL="171450" marR="0" lvl="0" indent="-171450" algn="l" defTabSz="1018824"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800" dirty="0"/>
                        <a:t>Lists all products that Evaluate-STIG currently supports.</a:t>
                      </a:r>
                      <a:endParaRPr lang="en-US" sz="800" b="0" dirty="0">
                        <a:latin typeface="+mn-lt"/>
                        <a:cs typeface="Calibri Light" panose="020F0302020204030204" pitchFamily="34" charset="0"/>
                      </a:endParaRPr>
                    </a:p>
                  </a:txBody>
                  <a:tcPr anchor="ctr">
                    <a:lnR w="6350" cap="flat" cmpd="sng" algn="ctr">
                      <a:solidFill>
                        <a:schemeClr val="tx1">
                          <a:lumMod val="50000"/>
                        </a:schemeClr>
                      </a:solidFill>
                      <a:prstDash val="solid"/>
                      <a:round/>
                      <a:headEnd type="none" w="med" len="med"/>
                      <a:tailEnd type="none" w="med" len="med"/>
                    </a:lnR>
                    <a:solidFill>
                      <a:srgbClr val="E9E9E9"/>
                    </a:solidFill>
                  </a:tcPr>
                </a:tc>
                <a:extLst>
                  <a:ext uri="{0D108BD9-81ED-4DB2-BD59-A6C34878D82A}">
                    <a16:rowId xmlns:a16="http://schemas.microsoft.com/office/drawing/2014/main" val="3452962835"/>
                  </a:ext>
                </a:extLst>
              </a:tr>
              <a:tr h="241872">
                <a:tc>
                  <a:txBody>
                    <a:bodyPr/>
                    <a:lstStyle/>
                    <a:p>
                      <a:pPr marL="0" marR="0" lvl="0" indent="0" algn="l" defTabSz="1018824" rtl="0" eaLnBrk="1" fontAlgn="auto" latinLnBrk="0" hangingPunct="1">
                        <a:lnSpc>
                          <a:spcPct val="100000"/>
                        </a:lnSpc>
                        <a:spcBef>
                          <a:spcPts val="0"/>
                        </a:spcBef>
                        <a:spcAft>
                          <a:spcPts val="0"/>
                        </a:spcAft>
                        <a:buClrTx/>
                        <a:buSzTx/>
                        <a:buFontTx/>
                        <a:buNone/>
                        <a:tabLst/>
                        <a:defRPr/>
                      </a:pPr>
                      <a:r>
                        <a:rPr lang="en-US" sz="800" b="1" dirty="0">
                          <a:latin typeface="Consolas" panose="020B0609020204030204" pitchFamily="49" charset="0"/>
                        </a:rPr>
                        <a:t>-ListApplicableProducts</a:t>
                      </a:r>
                    </a:p>
                  </a:txBody>
                  <a:tcPr anchor="ctr">
                    <a:lnL w="6350" cap="flat" cmpd="sng" algn="ctr">
                      <a:solidFill>
                        <a:schemeClr val="tx1"/>
                      </a:solidFill>
                      <a:prstDash val="solid"/>
                      <a:round/>
                      <a:headEnd type="none" w="med" len="med"/>
                      <a:tailEnd type="none" w="med" len="med"/>
                    </a:lnL>
                    <a:solidFill>
                      <a:srgbClr val="D4D4D6"/>
                    </a:solidFill>
                  </a:tcPr>
                </a:tc>
                <a:tc>
                  <a:txBody>
                    <a:bodyPr/>
                    <a:lstStyle/>
                    <a:p>
                      <a:pPr marL="171450" marR="0" lvl="0" indent="-171450" algn="l" defTabSz="1018824"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800" dirty="0"/>
                        <a:t>Lists all Evaluate-STIG supported STIGs that are applicable to the asset.</a:t>
                      </a:r>
                      <a:endParaRPr lang="en-US" sz="800" b="0" dirty="0">
                        <a:latin typeface="+mn-lt"/>
                        <a:cs typeface="Calibri Light" panose="020F0302020204030204" pitchFamily="34" charset="0"/>
                      </a:endParaRPr>
                    </a:p>
                  </a:txBody>
                  <a:tcPr anchor="ctr">
                    <a:lnR w="6350" cap="flat" cmpd="sng" algn="ctr">
                      <a:solidFill>
                        <a:schemeClr val="tx1">
                          <a:lumMod val="50000"/>
                        </a:schemeClr>
                      </a:solidFill>
                      <a:prstDash val="solid"/>
                      <a:round/>
                      <a:headEnd type="none" w="med" len="med"/>
                      <a:tailEnd type="none" w="med" len="med"/>
                    </a:lnR>
                    <a:solidFill>
                      <a:srgbClr val="D4D4D6"/>
                    </a:solidFill>
                  </a:tcPr>
                </a:tc>
                <a:extLst>
                  <a:ext uri="{0D108BD9-81ED-4DB2-BD59-A6C34878D82A}">
                    <a16:rowId xmlns:a16="http://schemas.microsoft.com/office/drawing/2014/main" val="1201557167"/>
                  </a:ext>
                </a:extLst>
              </a:tr>
              <a:tr h="241872">
                <a:tc>
                  <a:txBody>
                    <a:bodyPr/>
                    <a:lstStyle/>
                    <a:p>
                      <a:pPr marL="0" marR="0" lvl="0" indent="0" algn="l" defTabSz="1018824" rtl="0" eaLnBrk="1" fontAlgn="auto" latinLnBrk="0" hangingPunct="1">
                        <a:lnSpc>
                          <a:spcPct val="100000"/>
                        </a:lnSpc>
                        <a:spcBef>
                          <a:spcPts val="0"/>
                        </a:spcBef>
                        <a:spcAft>
                          <a:spcPts val="0"/>
                        </a:spcAft>
                        <a:buClrTx/>
                        <a:buSzTx/>
                        <a:buFontTx/>
                        <a:buNone/>
                        <a:tabLst/>
                        <a:defRPr/>
                      </a:pPr>
                      <a:r>
                        <a:rPr lang="en-US" sz="800" b="1" dirty="0">
                          <a:latin typeface="Consolas" panose="020B0609020204030204" pitchFamily="49" charset="0"/>
                        </a:rPr>
                        <a:t>-Version</a:t>
                      </a:r>
                    </a:p>
                  </a:txBody>
                  <a:tcPr anchor="ctr">
                    <a:lnL w="6350" cap="flat" cmpd="sng" algn="ctr">
                      <a:solidFill>
                        <a:schemeClr val="tx1"/>
                      </a:solidFill>
                      <a:prstDash val="solid"/>
                      <a:round/>
                      <a:headEnd type="none" w="med" len="med"/>
                      <a:tailEnd type="none" w="med" len="med"/>
                    </a:lnL>
                    <a:solidFill>
                      <a:srgbClr val="E9E9E9"/>
                    </a:solidFill>
                  </a:tcPr>
                </a:tc>
                <a:tc>
                  <a:txBody>
                    <a:bodyPr/>
                    <a:lstStyle/>
                    <a:p>
                      <a:pPr marL="171450" marR="0" lvl="0" indent="-171450" algn="l" defTabSz="1018824"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800" kern="1200" dirty="0">
                          <a:effectLst/>
                        </a:rPr>
                        <a:t>Display the version of Evaluate-STIG and the running path.</a:t>
                      </a:r>
                      <a:endParaRPr lang="en-US" sz="800" b="0" kern="1200" dirty="0">
                        <a:solidFill>
                          <a:schemeClr val="dk1"/>
                        </a:solidFill>
                        <a:effectLst/>
                        <a:latin typeface="+mn-lt"/>
                        <a:ea typeface="+mn-ea"/>
                        <a:cs typeface="Calibri Light" panose="020F0302020204030204" pitchFamily="34" charset="0"/>
                      </a:endParaRPr>
                    </a:p>
                  </a:txBody>
                  <a:tcPr anchor="ctr">
                    <a:lnR w="6350" cap="flat" cmpd="sng" algn="ctr">
                      <a:solidFill>
                        <a:schemeClr val="tx1">
                          <a:lumMod val="50000"/>
                        </a:schemeClr>
                      </a:solidFill>
                      <a:prstDash val="solid"/>
                      <a:round/>
                      <a:headEnd type="none" w="med" len="med"/>
                      <a:tailEnd type="none" w="med" len="med"/>
                    </a:lnR>
                    <a:solidFill>
                      <a:srgbClr val="E9E9E9"/>
                    </a:solidFill>
                  </a:tcPr>
                </a:tc>
                <a:extLst>
                  <a:ext uri="{0D108BD9-81ED-4DB2-BD59-A6C34878D82A}">
                    <a16:rowId xmlns:a16="http://schemas.microsoft.com/office/drawing/2014/main" val="2150870680"/>
                  </a:ext>
                </a:extLst>
              </a:tr>
              <a:tr h="241872">
                <a:tc>
                  <a:txBody>
                    <a:bodyPr/>
                    <a:lstStyle/>
                    <a:p>
                      <a:pPr marL="0" marR="0" lvl="0" indent="0" algn="l" defTabSz="1018824" rtl="0" eaLnBrk="1" fontAlgn="auto" latinLnBrk="0" hangingPunct="1">
                        <a:lnSpc>
                          <a:spcPct val="100000"/>
                        </a:lnSpc>
                        <a:spcBef>
                          <a:spcPts val="0"/>
                        </a:spcBef>
                        <a:spcAft>
                          <a:spcPts val="0"/>
                        </a:spcAft>
                        <a:buClrTx/>
                        <a:buSzTx/>
                        <a:buFontTx/>
                        <a:buNone/>
                        <a:tabLst/>
                        <a:defRPr/>
                      </a:pPr>
                      <a:r>
                        <a:rPr lang="en-US" sz="800" b="1" dirty="0">
                          <a:latin typeface="Consolas" panose="020B0609020204030204" pitchFamily="49" charset="0"/>
                        </a:rPr>
                        <a:t>-Update</a:t>
                      </a:r>
                    </a:p>
                  </a:txBody>
                  <a:tcPr anchor="ctr">
                    <a:lnL w="6350" cap="flat" cmpd="sng" algn="ctr">
                      <a:solidFill>
                        <a:schemeClr val="tx1"/>
                      </a:solidFill>
                      <a:prstDash val="solid"/>
                      <a:round/>
                      <a:headEnd type="none" w="med" len="med"/>
                      <a:tailEnd type="none" w="med" len="med"/>
                    </a:lnL>
                    <a:solidFill>
                      <a:srgbClr val="D4D4D6"/>
                    </a:solidFill>
                  </a:tcPr>
                </a:tc>
                <a:tc>
                  <a:txBody>
                    <a:bodyPr/>
                    <a:lstStyle/>
                    <a:p>
                      <a:pPr marL="171450" indent="-171450">
                        <a:buFont typeface="Arial" panose="020B0604020202020204" pitchFamily="34" charset="0"/>
                        <a:buChar char="•"/>
                      </a:pPr>
                      <a:r>
                        <a:rPr lang="en-US" sz="800" dirty="0"/>
                        <a:t>Downloads updated Evaluate-STIG code from SPORK.</a:t>
                      </a:r>
                      <a:endParaRPr lang="en-US" sz="800" b="0" dirty="0">
                        <a:latin typeface="+mn-lt"/>
                        <a:cs typeface="Calibri Light" panose="020F0302020204030204" pitchFamily="34" charset="0"/>
                      </a:endParaRPr>
                    </a:p>
                  </a:txBody>
                  <a:tcPr anchor="ctr">
                    <a:lnR w="6350" cap="flat" cmpd="sng" algn="ctr">
                      <a:solidFill>
                        <a:schemeClr val="tx1">
                          <a:lumMod val="50000"/>
                        </a:schemeClr>
                      </a:solidFill>
                      <a:prstDash val="solid"/>
                      <a:round/>
                      <a:headEnd type="none" w="med" len="med"/>
                      <a:tailEnd type="none" w="med" len="med"/>
                    </a:lnR>
                    <a:solidFill>
                      <a:srgbClr val="D4D4D6"/>
                    </a:solidFill>
                  </a:tcPr>
                </a:tc>
                <a:extLst>
                  <a:ext uri="{0D108BD9-81ED-4DB2-BD59-A6C34878D82A}">
                    <a16:rowId xmlns:a16="http://schemas.microsoft.com/office/drawing/2014/main" val="1356138161"/>
                  </a:ext>
                </a:extLst>
              </a:tr>
              <a:tr h="241872">
                <a:tc>
                  <a:txBody>
                    <a:bodyPr/>
                    <a:lstStyle/>
                    <a:p>
                      <a:pPr marL="0" marR="0" lvl="0" indent="0" algn="l" defTabSz="1018824" rtl="0" eaLnBrk="1" fontAlgn="auto" latinLnBrk="0" hangingPunct="1">
                        <a:lnSpc>
                          <a:spcPct val="100000"/>
                        </a:lnSpc>
                        <a:spcBef>
                          <a:spcPts val="0"/>
                        </a:spcBef>
                        <a:spcAft>
                          <a:spcPts val="0"/>
                        </a:spcAft>
                        <a:buClrTx/>
                        <a:buSzTx/>
                        <a:buFontTx/>
                        <a:buNone/>
                        <a:tabLst/>
                        <a:defRPr/>
                      </a:pPr>
                      <a:r>
                        <a:rPr lang="en-US" sz="800" b="1" dirty="0">
                          <a:latin typeface="Consolas" panose="020B0609020204030204" pitchFamily="49" charset="0"/>
                        </a:rPr>
                        <a:t>-LocalSource</a:t>
                      </a:r>
                      <a:r>
                        <a:rPr lang="en-US" sz="800" baseline="0" dirty="0"/>
                        <a:t> &lt;String&gt;</a:t>
                      </a:r>
                    </a:p>
                  </a:txBody>
                  <a:tcPr anchor="ctr">
                    <a:lnL w="6350" cap="flat" cmpd="sng" algn="ctr">
                      <a:solidFill>
                        <a:schemeClr val="tx1"/>
                      </a:solidFill>
                      <a:prstDash val="solid"/>
                      <a:round/>
                      <a:headEnd type="none" w="med" len="med"/>
                      <a:tailEnd type="none" w="med" len="med"/>
                    </a:lnL>
                    <a:solidFill>
                      <a:srgbClr val="E9E9E9"/>
                    </a:solidFill>
                  </a:tcPr>
                </a:tc>
                <a:tc>
                  <a:txBody>
                    <a:bodyPr/>
                    <a:lstStyle/>
                    <a:p>
                      <a:pPr marL="171450" indent="-171450">
                        <a:buFont typeface="Arial" panose="020B0604020202020204" pitchFamily="34" charset="0"/>
                        <a:buChar char="•"/>
                      </a:pPr>
                      <a:r>
                        <a:rPr lang="en-US" sz="800" dirty="0">
                          <a:latin typeface="+mn-lt"/>
                          <a:cs typeface="Calibri Light" panose="020F0302020204030204" pitchFamily="34" charset="0"/>
                        </a:rPr>
                        <a:t>Updates from a local path containing</a:t>
                      </a:r>
                      <a:r>
                        <a:rPr lang="en-US" sz="800" baseline="0" dirty="0">
                          <a:latin typeface="+mn-lt"/>
                          <a:cs typeface="Calibri Light" panose="020F0302020204030204" pitchFamily="34" charset="0"/>
                        </a:rPr>
                        <a:t> the extracted Evaluate-STIG content.</a:t>
                      </a:r>
                      <a:endParaRPr lang="en-US" sz="800" dirty="0">
                        <a:latin typeface="+mn-lt"/>
                        <a:cs typeface="Calibri Light" panose="020F0302020204030204" pitchFamily="34" charset="0"/>
                      </a:endParaRPr>
                    </a:p>
                  </a:txBody>
                  <a:tcPr anchor="ctr">
                    <a:lnR w="6350" cap="flat" cmpd="sng" algn="ctr">
                      <a:solidFill>
                        <a:schemeClr val="tx1">
                          <a:lumMod val="50000"/>
                        </a:schemeClr>
                      </a:solidFill>
                      <a:prstDash val="solid"/>
                      <a:round/>
                      <a:headEnd type="none" w="med" len="med"/>
                      <a:tailEnd type="none" w="med" len="med"/>
                    </a:lnR>
                    <a:solidFill>
                      <a:srgbClr val="E9E9E9"/>
                    </a:solidFill>
                  </a:tcPr>
                </a:tc>
                <a:extLst>
                  <a:ext uri="{0D108BD9-81ED-4DB2-BD59-A6C34878D82A}">
                    <a16:rowId xmlns:a16="http://schemas.microsoft.com/office/drawing/2014/main" val="2339615927"/>
                  </a:ext>
                </a:extLst>
              </a:tr>
              <a:tr h="241872">
                <a:tc>
                  <a:txBody>
                    <a:bodyPr/>
                    <a:lstStyle/>
                    <a:p>
                      <a:pPr marL="0" marR="0" lvl="0" indent="0" algn="l" defTabSz="1018824" rtl="0" eaLnBrk="1" fontAlgn="auto" latinLnBrk="0" hangingPunct="1">
                        <a:lnSpc>
                          <a:spcPct val="100000"/>
                        </a:lnSpc>
                        <a:spcBef>
                          <a:spcPts val="0"/>
                        </a:spcBef>
                        <a:spcAft>
                          <a:spcPts val="0"/>
                        </a:spcAft>
                        <a:buClrTx/>
                        <a:buSzTx/>
                        <a:buFontTx/>
                        <a:buNone/>
                        <a:tabLst/>
                        <a:defRPr/>
                      </a:pPr>
                      <a:r>
                        <a:rPr lang="en-US" sz="800" b="1" dirty="0">
                          <a:latin typeface="Consolas" panose="020B0609020204030204" pitchFamily="49" charset="0"/>
                        </a:rPr>
                        <a:t>-Proxy</a:t>
                      </a:r>
                      <a:r>
                        <a:rPr lang="en-US" sz="800" baseline="0" dirty="0"/>
                        <a:t> &lt;String&gt;</a:t>
                      </a:r>
                    </a:p>
                  </a:txBody>
                  <a:tcPr anchor="ctr">
                    <a:lnL w="6350" cap="flat" cmpd="sng" algn="ctr">
                      <a:solidFill>
                        <a:schemeClr val="tx1"/>
                      </a:solidFill>
                      <a:prstDash val="solid"/>
                      <a:round/>
                      <a:headEnd type="none" w="med" len="med"/>
                      <a:tailEnd type="none" w="med" len="med"/>
                    </a:lnL>
                    <a:lnB w="6350" cap="flat" cmpd="sng" algn="ctr">
                      <a:solidFill>
                        <a:schemeClr val="tx1">
                          <a:lumMod val="50000"/>
                        </a:schemeClr>
                      </a:solidFill>
                      <a:prstDash val="solid"/>
                      <a:round/>
                      <a:headEnd type="none" w="med" len="med"/>
                      <a:tailEnd type="none" w="med" len="med"/>
                    </a:lnB>
                    <a:solidFill>
                      <a:srgbClr val="D4D4D6"/>
                    </a:solidFill>
                  </a:tcPr>
                </a:tc>
                <a:tc>
                  <a:txBody>
                    <a:bodyPr/>
                    <a:lstStyle/>
                    <a:p>
                      <a:pPr marL="171450" indent="-171450">
                        <a:buFont typeface="Arial" panose="020B0604020202020204" pitchFamily="34" charset="0"/>
                        <a:buChar char="•"/>
                      </a:pPr>
                      <a:r>
                        <a:rPr lang="en-US" sz="800" dirty="0"/>
                        <a:t>Specify proxy to use for -Update</a:t>
                      </a:r>
                      <a:endParaRPr lang="en-US" sz="800" dirty="0">
                        <a:latin typeface="+mn-lt"/>
                        <a:cs typeface="Calibri Light" panose="020F0302020204030204" pitchFamily="34" charset="0"/>
                      </a:endParaRPr>
                    </a:p>
                  </a:txBody>
                  <a:tcPr anchor="ctr">
                    <a:lnR w="6350" cap="flat" cmpd="sng" algn="ctr">
                      <a:solidFill>
                        <a:schemeClr val="tx1">
                          <a:lumMod val="50000"/>
                        </a:schemeClr>
                      </a:solidFill>
                      <a:prstDash val="solid"/>
                      <a:round/>
                      <a:headEnd type="none" w="med" len="med"/>
                      <a:tailEnd type="none" w="med" len="med"/>
                    </a:lnR>
                    <a:lnB w="6350" cap="flat" cmpd="sng" algn="ctr">
                      <a:solidFill>
                        <a:schemeClr val="tx1">
                          <a:lumMod val="50000"/>
                        </a:schemeClr>
                      </a:solidFill>
                      <a:prstDash val="solid"/>
                      <a:round/>
                      <a:headEnd type="none" w="med" len="med"/>
                      <a:tailEnd type="none" w="med" len="med"/>
                    </a:lnB>
                    <a:solidFill>
                      <a:srgbClr val="D4D4D6"/>
                    </a:solidFill>
                  </a:tcPr>
                </a:tc>
                <a:extLst>
                  <a:ext uri="{0D108BD9-81ED-4DB2-BD59-A6C34878D82A}">
                    <a16:rowId xmlns:a16="http://schemas.microsoft.com/office/drawing/2014/main" val="748606003"/>
                  </a:ext>
                </a:extLst>
              </a:tr>
            </a:tbl>
          </a:graphicData>
        </a:graphic>
      </p:graphicFrame>
      <p:sp>
        <p:nvSpPr>
          <p:cNvPr id="7" name="Content Placeholder 2"/>
          <p:cNvSpPr txBox="1">
            <a:spLocks/>
          </p:cNvSpPr>
          <p:nvPr/>
        </p:nvSpPr>
        <p:spPr>
          <a:xfrm>
            <a:off x="257348" y="980012"/>
            <a:ext cx="8504067" cy="372883"/>
          </a:xfrm>
          <a:prstGeom prst="rect">
            <a:avLst/>
          </a:prstGeom>
          <a:effectLst>
            <a:outerShdw blurRad="25400" dir="17880000">
              <a:srgbClr val="000000">
                <a:alpha val="46000"/>
              </a:srgbClr>
            </a:outerShdw>
          </a:effectLst>
        </p:spPr>
        <p:txBody>
          <a:bodyPr vert="horz" lIns="91440" tIns="45720" rIns="91440" bIns="45720" rtlCol="0" anchor="t">
            <a:normAutofit lnSpcReduction="10000"/>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100000"/>
              <a:buFont typeface="Wingdings" panose="05000000000000000000" pitchFamily="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80000"/>
              <a:buFont typeface="Courier New" panose="02070309020205020404" pitchFamily="49" charset="0"/>
              <a:buChar char="o"/>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100000"/>
              <a:buFont typeface="Calisto MT" panose="02040603050505030304" pitchFamily="18" charset="0"/>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36900" indent="0">
              <a:buNone/>
            </a:pPr>
            <a:r>
              <a:rPr lang="en-US" b="1" dirty="0">
                <a:effectLst>
                  <a:outerShdw blurRad="38100" dist="38100" dir="2700000" algn="tl">
                    <a:srgbClr val="000000">
                      <a:alpha val="43137"/>
                    </a:srgbClr>
                  </a:outerShdw>
                </a:effectLst>
              </a:rPr>
              <a:t>Remote and Cisco Options</a:t>
            </a:r>
          </a:p>
        </p:txBody>
      </p:sp>
      <p:sp>
        <p:nvSpPr>
          <p:cNvPr id="9" name="Content Placeholder 2"/>
          <p:cNvSpPr txBox="1">
            <a:spLocks/>
          </p:cNvSpPr>
          <p:nvPr/>
        </p:nvSpPr>
        <p:spPr>
          <a:xfrm>
            <a:off x="257348" y="3359369"/>
            <a:ext cx="8504067" cy="372883"/>
          </a:xfrm>
          <a:prstGeom prst="rect">
            <a:avLst/>
          </a:prstGeom>
          <a:effectLst>
            <a:outerShdw blurRad="25400" dir="17880000">
              <a:srgbClr val="000000">
                <a:alpha val="46000"/>
              </a:srgbClr>
            </a:outerShdw>
          </a:effectLst>
        </p:spPr>
        <p:txBody>
          <a:bodyPr vert="horz" lIns="91440" tIns="45720" rIns="91440" bIns="45720" rtlCol="0" anchor="t">
            <a:normAutofit lnSpcReduction="10000"/>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100000"/>
              <a:buFont typeface="Wingdings" panose="05000000000000000000" pitchFamily="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80000"/>
              <a:buFont typeface="Courier New" panose="02070309020205020404" pitchFamily="49" charset="0"/>
              <a:buChar char="o"/>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100000"/>
              <a:buFont typeface="Calisto MT" panose="02040603050505030304" pitchFamily="18" charset="0"/>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36900" indent="0">
              <a:buNone/>
            </a:pPr>
            <a:r>
              <a:rPr lang="en-US" b="1" dirty="0">
                <a:effectLst>
                  <a:outerShdw blurRad="38100" dist="38100" dir="2700000" algn="tl">
                    <a:srgbClr val="000000">
                      <a:alpha val="43137"/>
                    </a:srgbClr>
                  </a:outerShdw>
                </a:effectLst>
              </a:rPr>
              <a:t>Utility Options</a:t>
            </a:r>
          </a:p>
        </p:txBody>
      </p:sp>
    </p:spTree>
    <p:extLst>
      <p:ext uri="{BB962C8B-B14F-4D97-AF65-F5344CB8AC3E}">
        <p14:creationId xmlns:p14="http://schemas.microsoft.com/office/powerpoint/2010/main" val="3548857973"/>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Linux Scans</a:t>
            </a:r>
          </a:p>
        </p:txBody>
      </p:sp>
      <p:sp>
        <p:nvSpPr>
          <p:cNvPr id="3" name="Content Placeholder 2"/>
          <p:cNvSpPr>
            <a:spLocks noGrp="1"/>
          </p:cNvSpPr>
          <p:nvPr>
            <p:ph idx="1"/>
          </p:nvPr>
        </p:nvSpPr>
        <p:spPr>
          <a:effectLst/>
        </p:spPr>
        <p:txBody>
          <a:bodyPr>
            <a:normAutofit fontScale="70000" lnSpcReduction="20000"/>
          </a:bodyPr>
          <a:lstStyle/>
          <a:p>
            <a:r>
              <a:rPr lang="en-US" dirty="0">
                <a:effectLst>
                  <a:outerShdw blurRad="38100" dist="38100" dir="2700000" algn="tl">
                    <a:srgbClr val="000000">
                      <a:alpha val="43137"/>
                    </a:srgbClr>
                  </a:outerShdw>
                </a:effectLst>
                <a:cs typeface="Calibri Light" panose="020F0302020204030204" pitchFamily="34" charset="0"/>
              </a:rPr>
              <a:t>Using the included </a:t>
            </a:r>
            <a:r>
              <a:rPr lang="en-US" b="1" dirty="0">
                <a:effectLst>
                  <a:outerShdw blurRad="38100" dist="38100" dir="2700000" algn="tl">
                    <a:srgbClr val="000000">
                      <a:alpha val="43137"/>
                    </a:srgbClr>
                  </a:outerShdw>
                </a:effectLst>
                <a:latin typeface="Consolas" panose="020B0609020204030204" pitchFamily="49" charset="0"/>
                <a:cs typeface="Calibri Light" panose="020F0302020204030204" pitchFamily="34" charset="0"/>
              </a:rPr>
              <a:t>Evaluate-STIG_Bash.sh</a:t>
            </a:r>
            <a:r>
              <a:rPr lang="en-US" dirty="0">
                <a:effectLst>
                  <a:outerShdw blurRad="38100" dist="38100" dir="2700000" algn="tl">
                    <a:srgbClr val="000000">
                      <a:alpha val="43137"/>
                    </a:srgbClr>
                  </a:outerShdw>
                </a:effectLst>
                <a:latin typeface="Calibri Light" panose="020F0302020204030204" pitchFamily="34" charset="0"/>
                <a:cs typeface="Calibri Light" panose="020F0302020204030204" pitchFamily="34" charset="0"/>
              </a:rPr>
              <a:t> </a:t>
            </a:r>
            <a:r>
              <a:rPr lang="en-US" dirty="0">
                <a:effectLst>
                  <a:outerShdw blurRad="38100" dist="38100" dir="2700000" algn="tl">
                    <a:srgbClr val="000000">
                      <a:alpha val="43137"/>
                    </a:srgbClr>
                  </a:outerShdw>
                </a:effectLst>
                <a:cs typeface="Calibri Light" panose="020F0302020204030204" pitchFamily="34" charset="0"/>
              </a:rPr>
              <a:t>removes the requirement to “install” PowerShell on Linux machines when performing a local scan.</a:t>
            </a:r>
          </a:p>
          <a:p>
            <a:pPr lvl="1"/>
            <a:r>
              <a:rPr lang="en-US" dirty="0">
                <a:solidFill>
                  <a:schemeClr val="accent1">
                    <a:lumMod val="60000"/>
                    <a:lumOff val="40000"/>
                  </a:schemeClr>
                </a:solidFill>
                <a:effectLst>
                  <a:outerShdw blurRad="38100" dist="38100" dir="2700000" algn="tl">
                    <a:srgbClr val="000000">
                      <a:alpha val="43137"/>
                    </a:srgbClr>
                  </a:outerShdw>
                </a:effectLst>
                <a:cs typeface="Calibri Light" panose="020F0302020204030204" pitchFamily="34" charset="0"/>
              </a:rPr>
              <a:t>If performing a remote Linux scan from a Windows host, PowerShell is required to be installed on the </a:t>
            </a:r>
            <a:br>
              <a:rPr lang="en-US" dirty="0">
                <a:solidFill>
                  <a:schemeClr val="accent1">
                    <a:lumMod val="60000"/>
                    <a:lumOff val="40000"/>
                  </a:schemeClr>
                </a:solidFill>
                <a:effectLst>
                  <a:outerShdw blurRad="38100" dist="38100" dir="2700000" algn="tl">
                    <a:srgbClr val="000000">
                      <a:alpha val="43137"/>
                    </a:srgbClr>
                  </a:outerShdw>
                </a:effectLst>
                <a:cs typeface="Calibri Light" panose="020F0302020204030204" pitchFamily="34" charset="0"/>
              </a:rPr>
            </a:br>
            <a:r>
              <a:rPr lang="en-US" dirty="0">
                <a:solidFill>
                  <a:schemeClr val="accent1">
                    <a:lumMod val="60000"/>
                    <a:lumOff val="40000"/>
                  </a:schemeClr>
                </a:solidFill>
                <a:effectLst>
                  <a:outerShdw blurRad="38100" dist="38100" dir="2700000" algn="tl">
                    <a:srgbClr val="000000">
                      <a:alpha val="43137"/>
                    </a:srgbClr>
                  </a:outerShdw>
                </a:effectLst>
                <a:cs typeface="Calibri Light" panose="020F0302020204030204" pitchFamily="34" charset="0"/>
              </a:rPr>
              <a:t>Linux system.</a:t>
            </a:r>
            <a:br>
              <a:rPr lang="en-US" dirty="0">
                <a:solidFill>
                  <a:schemeClr val="accent1">
                    <a:lumMod val="60000"/>
                    <a:lumOff val="40000"/>
                  </a:schemeClr>
                </a:solidFill>
                <a:effectLst>
                  <a:outerShdw blurRad="38100" dist="38100" dir="2700000" algn="tl">
                    <a:srgbClr val="000000">
                      <a:alpha val="43137"/>
                    </a:srgbClr>
                  </a:outerShdw>
                </a:effectLst>
                <a:cs typeface="Calibri Light" panose="020F0302020204030204" pitchFamily="34" charset="0"/>
              </a:rPr>
            </a:br>
            <a:endParaRPr lang="en-US" dirty="0">
              <a:solidFill>
                <a:schemeClr val="accent1">
                  <a:lumMod val="60000"/>
                  <a:lumOff val="40000"/>
                </a:schemeClr>
              </a:solidFill>
              <a:effectLst>
                <a:outerShdw blurRad="38100" dist="38100" dir="2700000" algn="tl">
                  <a:srgbClr val="000000">
                    <a:alpha val="43137"/>
                  </a:srgbClr>
                </a:outerShdw>
              </a:effectLst>
              <a:cs typeface="Calibri Light" panose="020F0302020204030204" pitchFamily="34" charset="0"/>
            </a:endParaRPr>
          </a:p>
          <a:p>
            <a:r>
              <a:rPr lang="en-US" dirty="0">
                <a:effectLst>
                  <a:outerShdw blurRad="38100" dist="38100" dir="2700000" algn="tl">
                    <a:srgbClr val="000000">
                      <a:alpha val="43137"/>
                    </a:srgbClr>
                  </a:outerShdw>
                </a:effectLst>
                <a:cs typeface="Calibri Light" panose="020F0302020204030204" pitchFamily="34" charset="0"/>
              </a:rPr>
              <a:t>Performing Local Scan Using </a:t>
            </a:r>
            <a:r>
              <a:rPr lang="en-US" b="1" dirty="0">
                <a:effectLst>
                  <a:outerShdw blurRad="38100" dist="38100" dir="2700000" algn="tl">
                    <a:srgbClr val="000000">
                      <a:alpha val="43137"/>
                    </a:srgbClr>
                  </a:outerShdw>
                </a:effectLst>
                <a:latin typeface="Consolas" panose="020B0609020204030204" pitchFamily="49" charset="0"/>
                <a:cs typeface="Calibri Light" panose="020F0302020204030204" pitchFamily="34" charset="0"/>
              </a:rPr>
              <a:t>Evaluate-STIG_Bash.sh</a:t>
            </a:r>
            <a:r>
              <a:rPr lang="en-US" dirty="0">
                <a:effectLst>
                  <a:outerShdw blurRad="38100" dist="38100" dir="2700000" algn="tl">
                    <a:srgbClr val="000000">
                      <a:alpha val="43137"/>
                    </a:srgbClr>
                  </a:outerShdw>
                </a:effectLst>
                <a:cs typeface="Calibri Light" panose="020F0302020204030204" pitchFamily="34" charset="0"/>
              </a:rPr>
              <a:t>:</a:t>
            </a:r>
          </a:p>
          <a:p>
            <a:pPr lvl="1"/>
            <a:r>
              <a:rPr lang="en-US" dirty="0">
                <a:solidFill>
                  <a:schemeClr val="accent1">
                    <a:lumMod val="60000"/>
                    <a:lumOff val="40000"/>
                  </a:schemeClr>
                </a:solidFill>
                <a:effectLst>
                  <a:outerShdw blurRad="38100" dist="38100" dir="2700000" algn="tl">
                    <a:srgbClr val="000000">
                      <a:alpha val="43137"/>
                    </a:srgbClr>
                  </a:outerShdw>
                </a:effectLst>
                <a:cs typeface="Calibri Light" panose="020F0302020204030204" pitchFamily="34" charset="0"/>
              </a:rPr>
              <a:t>Use </a:t>
            </a:r>
            <a:r>
              <a:rPr lang="en-US" b="1" dirty="0">
                <a:solidFill>
                  <a:schemeClr val="accent1">
                    <a:lumMod val="60000"/>
                    <a:lumOff val="40000"/>
                  </a:schemeClr>
                </a:solidFill>
                <a:effectLst>
                  <a:outerShdw blurRad="38100" dist="38100" dir="2700000" algn="tl">
                    <a:srgbClr val="000000">
                      <a:alpha val="43137"/>
                    </a:srgbClr>
                  </a:outerShdw>
                </a:effectLst>
                <a:latin typeface="Consolas" panose="020B0609020204030204" pitchFamily="49" charset="0"/>
                <a:cs typeface="Calibri Light" panose="020F0302020204030204" pitchFamily="34" charset="0"/>
              </a:rPr>
              <a:t>--DownloadPS</a:t>
            </a:r>
            <a:r>
              <a:rPr lang="en-US" dirty="0">
                <a:solidFill>
                  <a:schemeClr val="accent1">
                    <a:lumMod val="60000"/>
                    <a:lumOff val="40000"/>
                  </a:schemeClr>
                </a:solidFill>
                <a:effectLst>
                  <a:outerShdw blurRad="38100" dist="38100" dir="2700000" algn="tl">
                    <a:srgbClr val="000000">
                      <a:alpha val="43137"/>
                    </a:srgbClr>
                  </a:outerShdw>
                </a:effectLst>
                <a:latin typeface="Calibri Light" panose="020F0302020204030204" pitchFamily="34" charset="0"/>
                <a:cs typeface="Calibri Light" panose="020F0302020204030204" pitchFamily="34" charset="0"/>
              </a:rPr>
              <a:t> </a:t>
            </a:r>
            <a:r>
              <a:rPr lang="en-US" dirty="0">
                <a:solidFill>
                  <a:schemeClr val="accent1">
                    <a:lumMod val="60000"/>
                    <a:lumOff val="40000"/>
                  </a:schemeClr>
                </a:solidFill>
                <a:effectLst>
                  <a:outerShdw blurRad="38100" dist="38100" dir="2700000" algn="tl">
                    <a:srgbClr val="000000">
                      <a:alpha val="43137"/>
                    </a:srgbClr>
                  </a:outerShdw>
                </a:effectLst>
                <a:cs typeface="Calibri Light" panose="020F0302020204030204" pitchFamily="34" charset="0"/>
              </a:rPr>
              <a:t>to download PowerShell archive to the Evaluate-STIG folder.  This will be temporarily</a:t>
            </a:r>
            <a:br>
              <a:rPr lang="en-US" dirty="0">
                <a:solidFill>
                  <a:schemeClr val="accent1">
                    <a:lumMod val="60000"/>
                    <a:lumOff val="40000"/>
                  </a:schemeClr>
                </a:solidFill>
                <a:effectLst>
                  <a:outerShdw blurRad="38100" dist="38100" dir="2700000" algn="tl">
                    <a:srgbClr val="000000">
                      <a:alpha val="43137"/>
                    </a:srgbClr>
                  </a:outerShdw>
                </a:effectLst>
                <a:cs typeface="Calibri Light" panose="020F0302020204030204" pitchFamily="34" charset="0"/>
              </a:rPr>
            </a:br>
            <a:r>
              <a:rPr lang="en-US" dirty="0">
                <a:solidFill>
                  <a:schemeClr val="accent1">
                    <a:lumMod val="60000"/>
                    <a:lumOff val="40000"/>
                  </a:schemeClr>
                </a:solidFill>
                <a:effectLst>
                  <a:outerShdw blurRad="38100" dist="38100" dir="2700000" algn="tl">
                    <a:srgbClr val="000000">
                      <a:alpha val="43137"/>
                    </a:srgbClr>
                  </a:outerShdw>
                </a:effectLst>
                <a:cs typeface="Calibri Light" panose="020F0302020204030204" pitchFamily="34" charset="0"/>
              </a:rPr>
              <a:t>extracted to conduct the scan.</a:t>
            </a:r>
            <a:br>
              <a:rPr lang="en-US" dirty="0">
                <a:solidFill>
                  <a:schemeClr val="accent1">
                    <a:lumMod val="60000"/>
                    <a:lumOff val="40000"/>
                  </a:schemeClr>
                </a:solidFill>
                <a:effectLst>
                  <a:outerShdw blurRad="38100" dist="38100" dir="2700000" algn="tl">
                    <a:srgbClr val="000000">
                      <a:alpha val="43137"/>
                    </a:srgbClr>
                  </a:outerShdw>
                </a:effectLst>
                <a:cs typeface="Calibri Light" panose="020F0302020204030204" pitchFamily="34" charset="0"/>
              </a:rPr>
            </a:br>
            <a:br>
              <a:rPr lang="en-US" dirty="0">
                <a:solidFill>
                  <a:schemeClr val="accent1">
                    <a:lumMod val="60000"/>
                    <a:lumOff val="40000"/>
                  </a:schemeClr>
                </a:solidFill>
                <a:cs typeface="Calibri Light" panose="020F0302020204030204" pitchFamily="34" charset="0"/>
              </a:rPr>
            </a:br>
            <a:br>
              <a:rPr lang="en-US" dirty="0">
                <a:solidFill>
                  <a:schemeClr val="accent1">
                    <a:lumMod val="60000"/>
                    <a:lumOff val="40000"/>
                  </a:schemeClr>
                </a:solidFill>
                <a:cs typeface="Calibri Light" panose="020F0302020204030204" pitchFamily="34" charset="0"/>
              </a:rPr>
            </a:br>
            <a:br>
              <a:rPr lang="en-US" dirty="0">
                <a:solidFill>
                  <a:schemeClr val="accent1">
                    <a:lumMod val="60000"/>
                    <a:lumOff val="40000"/>
                  </a:schemeClr>
                </a:solidFill>
                <a:cs typeface="Calibri Light" panose="020F0302020204030204" pitchFamily="34" charset="0"/>
              </a:rPr>
            </a:br>
            <a:r>
              <a:rPr lang="en-US" i="1" dirty="0">
                <a:solidFill>
                  <a:schemeClr val="accent1">
                    <a:lumMod val="60000"/>
                    <a:lumOff val="40000"/>
                  </a:schemeClr>
                </a:solidFill>
                <a:effectLst>
                  <a:outerShdw blurRad="38100" dist="38100" dir="2700000" algn="tl">
                    <a:srgbClr val="000000">
                      <a:alpha val="43137"/>
                    </a:srgbClr>
                  </a:outerShdw>
                </a:effectLst>
                <a:cs typeface="Calibri Light" panose="020F0302020204030204" pitchFamily="34" charset="0"/>
              </a:rPr>
              <a:t>For disconnected systems, download the </a:t>
            </a:r>
            <a:br>
              <a:rPr lang="en-US" i="1" dirty="0">
                <a:solidFill>
                  <a:schemeClr val="accent1">
                    <a:lumMod val="60000"/>
                    <a:lumOff val="40000"/>
                  </a:schemeClr>
                </a:solidFill>
                <a:effectLst>
                  <a:outerShdw blurRad="38100" dist="38100" dir="2700000" algn="tl">
                    <a:srgbClr val="000000">
                      <a:alpha val="43137"/>
                    </a:srgbClr>
                  </a:outerShdw>
                </a:effectLst>
                <a:cs typeface="Calibri Light" panose="020F0302020204030204" pitchFamily="34" charset="0"/>
              </a:rPr>
            </a:br>
            <a:r>
              <a:rPr lang="en-US" b="1" dirty="0">
                <a:solidFill>
                  <a:schemeClr val="accent1">
                    <a:lumMod val="60000"/>
                    <a:lumOff val="40000"/>
                  </a:schemeClr>
                </a:solidFill>
                <a:effectLst>
                  <a:outerShdw blurRad="38100" dist="38100" dir="2700000" algn="tl">
                    <a:srgbClr val="000000">
                      <a:alpha val="43137"/>
                    </a:srgbClr>
                  </a:outerShdw>
                </a:effectLst>
                <a:latin typeface="Consolas" panose="020B0609020204030204" pitchFamily="49" charset="0"/>
                <a:cs typeface="Calibri Light" panose="020F0302020204030204" pitchFamily="34" charset="0"/>
              </a:rPr>
              <a:t>linux-x64.tar.gz</a:t>
            </a:r>
            <a:r>
              <a:rPr lang="en-US" i="1" dirty="0">
                <a:solidFill>
                  <a:schemeClr val="accent1">
                    <a:lumMod val="60000"/>
                    <a:lumOff val="40000"/>
                  </a:schemeClr>
                </a:solidFill>
                <a:effectLst>
                  <a:outerShdw blurRad="38100" dist="38100" dir="2700000" algn="tl">
                    <a:srgbClr val="000000">
                      <a:alpha val="43137"/>
                    </a:srgbClr>
                  </a:outerShdw>
                </a:effectLst>
                <a:latin typeface="Calibri Light" panose="020F0302020204030204" pitchFamily="34" charset="0"/>
                <a:cs typeface="Calibri Light" panose="020F0302020204030204" pitchFamily="34" charset="0"/>
              </a:rPr>
              <a:t> </a:t>
            </a:r>
            <a:r>
              <a:rPr lang="en-US" i="1" dirty="0">
                <a:solidFill>
                  <a:schemeClr val="accent1">
                    <a:lumMod val="60000"/>
                    <a:lumOff val="40000"/>
                  </a:schemeClr>
                </a:solidFill>
                <a:effectLst>
                  <a:outerShdw blurRad="38100" dist="38100" dir="2700000" algn="tl">
                    <a:srgbClr val="000000">
                      <a:alpha val="43137"/>
                    </a:srgbClr>
                  </a:outerShdw>
                </a:effectLst>
                <a:cs typeface="Calibri Light" panose="020F0302020204030204" pitchFamily="34" charset="0"/>
              </a:rPr>
              <a:t>archive from the link below</a:t>
            </a:r>
            <a:br>
              <a:rPr lang="en-US" i="1" dirty="0">
                <a:solidFill>
                  <a:schemeClr val="accent1">
                    <a:lumMod val="60000"/>
                    <a:lumOff val="40000"/>
                  </a:schemeClr>
                </a:solidFill>
                <a:effectLst>
                  <a:outerShdw blurRad="38100" dist="38100" dir="2700000" algn="tl">
                    <a:srgbClr val="000000">
                      <a:alpha val="43137"/>
                    </a:srgbClr>
                  </a:outerShdw>
                </a:effectLst>
                <a:cs typeface="Calibri Light" panose="020F0302020204030204" pitchFamily="34" charset="0"/>
              </a:rPr>
            </a:br>
            <a:r>
              <a:rPr lang="en-US" i="1" dirty="0">
                <a:solidFill>
                  <a:schemeClr val="accent1">
                    <a:lumMod val="60000"/>
                    <a:lumOff val="40000"/>
                  </a:schemeClr>
                </a:solidFill>
                <a:effectLst>
                  <a:outerShdw blurRad="38100" dist="38100" dir="2700000" algn="tl">
                    <a:srgbClr val="000000">
                      <a:alpha val="43137"/>
                    </a:srgbClr>
                  </a:outerShdw>
                </a:effectLst>
                <a:cs typeface="Calibri Light" panose="020F0302020204030204" pitchFamily="34" charset="0"/>
              </a:rPr>
              <a:t>using a connected system, rename to</a:t>
            </a:r>
            <a:br>
              <a:rPr lang="en-US" i="1" dirty="0">
                <a:solidFill>
                  <a:schemeClr val="accent1">
                    <a:lumMod val="60000"/>
                    <a:lumOff val="40000"/>
                  </a:schemeClr>
                </a:solidFill>
                <a:effectLst>
                  <a:outerShdw blurRad="38100" dist="38100" dir="2700000" algn="tl">
                    <a:srgbClr val="000000">
                      <a:alpha val="43137"/>
                    </a:srgbClr>
                  </a:outerShdw>
                </a:effectLst>
                <a:cs typeface="Calibri Light" panose="020F0302020204030204" pitchFamily="34" charset="0"/>
              </a:rPr>
            </a:br>
            <a:r>
              <a:rPr lang="en-US" b="1" dirty="0">
                <a:solidFill>
                  <a:schemeClr val="accent1">
                    <a:lumMod val="60000"/>
                    <a:lumOff val="40000"/>
                  </a:schemeClr>
                </a:solidFill>
                <a:effectLst>
                  <a:outerShdw blurRad="38100" dist="38100" dir="2700000" algn="tl">
                    <a:srgbClr val="000000">
                      <a:alpha val="43137"/>
                    </a:srgbClr>
                  </a:outerShdw>
                </a:effectLst>
                <a:latin typeface="Consolas" panose="020B0609020204030204" pitchFamily="49" charset="0"/>
                <a:cs typeface="Calibri Light" panose="020F0302020204030204" pitchFamily="34" charset="0"/>
              </a:rPr>
              <a:t>powershell.tar.gz</a:t>
            </a:r>
            <a:r>
              <a:rPr lang="en-US" i="1" dirty="0">
                <a:solidFill>
                  <a:schemeClr val="accent1">
                    <a:lumMod val="60000"/>
                    <a:lumOff val="40000"/>
                  </a:schemeClr>
                </a:solidFill>
                <a:effectLst>
                  <a:outerShdw blurRad="38100" dist="38100" dir="2700000" algn="tl">
                    <a:srgbClr val="000000">
                      <a:alpha val="43137"/>
                    </a:srgbClr>
                  </a:outerShdw>
                </a:effectLst>
                <a:cs typeface="Calibri Light" panose="020F0302020204030204" pitchFamily="34" charset="0"/>
              </a:rPr>
              <a:t>, and place in the</a:t>
            </a:r>
            <a:br>
              <a:rPr lang="en-US" i="1" dirty="0">
                <a:solidFill>
                  <a:schemeClr val="accent1">
                    <a:lumMod val="60000"/>
                    <a:lumOff val="40000"/>
                  </a:schemeClr>
                </a:solidFill>
                <a:effectLst>
                  <a:outerShdw blurRad="38100" dist="38100" dir="2700000" algn="tl">
                    <a:srgbClr val="000000">
                      <a:alpha val="43137"/>
                    </a:srgbClr>
                  </a:outerShdw>
                </a:effectLst>
                <a:cs typeface="Calibri Light" panose="020F0302020204030204" pitchFamily="34" charset="0"/>
              </a:rPr>
            </a:br>
            <a:r>
              <a:rPr lang="en-US" i="1" dirty="0">
                <a:solidFill>
                  <a:schemeClr val="accent1">
                    <a:lumMod val="60000"/>
                    <a:lumOff val="40000"/>
                  </a:schemeClr>
                </a:solidFill>
                <a:effectLst>
                  <a:outerShdw blurRad="38100" dist="38100" dir="2700000" algn="tl">
                    <a:srgbClr val="000000">
                      <a:alpha val="43137"/>
                    </a:srgbClr>
                  </a:outerShdw>
                </a:effectLst>
                <a:cs typeface="Calibri Light" panose="020F0302020204030204" pitchFamily="34" charset="0"/>
              </a:rPr>
              <a:t>Evaluate-STIG directory.</a:t>
            </a:r>
            <a:br>
              <a:rPr lang="en-US" i="1" dirty="0">
                <a:solidFill>
                  <a:schemeClr val="accent1">
                    <a:lumMod val="60000"/>
                    <a:lumOff val="40000"/>
                  </a:schemeClr>
                </a:solidFill>
                <a:effectLst>
                  <a:outerShdw blurRad="38100" dist="38100" dir="2700000" algn="tl">
                    <a:srgbClr val="000000">
                      <a:alpha val="43137"/>
                    </a:srgbClr>
                  </a:outerShdw>
                </a:effectLst>
                <a:latin typeface="Calibri Light" panose="020F0302020204030204" pitchFamily="34" charset="0"/>
                <a:cs typeface="Calibri Light" panose="020F0302020204030204" pitchFamily="34" charset="0"/>
              </a:rPr>
            </a:br>
            <a:br>
              <a:rPr lang="en-US" i="1" dirty="0">
                <a:latin typeface="Calibri Light" panose="020F0302020204030204" pitchFamily="34" charset="0"/>
                <a:cs typeface="Calibri Light" panose="020F0302020204030204" pitchFamily="34" charset="0"/>
              </a:rPr>
            </a:br>
            <a:r>
              <a:rPr lang="en-US" sz="1700" dirty="0">
                <a:solidFill>
                  <a:schemeClr val="accent1">
                    <a:lumMod val="75000"/>
                  </a:schemeClr>
                </a:solidFill>
                <a:latin typeface="Calibri Light" panose="020F0302020204030204" pitchFamily="34" charset="0"/>
                <a:cs typeface="Calibri Light" panose="020F0302020204030204" pitchFamily="34" charset="0"/>
                <a:hlinkClick r:id="rId2"/>
              </a:rPr>
              <a:t>https://github.com/PowerShell/PowerShell/releases/latest</a:t>
            </a:r>
            <a:br>
              <a:rPr lang="en-US" dirty="0">
                <a:latin typeface="Calibri Light" panose="020F0302020204030204" pitchFamily="34" charset="0"/>
                <a:cs typeface="Calibri Light" panose="020F0302020204030204" pitchFamily="34" charset="0"/>
              </a:rPr>
            </a:br>
            <a:endParaRPr lang="en-US" dirty="0">
              <a:latin typeface="Calibri Light" panose="020F0302020204030204" pitchFamily="34" charset="0"/>
              <a:cs typeface="Calibri Light" panose="020F0302020204030204" pitchFamily="34" charset="0"/>
            </a:endParaRPr>
          </a:p>
          <a:p>
            <a:pPr lvl="1"/>
            <a:r>
              <a:rPr lang="en-US" dirty="0">
                <a:solidFill>
                  <a:schemeClr val="accent1">
                    <a:lumMod val="60000"/>
                    <a:lumOff val="40000"/>
                  </a:schemeClr>
                </a:solidFill>
                <a:effectLst>
                  <a:outerShdw blurRad="38100" dist="38100" dir="2700000" algn="tl">
                    <a:srgbClr val="000000">
                      <a:alpha val="43137"/>
                    </a:srgbClr>
                  </a:outerShdw>
                </a:effectLst>
                <a:cs typeface="Calibri Light" panose="020F0302020204030204" pitchFamily="34" charset="0"/>
              </a:rPr>
              <a:t>Use </a:t>
            </a:r>
            <a:r>
              <a:rPr lang="en-US" b="1" dirty="0">
                <a:solidFill>
                  <a:schemeClr val="accent1">
                    <a:lumMod val="60000"/>
                    <a:lumOff val="40000"/>
                  </a:schemeClr>
                </a:solidFill>
                <a:effectLst>
                  <a:outerShdw blurRad="38100" dist="38100" dir="2700000" algn="tl">
                    <a:srgbClr val="000000">
                      <a:alpha val="43137"/>
                    </a:srgbClr>
                  </a:outerShdw>
                </a:effectLst>
                <a:latin typeface="Consolas" panose="020B0609020204030204" pitchFamily="49" charset="0"/>
                <a:cs typeface="Calibri Light" panose="020F0302020204030204" pitchFamily="34" charset="0"/>
              </a:rPr>
              <a:t>-h</a:t>
            </a:r>
            <a:r>
              <a:rPr lang="en-US" dirty="0">
                <a:solidFill>
                  <a:schemeClr val="accent1">
                    <a:lumMod val="60000"/>
                    <a:lumOff val="40000"/>
                  </a:schemeClr>
                </a:solidFill>
                <a:effectLst>
                  <a:outerShdw blurRad="38100" dist="38100" dir="2700000" algn="tl">
                    <a:srgbClr val="000000">
                      <a:alpha val="43137"/>
                    </a:srgbClr>
                  </a:outerShdw>
                </a:effectLst>
                <a:latin typeface="Calibri Light" panose="020F0302020204030204" pitchFamily="34" charset="0"/>
                <a:cs typeface="Calibri Light" panose="020F0302020204030204" pitchFamily="34" charset="0"/>
              </a:rPr>
              <a:t> </a:t>
            </a:r>
            <a:r>
              <a:rPr lang="en-US" dirty="0">
                <a:solidFill>
                  <a:schemeClr val="accent1">
                    <a:lumMod val="60000"/>
                    <a:lumOff val="40000"/>
                  </a:schemeClr>
                </a:solidFill>
                <a:effectLst>
                  <a:outerShdw blurRad="38100" dist="38100" dir="2700000" algn="tl">
                    <a:srgbClr val="000000">
                      <a:alpha val="43137"/>
                    </a:srgbClr>
                  </a:outerShdw>
                </a:effectLst>
                <a:cs typeface="Calibri Light" panose="020F0302020204030204" pitchFamily="34" charset="0"/>
              </a:rPr>
              <a:t>to display the help.</a:t>
            </a:r>
            <a:br>
              <a:rPr lang="en-US" dirty="0">
                <a:solidFill>
                  <a:schemeClr val="accent1">
                    <a:lumMod val="60000"/>
                    <a:lumOff val="40000"/>
                  </a:schemeClr>
                </a:solidFill>
                <a:effectLst>
                  <a:outerShdw blurRad="38100" dist="38100" dir="2700000" algn="tl">
                    <a:srgbClr val="000000">
                      <a:alpha val="43137"/>
                    </a:srgbClr>
                  </a:outerShdw>
                </a:effectLst>
                <a:latin typeface="Calibri Light" panose="020F0302020204030204" pitchFamily="34" charset="0"/>
                <a:cs typeface="Calibri Light" panose="020F0302020204030204" pitchFamily="34" charset="0"/>
              </a:rPr>
            </a:br>
            <a:br>
              <a:rPr lang="en-US" dirty="0">
                <a:solidFill>
                  <a:schemeClr val="accent1">
                    <a:lumMod val="60000"/>
                    <a:lumOff val="40000"/>
                  </a:schemeClr>
                </a:solidFill>
                <a:latin typeface="Calibri Light" panose="020F0302020204030204" pitchFamily="34" charset="0"/>
                <a:cs typeface="Calibri Light" panose="020F0302020204030204" pitchFamily="34" charset="0"/>
              </a:rPr>
            </a:br>
            <a:br>
              <a:rPr lang="en-US" dirty="0">
                <a:solidFill>
                  <a:schemeClr val="accent1">
                    <a:lumMod val="60000"/>
                    <a:lumOff val="40000"/>
                  </a:schemeClr>
                </a:solidFill>
                <a:latin typeface="Calibri Light" panose="020F0302020204030204" pitchFamily="34" charset="0"/>
                <a:cs typeface="Calibri Light" panose="020F0302020204030204" pitchFamily="34" charset="0"/>
              </a:rPr>
            </a:br>
            <a:endParaRPr lang="en-US" dirty="0">
              <a:solidFill>
                <a:schemeClr val="accent1">
                  <a:lumMod val="60000"/>
                  <a:lumOff val="40000"/>
                </a:schemeClr>
              </a:solidFill>
              <a:latin typeface="Calibri Light" panose="020F0302020204030204" pitchFamily="34" charset="0"/>
              <a:cs typeface="Calibri Light" panose="020F0302020204030204" pitchFamily="34" charset="0"/>
            </a:endParaRPr>
          </a:p>
          <a:p>
            <a:pPr lvl="1"/>
            <a:r>
              <a:rPr lang="en-US" dirty="0">
                <a:solidFill>
                  <a:schemeClr val="accent1">
                    <a:lumMod val="60000"/>
                    <a:lumOff val="40000"/>
                  </a:schemeClr>
                </a:solidFill>
                <a:effectLst>
                  <a:outerShdw blurRad="38100" dist="38100" dir="2700000" algn="tl">
                    <a:srgbClr val="000000">
                      <a:alpha val="43137"/>
                    </a:srgbClr>
                  </a:outerShdw>
                </a:effectLst>
                <a:cs typeface="Calibri Light" panose="020F0302020204030204" pitchFamily="34" charset="0"/>
              </a:rPr>
              <a:t>Execute your scan.</a:t>
            </a:r>
            <a:br>
              <a:rPr lang="en-US" dirty="0">
                <a:cs typeface="Calibri Light" panose="020F0302020204030204" pitchFamily="34" charset="0"/>
              </a:rPr>
            </a:br>
            <a:endParaRPr lang="en-US" dirty="0">
              <a:cs typeface="Calibri Light" panose="020F0302020204030204" pitchFamily="34" charset="0"/>
            </a:endParaRPr>
          </a:p>
        </p:txBody>
      </p:sp>
      <p:sp>
        <p:nvSpPr>
          <p:cNvPr id="4" name="Date Placeholder 3"/>
          <p:cNvSpPr>
            <a:spLocks noGrp="1"/>
          </p:cNvSpPr>
          <p:nvPr>
            <p:ph type="dt" sz="half" idx="10"/>
          </p:nvPr>
        </p:nvSpPr>
        <p:spPr/>
        <p:txBody>
          <a:bodyPr/>
          <a:lstStyle/>
          <a:p>
            <a:fld id="{1EFF16BC-E282-4D8F-9A16-B98B9140188C}" type="datetime3">
              <a:rPr lang="en-US" smtClean="0"/>
              <a:t>9 December 2025</a:t>
            </a:fld>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14</a:t>
            </a:fld>
            <a:endParaRPr lang="en-US" dirty="0"/>
          </a:p>
        </p:txBody>
      </p:sp>
      <p:sp>
        <p:nvSpPr>
          <p:cNvPr id="7" name="TextBox 6"/>
          <p:cNvSpPr txBox="1"/>
          <p:nvPr/>
        </p:nvSpPr>
        <p:spPr>
          <a:xfrm>
            <a:off x="1178509" y="3028147"/>
            <a:ext cx="3776951" cy="230832"/>
          </a:xfrm>
          <a:prstGeom prst="rect">
            <a:avLst/>
          </a:prstGeom>
          <a:solidFill>
            <a:schemeClr val="bg1"/>
          </a:solidFill>
        </p:spPr>
        <p:txBody>
          <a:bodyPr wrap="square" rtlCol="0">
            <a:spAutoFit/>
          </a:bodyPr>
          <a:lstStyle/>
          <a:p>
            <a:pPr defTabSz="1018824">
              <a:defRPr/>
            </a:pPr>
            <a:r>
              <a:rPr lang="en-US" sz="900" kern="0" dirty="0">
                <a:solidFill>
                  <a:srgbClr val="FFFFFF"/>
                </a:solidFill>
                <a:latin typeface="Consolas" panose="020B0609020204030204" pitchFamily="49" charset="0"/>
              </a:rPr>
              <a:t>sudo bash Evaluate-STIG_Bash.sh --DownloadPS</a:t>
            </a:r>
          </a:p>
        </p:txBody>
      </p:sp>
      <p:sp>
        <p:nvSpPr>
          <p:cNvPr id="8" name="TextBox 7"/>
          <p:cNvSpPr txBox="1"/>
          <p:nvPr/>
        </p:nvSpPr>
        <p:spPr>
          <a:xfrm>
            <a:off x="1178509" y="5050336"/>
            <a:ext cx="3776951" cy="230832"/>
          </a:xfrm>
          <a:prstGeom prst="rect">
            <a:avLst/>
          </a:prstGeom>
          <a:solidFill>
            <a:schemeClr val="bg1"/>
          </a:solidFill>
        </p:spPr>
        <p:txBody>
          <a:bodyPr wrap="square" rtlCol="0">
            <a:spAutoFit/>
          </a:bodyPr>
          <a:lstStyle/>
          <a:p>
            <a:pPr defTabSz="1018824">
              <a:defRPr/>
            </a:pPr>
            <a:r>
              <a:rPr lang="en-US" sz="900" kern="0" dirty="0">
                <a:solidFill>
                  <a:srgbClr val="FFFFFF"/>
                </a:solidFill>
                <a:latin typeface="Consolas" panose="020B0609020204030204" pitchFamily="49" charset="0"/>
              </a:rPr>
              <a:t>bash Evaluate-STIG_Bash.sh -h</a:t>
            </a:r>
          </a:p>
        </p:txBody>
      </p:sp>
      <p:sp>
        <p:nvSpPr>
          <p:cNvPr id="9" name="TextBox 8"/>
          <p:cNvSpPr txBox="1"/>
          <p:nvPr/>
        </p:nvSpPr>
        <p:spPr>
          <a:xfrm>
            <a:off x="1178509" y="5858306"/>
            <a:ext cx="3776951" cy="230832"/>
          </a:xfrm>
          <a:prstGeom prst="rect">
            <a:avLst/>
          </a:prstGeom>
          <a:solidFill>
            <a:schemeClr val="bg1"/>
          </a:solidFill>
        </p:spPr>
        <p:txBody>
          <a:bodyPr wrap="square" rtlCol="0">
            <a:spAutoFit/>
          </a:bodyPr>
          <a:lstStyle/>
          <a:p>
            <a:pPr defTabSz="1018824">
              <a:defRPr/>
            </a:pPr>
            <a:r>
              <a:rPr lang="en-US" sz="900" kern="0" dirty="0">
                <a:solidFill>
                  <a:srgbClr val="FFFFFF"/>
                </a:solidFill>
                <a:latin typeface="Consolas" panose="020B0609020204030204" pitchFamily="49" charset="0"/>
              </a:rPr>
              <a:t>sudo bash Evaluate-STIG_Bash.sh &lt;Scan Options&gt;</a:t>
            </a:r>
          </a:p>
        </p:txBody>
      </p:sp>
      <p:pic>
        <p:nvPicPr>
          <p:cNvPr id="10" name="Picture 9"/>
          <p:cNvPicPr>
            <a:picLocks noChangeAspect="1"/>
          </p:cNvPicPr>
          <p:nvPr/>
        </p:nvPicPr>
        <p:blipFill>
          <a:blip r:embed="rId3"/>
          <a:stretch>
            <a:fillRect/>
          </a:stretch>
        </p:blipFill>
        <p:spPr>
          <a:xfrm>
            <a:off x="5125849" y="2951176"/>
            <a:ext cx="3689795" cy="1978127"/>
          </a:xfrm>
          <a:prstGeom prst="rect">
            <a:avLst/>
          </a:prstGeom>
          <a:ln>
            <a:solidFill>
              <a:schemeClr val="tx2">
                <a:lumMod val="65000"/>
                <a:lumOff val="35000"/>
              </a:schemeClr>
            </a:solidFill>
          </a:ln>
          <a:effectLst>
            <a:outerShdw blurRad="50800" dist="63500" dir="2700000" algn="tl" rotWithShape="0">
              <a:prstClr val="black">
                <a:alpha val="40000"/>
              </a:prstClr>
            </a:outerShdw>
          </a:effectLst>
        </p:spPr>
      </p:pic>
    </p:spTree>
    <p:extLst>
      <p:ext uri="{BB962C8B-B14F-4D97-AF65-F5344CB8AC3E}">
        <p14:creationId xmlns:p14="http://schemas.microsoft.com/office/powerpoint/2010/main" val="3886330494"/>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500"/>
                                        <p:tgtEl>
                                          <p:spTgt spid="7"/>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animEffect transition="in" filter="fade">
                                      <p:cBhvr>
                                        <p:cTn id="29" dur="500"/>
                                        <p:tgtEl>
                                          <p:spTgt spid="3">
                                            <p:txEl>
                                              <p:pRg st="4" end="4"/>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Effect transition="in" filter="fade">
                                      <p:cBhvr>
                                        <p:cTn id="37" dur="500"/>
                                        <p:tgtEl>
                                          <p:spTgt spid="3">
                                            <p:txEl>
                                              <p:pRg st="5" end="5"/>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9"/>
                                        </p:tgtEl>
                                        <p:attrNameLst>
                                          <p:attrName>style.visibility</p:attrName>
                                        </p:attrNameLst>
                                      </p:cBhvr>
                                      <p:to>
                                        <p:strVal val="visible"/>
                                      </p:to>
                                    </p:set>
                                    <p:animEffect transition="in" filter="fade">
                                      <p:cBhvr>
                                        <p:cTn id="4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2590" y="1236790"/>
            <a:ext cx="8378825" cy="4827460"/>
          </a:xfrm>
          <a:effectLst/>
        </p:spPr>
        <p:txBody>
          <a:bodyPr>
            <a:normAutofit fontScale="62500" lnSpcReduction="20000"/>
          </a:bodyPr>
          <a:lstStyle/>
          <a:p>
            <a:r>
              <a:rPr lang="en-US" dirty="0">
                <a:effectLst>
                  <a:outerShdw blurRad="38100" dist="38100" dir="2700000" algn="tl">
                    <a:srgbClr val="000000">
                      <a:alpha val="43137"/>
                    </a:srgbClr>
                  </a:outerShdw>
                </a:effectLst>
                <a:cs typeface="Calibri Light" panose="020F0302020204030204" pitchFamily="34" charset="0"/>
              </a:rPr>
              <a:t>Remote systems must resolve in DNS as all connections are made to the fully qualified domain name (FQDN) of the asset.</a:t>
            </a:r>
            <a:br>
              <a:rPr lang="en-US" dirty="0">
                <a:effectLst>
                  <a:outerShdw blurRad="38100" dist="38100" dir="2700000" algn="tl">
                    <a:srgbClr val="000000">
                      <a:alpha val="43137"/>
                    </a:srgbClr>
                  </a:outerShdw>
                </a:effectLst>
                <a:cs typeface="Calibri Light" panose="020F0302020204030204" pitchFamily="34" charset="0"/>
              </a:rPr>
            </a:br>
            <a:endParaRPr lang="en-US" dirty="0">
              <a:effectLst>
                <a:outerShdw blurRad="38100" dist="38100" dir="2700000" algn="tl">
                  <a:srgbClr val="000000">
                    <a:alpha val="43137"/>
                  </a:srgbClr>
                </a:outerShdw>
              </a:effectLst>
              <a:cs typeface="Calibri Light" panose="020F0302020204030204" pitchFamily="34" charset="0"/>
            </a:endParaRPr>
          </a:p>
          <a:p>
            <a:r>
              <a:rPr lang="en-US" dirty="0">
                <a:effectLst>
                  <a:outerShdw blurRad="38100" dist="38100" dir="2700000" algn="tl">
                    <a:srgbClr val="000000">
                      <a:alpha val="43137"/>
                    </a:srgbClr>
                  </a:outerShdw>
                </a:effectLst>
                <a:cs typeface="Calibri Light" panose="020F0302020204030204" pitchFamily="34" charset="0"/>
              </a:rPr>
              <a:t>On Windows machines, PowerShell remoting must be enabled.</a:t>
            </a:r>
          </a:p>
          <a:p>
            <a:pPr lvl="1"/>
            <a:r>
              <a:rPr lang="en-US" dirty="0">
                <a:solidFill>
                  <a:schemeClr val="accent1">
                    <a:lumMod val="60000"/>
                    <a:lumOff val="40000"/>
                  </a:schemeClr>
                </a:solidFill>
                <a:effectLst>
                  <a:outerShdw blurRad="38100" dist="38100" dir="2700000" algn="tl">
                    <a:srgbClr val="000000">
                      <a:alpha val="43137"/>
                    </a:srgbClr>
                  </a:outerShdw>
                </a:effectLst>
                <a:cs typeface="Calibri Light" panose="020F0302020204030204" pitchFamily="34" charset="0"/>
              </a:rPr>
              <a:t>Can be done via Group Policy or the </a:t>
            </a:r>
            <a:r>
              <a:rPr lang="en-US" b="1" dirty="0">
                <a:solidFill>
                  <a:schemeClr val="accent1">
                    <a:lumMod val="60000"/>
                    <a:lumOff val="40000"/>
                  </a:schemeClr>
                </a:solidFill>
                <a:effectLst>
                  <a:outerShdw blurRad="38100" dist="38100" dir="2700000" algn="tl">
                    <a:srgbClr val="000000">
                      <a:alpha val="43137"/>
                    </a:srgbClr>
                  </a:outerShdw>
                </a:effectLst>
                <a:latin typeface="Consolas" panose="020B0609020204030204" pitchFamily="49" charset="0"/>
                <a:cs typeface="Calibri Light" panose="020F0302020204030204" pitchFamily="34" charset="0"/>
              </a:rPr>
              <a:t>Enable-PSRemoting</a:t>
            </a:r>
            <a:r>
              <a:rPr lang="en-US" dirty="0">
                <a:solidFill>
                  <a:schemeClr val="accent1">
                    <a:lumMod val="60000"/>
                    <a:lumOff val="40000"/>
                  </a:schemeClr>
                </a:solidFill>
                <a:effectLst>
                  <a:outerShdw blurRad="38100" dist="38100" dir="2700000" algn="tl">
                    <a:srgbClr val="000000">
                      <a:alpha val="43137"/>
                    </a:srgbClr>
                  </a:outerShdw>
                </a:effectLst>
                <a:latin typeface="Calibri Light" panose="020F0302020204030204" pitchFamily="34" charset="0"/>
                <a:cs typeface="Calibri Light" panose="020F0302020204030204" pitchFamily="34" charset="0"/>
              </a:rPr>
              <a:t> </a:t>
            </a:r>
            <a:r>
              <a:rPr lang="en-US" dirty="0">
                <a:solidFill>
                  <a:schemeClr val="accent1">
                    <a:lumMod val="60000"/>
                    <a:lumOff val="40000"/>
                  </a:schemeClr>
                </a:solidFill>
                <a:effectLst>
                  <a:outerShdw blurRad="38100" dist="38100" dir="2700000" algn="tl">
                    <a:srgbClr val="000000">
                      <a:alpha val="43137"/>
                    </a:srgbClr>
                  </a:outerShdw>
                </a:effectLst>
                <a:cs typeface="Calibri Light" panose="020F0302020204030204" pitchFamily="34" charset="0"/>
              </a:rPr>
              <a:t>command.</a:t>
            </a:r>
            <a:br>
              <a:rPr lang="en-US" dirty="0">
                <a:solidFill>
                  <a:schemeClr val="accent1">
                    <a:lumMod val="60000"/>
                    <a:lumOff val="40000"/>
                  </a:schemeClr>
                </a:solidFill>
                <a:effectLst>
                  <a:outerShdw blurRad="38100" dist="38100" dir="2700000" algn="tl">
                    <a:srgbClr val="000000">
                      <a:alpha val="43137"/>
                    </a:srgbClr>
                  </a:outerShdw>
                </a:effectLst>
                <a:latin typeface="Calibri Light" panose="020F0302020204030204" pitchFamily="34" charset="0"/>
                <a:cs typeface="Calibri Light" panose="020F0302020204030204" pitchFamily="34" charset="0"/>
              </a:rPr>
            </a:br>
            <a:endParaRPr lang="en-US" dirty="0">
              <a:solidFill>
                <a:schemeClr val="accent1">
                  <a:lumMod val="60000"/>
                  <a:lumOff val="40000"/>
                </a:schemeClr>
              </a:solidFill>
              <a:effectLst>
                <a:outerShdw blurRad="38100" dist="38100" dir="2700000" algn="tl">
                  <a:srgbClr val="000000">
                    <a:alpha val="43137"/>
                  </a:srgbClr>
                </a:outerShdw>
              </a:effectLst>
              <a:latin typeface="Calibri Light" panose="020F0302020204030204" pitchFamily="34" charset="0"/>
              <a:cs typeface="Calibri Light" panose="020F0302020204030204" pitchFamily="34" charset="0"/>
            </a:endParaRPr>
          </a:p>
          <a:p>
            <a:r>
              <a:rPr lang="en-US" b="1" dirty="0">
                <a:effectLst>
                  <a:outerShdw blurRad="38100" dist="38100" dir="2700000" algn="tl">
                    <a:srgbClr val="000000">
                      <a:alpha val="43137"/>
                    </a:srgbClr>
                  </a:outerShdw>
                </a:effectLst>
                <a:cs typeface="Calibri Light" panose="020F0302020204030204" pitchFamily="34" charset="0"/>
              </a:rPr>
              <a:t>Windows &gt;&gt; Linux</a:t>
            </a:r>
          </a:p>
          <a:p>
            <a:pPr lvl="1"/>
            <a:r>
              <a:rPr lang="en-US" dirty="0">
                <a:solidFill>
                  <a:schemeClr val="accent1">
                    <a:lumMod val="60000"/>
                    <a:lumOff val="40000"/>
                  </a:schemeClr>
                </a:solidFill>
                <a:effectLst>
                  <a:outerShdw blurRad="38100" dist="38100" dir="2700000" algn="tl">
                    <a:srgbClr val="000000">
                      <a:alpha val="43137"/>
                    </a:srgbClr>
                  </a:outerShdw>
                </a:effectLst>
                <a:cs typeface="Calibri Light" panose="020F0302020204030204" pitchFamily="34" charset="0"/>
              </a:rPr>
              <a:t>Requires PowerShell 7.x installed on both the host and remote machines.</a:t>
            </a:r>
          </a:p>
          <a:p>
            <a:pPr lvl="1"/>
            <a:r>
              <a:rPr lang="en-US" dirty="0">
                <a:solidFill>
                  <a:schemeClr val="accent1">
                    <a:lumMod val="60000"/>
                    <a:lumOff val="40000"/>
                  </a:schemeClr>
                </a:solidFill>
                <a:effectLst>
                  <a:outerShdw blurRad="38100" dist="38100" dir="2700000" algn="tl">
                    <a:srgbClr val="000000">
                      <a:alpha val="43137"/>
                    </a:srgbClr>
                  </a:outerShdw>
                </a:effectLst>
                <a:latin typeface="Calibri Light" panose="020F0302020204030204" pitchFamily="34" charset="0"/>
                <a:cs typeface="Calibri Light" panose="020F0302020204030204" pitchFamily="34" charset="0"/>
              </a:rPr>
              <a:t>Requires SSH configuration on both endpoints:</a:t>
            </a:r>
            <a:br>
              <a:rPr lang="en-US" dirty="0">
                <a:solidFill>
                  <a:schemeClr val="accent1">
                    <a:lumMod val="60000"/>
                    <a:lumOff val="40000"/>
                  </a:schemeClr>
                </a:solidFill>
                <a:effectLst>
                  <a:outerShdw blurRad="38100" dist="38100" dir="2700000" algn="tl">
                    <a:srgbClr val="000000">
                      <a:alpha val="43137"/>
                    </a:srgbClr>
                  </a:outerShdw>
                </a:effectLst>
                <a:latin typeface="Calibri Light" panose="020F0302020204030204" pitchFamily="34" charset="0"/>
                <a:cs typeface="Calibri Light" panose="020F0302020204030204" pitchFamily="34" charset="0"/>
              </a:rPr>
            </a:br>
            <a:br>
              <a:rPr lang="en-US" dirty="0">
                <a:solidFill>
                  <a:schemeClr val="accent1">
                    <a:lumMod val="60000"/>
                    <a:lumOff val="40000"/>
                  </a:schemeClr>
                </a:solidFill>
                <a:effectLst>
                  <a:outerShdw blurRad="38100" dist="38100" dir="2700000" algn="tl">
                    <a:srgbClr val="000000">
                      <a:alpha val="43137"/>
                    </a:srgbClr>
                  </a:outerShdw>
                </a:effectLst>
                <a:latin typeface="Calibri Light" panose="020F0302020204030204" pitchFamily="34" charset="0"/>
                <a:cs typeface="Calibri Light" panose="020F0302020204030204" pitchFamily="34" charset="0"/>
              </a:rPr>
            </a:br>
            <a:br>
              <a:rPr lang="en-US" dirty="0">
                <a:solidFill>
                  <a:schemeClr val="accent1">
                    <a:lumMod val="60000"/>
                    <a:lumOff val="40000"/>
                  </a:schemeClr>
                </a:solidFill>
                <a:effectLst>
                  <a:outerShdw blurRad="38100" dist="38100" dir="2700000" algn="tl">
                    <a:srgbClr val="000000">
                      <a:alpha val="43137"/>
                    </a:srgbClr>
                  </a:outerShdw>
                </a:effectLst>
                <a:latin typeface="Calibri Light" panose="020F0302020204030204" pitchFamily="34" charset="0"/>
                <a:cs typeface="Calibri Light" panose="020F0302020204030204" pitchFamily="34" charset="0"/>
              </a:rPr>
            </a:br>
            <a:br>
              <a:rPr lang="en-US" dirty="0">
                <a:solidFill>
                  <a:schemeClr val="accent1">
                    <a:lumMod val="60000"/>
                    <a:lumOff val="40000"/>
                  </a:schemeClr>
                </a:solidFill>
                <a:effectLst>
                  <a:outerShdw blurRad="38100" dist="38100" dir="2700000" algn="tl">
                    <a:srgbClr val="000000">
                      <a:alpha val="43137"/>
                    </a:srgbClr>
                  </a:outerShdw>
                </a:effectLst>
                <a:latin typeface="Calibri Light" panose="020F0302020204030204" pitchFamily="34" charset="0"/>
                <a:cs typeface="Calibri Light" panose="020F0302020204030204" pitchFamily="34" charset="0"/>
              </a:rPr>
            </a:br>
            <a:endParaRPr lang="en-US" dirty="0">
              <a:solidFill>
                <a:schemeClr val="accent1">
                  <a:lumMod val="60000"/>
                  <a:lumOff val="40000"/>
                </a:schemeClr>
              </a:solidFill>
              <a:effectLst>
                <a:outerShdw blurRad="38100" dist="38100" dir="2700000" algn="tl">
                  <a:srgbClr val="000000">
                    <a:alpha val="43137"/>
                  </a:srgbClr>
                </a:outerShdw>
              </a:effectLst>
              <a:latin typeface="Calibri Light" panose="020F0302020204030204" pitchFamily="34" charset="0"/>
              <a:cs typeface="Calibri Light" panose="020F0302020204030204" pitchFamily="34" charset="0"/>
            </a:endParaRPr>
          </a:p>
          <a:p>
            <a:r>
              <a:rPr lang="en-US" b="1" dirty="0">
                <a:effectLst>
                  <a:outerShdw blurRad="38100" dist="38100" dir="2700000" algn="tl">
                    <a:srgbClr val="000000">
                      <a:alpha val="43137"/>
                    </a:srgbClr>
                  </a:outerShdw>
                </a:effectLst>
                <a:cs typeface="Calibri Light" panose="020F0302020204030204" pitchFamily="34" charset="0"/>
              </a:rPr>
              <a:t>Linux &gt;&gt; Linux</a:t>
            </a:r>
          </a:p>
          <a:p>
            <a:pPr lvl="1"/>
            <a:r>
              <a:rPr lang="en-US" dirty="0">
                <a:solidFill>
                  <a:schemeClr val="accent1">
                    <a:lumMod val="60000"/>
                    <a:lumOff val="40000"/>
                  </a:schemeClr>
                </a:solidFill>
                <a:effectLst>
                  <a:outerShdw blurRad="38100" dist="38100" dir="2700000" algn="tl">
                    <a:srgbClr val="000000">
                      <a:alpha val="43137"/>
                    </a:srgbClr>
                  </a:outerShdw>
                </a:effectLst>
                <a:cs typeface="Calibri Light" panose="020F0302020204030204" pitchFamily="34" charset="0"/>
              </a:rPr>
              <a:t>Recommend our Ansible playbook,</a:t>
            </a:r>
            <a:br>
              <a:rPr lang="en-US" dirty="0">
                <a:solidFill>
                  <a:schemeClr val="accent1">
                    <a:lumMod val="60000"/>
                    <a:lumOff val="40000"/>
                  </a:schemeClr>
                </a:solidFill>
                <a:effectLst>
                  <a:outerShdw blurRad="38100" dist="38100" dir="2700000" algn="tl">
                    <a:srgbClr val="000000">
                      <a:alpha val="43137"/>
                    </a:srgbClr>
                  </a:outerShdw>
                </a:effectLst>
                <a:cs typeface="Calibri Light" panose="020F0302020204030204" pitchFamily="34" charset="0"/>
              </a:rPr>
            </a:br>
            <a:r>
              <a:rPr lang="en-US" b="1" dirty="0">
                <a:solidFill>
                  <a:schemeClr val="accent1">
                    <a:lumMod val="60000"/>
                    <a:lumOff val="40000"/>
                  </a:schemeClr>
                </a:solidFill>
                <a:effectLst>
                  <a:outerShdw blurRad="38100" dist="38100" dir="2700000" algn="tl">
                    <a:srgbClr val="000000">
                      <a:alpha val="43137"/>
                    </a:srgbClr>
                  </a:outerShdw>
                </a:effectLst>
                <a:latin typeface="Consolas" panose="020B0609020204030204" pitchFamily="49" charset="0"/>
                <a:cs typeface="Calibri Light" panose="020F0302020204030204" pitchFamily="34" charset="0"/>
              </a:rPr>
              <a:t>Evaluate-STIG.yml</a:t>
            </a:r>
            <a:r>
              <a:rPr lang="en-US" dirty="0">
                <a:solidFill>
                  <a:schemeClr val="accent1">
                    <a:lumMod val="60000"/>
                    <a:lumOff val="40000"/>
                  </a:schemeClr>
                </a:solidFill>
                <a:effectLst>
                  <a:outerShdw blurRad="38100" dist="38100" dir="2700000" algn="tl">
                    <a:srgbClr val="000000">
                      <a:alpha val="43137"/>
                    </a:srgbClr>
                  </a:outerShdw>
                </a:effectLst>
                <a:cs typeface="Calibri Light" panose="020F0302020204030204" pitchFamily="34" charset="0"/>
              </a:rPr>
              <a:t>, available in the optional</a:t>
            </a:r>
            <a:br>
              <a:rPr lang="en-US" dirty="0">
                <a:solidFill>
                  <a:schemeClr val="accent1">
                    <a:lumMod val="60000"/>
                    <a:lumOff val="40000"/>
                  </a:schemeClr>
                </a:solidFill>
                <a:effectLst>
                  <a:outerShdw blurRad="38100" dist="38100" dir="2700000" algn="tl">
                    <a:srgbClr val="000000">
                      <a:alpha val="43137"/>
                    </a:srgbClr>
                  </a:outerShdw>
                </a:effectLst>
                <a:cs typeface="Calibri Light" panose="020F0302020204030204" pitchFamily="34" charset="0"/>
              </a:rPr>
            </a:br>
            <a:r>
              <a:rPr lang="en-US" dirty="0">
                <a:solidFill>
                  <a:schemeClr val="accent1">
                    <a:lumMod val="60000"/>
                    <a:lumOff val="40000"/>
                  </a:schemeClr>
                </a:solidFill>
                <a:effectLst>
                  <a:outerShdw blurRad="38100" dist="38100" dir="2700000" algn="tl">
                    <a:srgbClr val="000000">
                      <a:alpha val="43137"/>
                    </a:srgbClr>
                  </a:outerShdw>
                </a:effectLst>
                <a:cs typeface="Calibri Light" panose="020F0302020204030204" pitchFamily="34" charset="0"/>
              </a:rPr>
              <a:t>Auxiliary Files download.</a:t>
            </a:r>
            <a:br>
              <a:rPr lang="en-US" dirty="0">
                <a:solidFill>
                  <a:schemeClr val="accent1">
                    <a:lumMod val="60000"/>
                    <a:lumOff val="40000"/>
                  </a:schemeClr>
                </a:solidFill>
                <a:effectLst>
                  <a:outerShdw blurRad="38100" dist="38100" dir="2700000" algn="tl">
                    <a:srgbClr val="000000">
                      <a:alpha val="43137"/>
                    </a:srgbClr>
                  </a:outerShdw>
                </a:effectLst>
                <a:cs typeface="Calibri Light" panose="020F0302020204030204" pitchFamily="34" charset="0"/>
              </a:rPr>
            </a:br>
            <a:endParaRPr lang="en-US" dirty="0">
              <a:solidFill>
                <a:schemeClr val="accent1">
                  <a:lumMod val="60000"/>
                  <a:lumOff val="40000"/>
                </a:schemeClr>
              </a:solidFill>
              <a:effectLst>
                <a:outerShdw blurRad="38100" dist="38100" dir="2700000" algn="tl">
                  <a:srgbClr val="000000">
                    <a:alpha val="43137"/>
                  </a:srgbClr>
                </a:outerShdw>
              </a:effectLst>
              <a:cs typeface="Calibri Light" panose="020F0302020204030204" pitchFamily="34" charset="0"/>
            </a:endParaRPr>
          </a:p>
          <a:p>
            <a:r>
              <a:rPr lang="en-US" b="1" dirty="0">
                <a:effectLst>
                  <a:outerShdw blurRad="38100" dist="38100" dir="2700000" algn="tl">
                    <a:srgbClr val="000000">
                      <a:alpha val="43137"/>
                    </a:srgbClr>
                  </a:outerShdw>
                </a:effectLst>
                <a:cs typeface="Calibri Light" panose="020F0302020204030204" pitchFamily="34" charset="0"/>
              </a:rPr>
              <a:t>Linux &gt;&gt; Windows</a:t>
            </a:r>
          </a:p>
          <a:p>
            <a:pPr lvl="1"/>
            <a:r>
              <a:rPr lang="en-US" dirty="0">
                <a:solidFill>
                  <a:schemeClr val="accent1">
                    <a:lumMod val="60000"/>
                    <a:lumOff val="40000"/>
                  </a:schemeClr>
                </a:solidFill>
                <a:effectLst>
                  <a:outerShdw blurRad="38100" dist="38100" dir="2700000" algn="tl">
                    <a:srgbClr val="000000">
                      <a:alpha val="43137"/>
                    </a:srgbClr>
                  </a:outerShdw>
                </a:effectLst>
                <a:cs typeface="Calibri Light" panose="020F0302020204030204" pitchFamily="34" charset="0"/>
              </a:rPr>
              <a:t>Not supported.</a:t>
            </a:r>
            <a:br>
              <a:rPr lang="en-US" dirty="0">
                <a:solidFill>
                  <a:schemeClr val="accent1">
                    <a:lumMod val="60000"/>
                    <a:lumOff val="40000"/>
                  </a:schemeClr>
                </a:solidFill>
                <a:effectLst>
                  <a:outerShdw blurRad="38100" dist="38100" dir="2700000" algn="tl">
                    <a:srgbClr val="000000">
                      <a:alpha val="43137"/>
                    </a:srgbClr>
                  </a:outerShdw>
                </a:effectLst>
                <a:latin typeface="Calibri Light" panose="020F0302020204030204" pitchFamily="34" charset="0"/>
                <a:cs typeface="Calibri Light" panose="020F0302020204030204" pitchFamily="34" charset="0"/>
              </a:rPr>
            </a:br>
            <a:endParaRPr lang="en-US" dirty="0">
              <a:solidFill>
                <a:schemeClr val="accent1">
                  <a:lumMod val="60000"/>
                  <a:lumOff val="40000"/>
                </a:schemeClr>
              </a:solidFill>
              <a:effectLst>
                <a:outerShdw blurRad="38100" dist="38100" dir="2700000" algn="tl">
                  <a:srgbClr val="000000">
                    <a:alpha val="43137"/>
                  </a:srgbClr>
                </a:outerShdw>
              </a:effectLst>
              <a:latin typeface="Calibri Light" panose="020F0302020204030204" pitchFamily="34" charset="0"/>
              <a:cs typeface="Calibri Light" panose="020F0302020204030204" pitchFamily="34" charset="0"/>
            </a:endParaRPr>
          </a:p>
          <a:p>
            <a:r>
              <a:rPr lang="en-US" dirty="0">
                <a:effectLst>
                  <a:outerShdw blurRad="38100" dist="38100" dir="2700000" algn="tl">
                    <a:srgbClr val="000000">
                      <a:alpha val="43137"/>
                    </a:srgbClr>
                  </a:outerShdw>
                </a:effectLst>
                <a:cs typeface="Calibri Light" panose="020F0302020204030204" pitchFamily="34" charset="0"/>
              </a:rPr>
              <a:t>Administrative rights on host and remote</a:t>
            </a:r>
            <a:br>
              <a:rPr lang="en-US" dirty="0">
                <a:effectLst>
                  <a:outerShdw blurRad="38100" dist="38100" dir="2700000" algn="tl">
                    <a:srgbClr val="000000">
                      <a:alpha val="43137"/>
                    </a:srgbClr>
                  </a:outerShdw>
                </a:effectLst>
                <a:cs typeface="Calibri Light" panose="020F0302020204030204" pitchFamily="34" charset="0"/>
              </a:rPr>
            </a:br>
            <a:r>
              <a:rPr lang="en-US" dirty="0">
                <a:effectLst>
                  <a:outerShdw blurRad="38100" dist="38100" dir="2700000" algn="tl">
                    <a:srgbClr val="000000">
                      <a:alpha val="43137"/>
                    </a:srgbClr>
                  </a:outerShdw>
                </a:effectLst>
                <a:cs typeface="Calibri Light" panose="020F0302020204030204" pitchFamily="34" charset="0"/>
              </a:rPr>
              <a:t>machines.</a:t>
            </a:r>
          </a:p>
        </p:txBody>
      </p:sp>
      <p:sp>
        <p:nvSpPr>
          <p:cNvPr id="2" name="Title 1"/>
          <p:cNvSpPr>
            <a:spLocks noGrp="1"/>
          </p:cNvSpPr>
          <p:nvPr>
            <p:ph type="title"/>
          </p:nvPr>
        </p:nvSpPr>
        <p:spPr/>
        <p:txBody>
          <a:bodyPr/>
          <a:lstStyle/>
          <a:p>
            <a:r>
              <a:rPr lang="en-US" dirty="0"/>
              <a:t>Remote Scans</a:t>
            </a:r>
          </a:p>
        </p:txBody>
      </p:sp>
      <p:sp>
        <p:nvSpPr>
          <p:cNvPr id="4" name="Date Placeholder 3"/>
          <p:cNvSpPr>
            <a:spLocks noGrp="1"/>
          </p:cNvSpPr>
          <p:nvPr>
            <p:ph type="dt" sz="half" idx="10"/>
          </p:nvPr>
        </p:nvSpPr>
        <p:spPr/>
        <p:txBody>
          <a:bodyPr/>
          <a:lstStyle/>
          <a:p>
            <a:fld id="{1EFF16BC-E282-4D8F-9A16-B98B9140188C}" type="datetime3">
              <a:rPr lang="en-US" smtClean="0"/>
              <a:t>9 December 2025</a:t>
            </a:fld>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15</a:t>
            </a:fld>
            <a:endParaRPr lang="en-US" dirty="0"/>
          </a:p>
        </p:txBody>
      </p:sp>
      <p:grpSp>
        <p:nvGrpSpPr>
          <p:cNvPr id="19" name="Group 18"/>
          <p:cNvGrpSpPr/>
          <p:nvPr/>
        </p:nvGrpSpPr>
        <p:grpSpPr>
          <a:xfrm>
            <a:off x="4249538" y="3037886"/>
            <a:ext cx="4257675" cy="2985073"/>
            <a:chOff x="4366959" y="2875588"/>
            <a:chExt cx="4257675" cy="2985073"/>
          </a:xfrm>
        </p:grpSpPr>
        <p:sp>
          <p:nvSpPr>
            <p:cNvPr id="8" name="Rectangle 7"/>
            <p:cNvSpPr/>
            <p:nvPr/>
          </p:nvSpPr>
          <p:spPr>
            <a:xfrm>
              <a:off x="4366959" y="2875588"/>
              <a:ext cx="4253435" cy="2985073"/>
            </a:xfrm>
            <a:prstGeom prst="rect">
              <a:avLst/>
            </a:prstGeom>
            <a:solidFill>
              <a:schemeClr val="tx2">
                <a:lumMod val="50000"/>
                <a:alpha val="50000"/>
              </a:schemeClr>
            </a:solidFill>
            <a:ln w="6350">
              <a:gradFill flip="none" rotWithShape="1">
                <a:gsLst>
                  <a:gs pos="0">
                    <a:schemeClr val="bg2">
                      <a:lumMod val="10000"/>
                      <a:lumOff val="90000"/>
                    </a:schemeClr>
                  </a:gs>
                  <a:gs pos="100000">
                    <a:schemeClr val="bg2">
                      <a:lumMod val="75000"/>
                      <a:lumOff val="25000"/>
                    </a:schemeClr>
                  </a:gs>
                </a:gsLst>
                <a:lin ang="2700000" scaled="1"/>
                <a:tileRect/>
              </a:gradFill>
            </a:ln>
            <a:effectLst>
              <a:outerShdw blurRad="508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8" name="Picture 17"/>
            <p:cNvPicPr>
              <a:picLocks noChangeAspect="1"/>
            </p:cNvPicPr>
            <p:nvPr/>
          </p:nvPicPr>
          <p:blipFill>
            <a:blip r:embed="rId2"/>
            <a:stretch>
              <a:fillRect/>
            </a:stretch>
          </p:blipFill>
          <p:spPr>
            <a:xfrm>
              <a:off x="4366959" y="2896511"/>
              <a:ext cx="4257675" cy="2943225"/>
            </a:xfrm>
            <a:prstGeom prst="rect">
              <a:avLst/>
            </a:prstGeom>
          </p:spPr>
        </p:pic>
      </p:grpSp>
      <p:sp>
        <p:nvSpPr>
          <p:cNvPr id="6" name="TextBox 5"/>
          <p:cNvSpPr txBox="1"/>
          <p:nvPr/>
        </p:nvSpPr>
        <p:spPr>
          <a:xfrm>
            <a:off x="1107110" y="3114859"/>
            <a:ext cx="3142426" cy="553998"/>
          </a:xfrm>
          <a:prstGeom prst="rect">
            <a:avLst/>
          </a:prstGeom>
          <a:noFill/>
        </p:spPr>
        <p:txBody>
          <a:bodyPr wrap="square" rtlCol="0">
            <a:spAutoFit/>
          </a:bodyPr>
          <a:lstStyle/>
          <a:p>
            <a:r>
              <a:rPr lang="en-US" sz="1000" dirty="0">
                <a:solidFill>
                  <a:schemeClr val="accent1">
                    <a:lumMod val="60000"/>
                    <a:lumOff val="40000"/>
                  </a:schemeClr>
                </a:solidFill>
                <a:effectLst>
                  <a:outerShdw blurRad="38100" dist="38100" dir="2700000" algn="tl">
                    <a:srgbClr val="000000">
                      <a:alpha val="43137"/>
                    </a:srgbClr>
                  </a:outerShdw>
                </a:effectLst>
                <a:cs typeface="Calibri Light" panose="020F0302020204030204" pitchFamily="34" charset="0"/>
                <a:hlinkClick r:id="rId3"/>
              </a:rPr>
              <a:t>https://learn.microsoft.com/en-us/powershell/scripting/learn/remoting/ssh-remoting-in-powershell-core</a:t>
            </a:r>
            <a:endParaRPr lang="en-US" sz="1000" dirty="0"/>
          </a:p>
        </p:txBody>
      </p:sp>
    </p:spTree>
    <p:extLst>
      <p:ext uri="{BB962C8B-B14F-4D97-AF65-F5344CB8AC3E}">
        <p14:creationId xmlns:p14="http://schemas.microsoft.com/office/powerpoint/2010/main" val="90130237"/>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500"/>
                                        <p:tgtEl>
                                          <p:spTgt spid="6"/>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3">
                                            <p:txEl>
                                              <p:pRg st="6" end="6"/>
                                            </p:txEl>
                                          </p:spTgt>
                                        </p:tgtEl>
                                        <p:attrNameLst>
                                          <p:attrName>style.visibility</p:attrName>
                                        </p:attrNameLst>
                                      </p:cBhvr>
                                      <p:to>
                                        <p:strVal val="visible"/>
                                      </p:to>
                                    </p:set>
                                    <p:animEffect transition="in" filter="fade">
                                      <p:cBhvr>
                                        <p:cTn id="34" dur="500"/>
                                        <p:tgtEl>
                                          <p:spTgt spid="3">
                                            <p:txEl>
                                              <p:pRg st="6" end="6"/>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fade">
                                      <p:cBhvr>
                                        <p:cTn id="37" dur="500"/>
                                        <p:tgtEl>
                                          <p:spTgt spid="3">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8" end="8"/>
                                            </p:txEl>
                                          </p:spTgt>
                                        </p:tgtEl>
                                        <p:attrNameLst>
                                          <p:attrName>style.visibility</p:attrName>
                                        </p:attrNameLst>
                                      </p:cBhvr>
                                      <p:to>
                                        <p:strVal val="visible"/>
                                      </p:to>
                                    </p:set>
                                    <p:animEffect transition="in" filter="fade">
                                      <p:cBhvr>
                                        <p:cTn id="42" dur="500"/>
                                        <p:tgtEl>
                                          <p:spTgt spid="3">
                                            <p:txEl>
                                              <p:pRg st="8" end="8"/>
                                            </p:txEl>
                                          </p:spTgt>
                                        </p:tgtEl>
                                      </p:cBhvr>
                                    </p:animEffect>
                                  </p:childTnLst>
                                </p:cTn>
                              </p:par>
                              <p:par>
                                <p:cTn id="43" presetID="10" presetClass="entr" presetSubtype="0" fill="hold" nodeType="withEffect">
                                  <p:stCondLst>
                                    <p:cond delay="0"/>
                                  </p:stCondLst>
                                  <p:childTnLst>
                                    <p:set>
                                      <p:cBhvr>
                                        <p:cTn id="44" dur="1" fill="hold">
                                          <p:stCondLst>
                                            <p:cond delay="0"/>
                                          </p:stCondLst>
                                        </p:cTn>
                                        <p:tgtEl>
                                          <p:spTgt spid="3">
                                            <p:txEl>
                                              <p:pRg st="9" end="9"/>
                                            </p:txEl>
                                          </p:spTgt>
                                        </p:tgtEl>
                                        <p:attrNameLst>
                                          <p:attrName>style.visibility</p:attrName>
                                        </p:attrNameLst>
                                      </p:cBhvr>
                                      <p:to>
                                        <p:strVal val="visible"/>
                                      </p:to>
                                    </p:set>
                                    <p:animEffect transition="in" filter="fade">
                                      <p:cBhvr>
                                        <p:cTn id="45" dur="500"/>
                                        <p:tgtEl>
                                          <p:spTgt spid="3">
                                            <p:txEl>
                                              <p:pRg st="9" end="9"/>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3">
                                            <p:txEl>
                                              <p:pRg st="10" end="10"/>
                                            </p:txEl>
                                          </p:spTgt>
                                        </p:tgtEl>
                                        <p:attrNameLst>
                                          <p:attrName>style.visibility</p:attrName>
                                        </p:attrNameLst>
                                      </p:cBhvr>
                                      <p:to>
                                        <p:strVal val="visible"/>
                                      </p:to>
                                    </p:set>
                                    <p:animEffect transition="in" filter="fade">
                                      <p:cBhvr>
                                        <p:cTn id="50" dur="500"/>
                                        <p:tgtEl>
                                          <p:spTgt spid="3">
                                            <p:txEl>
                                              <p:pRg st="10" end="10"/>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19"/>
                                        </p:tgtEl>
                                        <p:attrNameLst>
                                          <p:attrName>style.visibility</p:attrName>
                                        </p:attrNameLst>
                                      </p:cBhvr>
                                      <p:to>
                                        <p:strVal val="visible"/>
                                      </p:to>
                                    </p:set>
                                    <p:anim calcmode="lin" valueType="num">
                                      <p:cBhvr additive="base">
                                        <p:cTn id="55" dur="500" fill="hold"/>
                                        <p:tgtEl>
                                          <p:spTgt spid="19"/>
                                        </p:tgtEl>
                                        <p:attrNameLst>
                                          <p:attrName>ppt_x</p:attrName>
                                        </p:attrNameLst>
                                      </p:cBhvr>
                                      <p:tavLst>
                                        <p:tav tm="0">
                                          <p:val>
                                            <p:strVal val="#ppt_x"/>
                                          </p:val>
                                        </p:tav>
                                        <p:tav tm="100000">
                                          <p:val>
                                            <p:strVal val="#ppt_x"/>
                                          </p:val>
                                        </p:tav>
                                      </p:tavLst>
                                    </p:anim>
                                    <p:anim calcmode="lin" valueType="num">
                                      <p:cBhvr additive="base">
                                        <p:cTn id="56"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2590" y="1236790"/>
            <a:ext cx="8378825" cy="4827460"/>
          </a:xfrm>
          <a:effectLst/>
        </p:spPr>
        <p:txBody>
          <a:bodyPr>
            <a:normAutofit fontScale="85000" lnSpcReduction="20000"/>
          </a:bodyPr>
          <a:lstStyle/>
          <a:p>
            <a:pPr>
              <a:buFont typeface="Wingdings" panose="05000000000000000000" pitchFamily="2" charset="2"/>
              <a:buChar char="q"/>
            </a:pPr>
            <a:r>
              <a:rPr lang="en-US" dirty="0">
                <a:effectLst>
                  <a:outerShdw blurRad="38100" dist="38100" dir="2700000" algn="tl">
                    <a:srgbClr val="000000">
                      <a:alpha val="43137"/>
                    </a:srgbClr>
                  </a:outerShdw>
                </a:effectLst>
                <a:cs typeface="Calibri Light" panose="020F0302020204030204" pitchFamily="34" charset="0"/>
              </a:rPr>
              <a:t>Install PowerShell 7 on the Windows host and Linux remote machines:</a:t>
            </a:r>
          </a:p>
          <a:p>
            <a:pPr lvl="1">
              <a:buFont typeface="Courier New" panose="02070309020205020404" pitchFamily="49" charset="0"/>
              <a:buChar char="o"/>
            </a:pPr>
            <a:r>
              <a:rPr lang="en-US" dirty="0">
                <a:effectLst>
                  <a:outerShdw blurRad="38100" dist="38100" dir="2700000" algn="tl">
                    <a:srgbClr val="000000">
                      <a:alpha val="43137"/>
                    </a:srgbClr>
                  </a:outerShdw>
                </a:effectLst>
                <a:cs typeface="Calibri Light" panose="020F0302020204030204" pitchFamily="34" charset="0"/>
              </a:rPr>
              <a:t>Windows</a:t>
            </a:r>
            <a:br>
              <a:rPr lang="en-US" dirty="0">
                <a:effectLst>
                  <a:outerShdw blurRad="38100" dist="38100" dir="2700000" algn="tl">
                    <a:srgbClr val="000000">
                      <a:alpha val="43137"/>
                    </a:srgbClr>
                  </a:outerShdw>
                </a:effectLst>
                <a:cs typeface="Calibri Light" panose="020F0302020204030204" pitchFamily="34" charset="0"/>
              </a:rPr>
            </a:br>
            <a:r>
              <a:rPr lang="en-US" sz="1700" dirty="0">
                <a:effectLst>
                  <a:outerShdw blurRad="38100" dist="38100" dir="2700000" algn="tl">
                    <a:srgbClr val="000000">
                      <a:alpha val="43137"/>
                    </a:srgbClr>
                  </a:outerShdw>
                </a:effectLst>
                <a:cs typeface="Calibri Light" panose="020F0302020204030204" pitchFamily="34" charset="0"/>
                <a:hlinkClick r:id="rId2"/>
              </a:rPr>
              <a:t>https://learn.microsoft.com/en-us/powershell/scripting/install/installing-powershell-on-windows?view=powershell-7.4</a:t>
            </a:r>
            <a:endParaRPr lang="en-US" sz="1700" dirty="0">
              <a:effectLst>
                <a:outerShdw blurRad="38100" dist="38100" dir="2700000" algn="tl">
                  <a:srgbClr val="000000">
                    <a:alpha val="43137"/>
                  </a:srgbClr>
                </a:outerShdw>
              </a:effectLst>
              <a:cs typeface="Calibri Light" panose="020F0302020204030204" pitchFamily="34" charset="0"/>
            </a:endParaRPr>
          </a:p>
          <a:p>
            <a:pPr lvl="1">
              <a:buFont typeface="Courier New" panose="02070309020205020404" pitchFamily="49" charset="0"/>
              <a:buChar char="o"/>
            </a:pPr>
            <a:r>
              <a:rPr lang="en-US" dirty="0">
                <a:effectLst>
                  <a:outerShdw blurRad="38100" dist="38100" dir="2700000" algn="tl">
                    <a:srgbClr val="000000">
                      <a:alpha val="43137"/>
                    </a:srgbClr>
                  </a:outerShdw>
                </a:effectLst>
                <a:cs typeface="Calibri Light" panose="020F0302020204030204" pitchFamily="34" charset="0"/>
              </a:rPr>
              <a:t>Linux</a:t>
            </a:r>
            <a:br>
              <a:rPr lang="en-US" dirty="0">
                <a:effectLst>
                  <a:outerShdw blurRad="38100" dist="38100" dir="2700000" algn="tl">
                    <a:srgbClr val="000000">
                      <a:alpha val="43137"/>
                    </a:srgbClr>
                  </a:outerShdw>
                </a:effectLst>
                <a:cs typeface="Calibri Light" panose="020F0302020204030204" pitchFamily="34" charset="0"/>
              </a:rPr>
            </a:br>
            <a:r>
              <a:rPr lang="en-US" sz="1700" dirty="0">
                <a:effectLst>
                  <a:outerShdw blurRad="38100" dist="38100" dir="2700000" algn="tl">
                    <a:srgbClr val="000000">
                      <a:alpha val="43137"/>
                    </a:srgbClr>
                  </a:outerShdw>
                </a:effectLst>
                <a:cs typeface="Calibri Light" panose="020F0302020204030204" pitchFamily="34" charset="0"/>
                <a:hlinkClick r:id="rId3"/>
              </a:rPr>
              <a:t>https://learn.microsoft.com/en-us/powershell/scripting/install/installing-powershell-on-linux?view=powershell-7.4</a:t>
            </a:r>
            <a:br>
              <a:rPr lang="en-US" dirty="0">
                <a:effectLst>
                  <a:outerShdw blurRad="38100" dist="38100" dir="2700000" algn="tl">
                    <a:srgbClr val="000000">
                      <a:alpha val="43137"/>
                    </a:srgbClr>
                  </a:outerShdw>
                </a:effectLst>
                <a:cs typeface="Calibri Light" panose="020F0302020204030204" pitchFamily="34" charset="0"/>
              </a:rPr>
            </a:br>
            <a:endParaRPr lang="en-US" dirty="0">
              <a:effectLst>
                <a:outerShdw blurRad="38100" dist="38100" dir="2700000" algn="tl">
                  <a:srgbClr val="000000">
                    <a:alpha val="43137"/>
                  </a:srgbClr>
                </a:outerShdw>
              </a:effectLst>
              <a:cs typeface="Calibri Light" panose="020F0302020204030204" pitchFamily="34" charset="0"/>
            </a:endParaRPr>
          </a:p>
          <a:p>
            <a:pPr>
              <a:buFont typeface="Wingdings" panose="05000000000000000000" pitchFamily="2" charset="2"/>
              <a:buChar char="q"/>
            </a:pPr>
            <a:r>
              <a:rPr lang="en-US" dirty="0">
                <a:effectLst>
                  <a:outerShdw blurRad="38100" dist="38100" dir="2700000" algn="tl">
                    <a:srgbClr val="000000">
                      <a:alpha val="43137"/>
                    </a:srgbClr>
                  </a:outerShdw>
                </a:effectLst>
                <a:cs typeface="Calibri Light" panose="020F0302020204030204" pitchFamily="34" charset="0"/>
              </a:rPr>
              <a:t>Install and configure the SSH service on the Windows host:</a:t>
            </a:r>
            <a:br>
              <a:rPr lang="en-US" dirty="0">
                <a:effectLst>
                  <a:outerShdw blurRad="38100" dist="38100" dir="2700000" algn="tl">
                    <a:srgbClr val="000000">
                      <a:alpha val="43137"/>
                    </a:srgbClr>
                  </a:outerShdw>
                </a:effectLst>
                <a:cs typeface="Calibri Light" panose="020F0302020204030204" pitchFamily="34" charset="0"/>
              </a:rPr>
            </a:br>
            <a:r>
              <a:rPr lang="en-US" sz="1700" dirty="0">
                <a:effectLst>
                  <a:outerShdw blurRad="38100" dist="38100" dir="2700000" algn="tl">
                    <a:srgbClr val="000000">
                      <a:alpha val="43137"/>
                    </a:srgbClr>
                  </a:outerShdw>
                </a:effectLst>
                <a:cs typeface="Calibri Light" panose="020F0302020204030204" pitchFamily="34" charset="0"/>
                <a:hlinkClick r:id="rId4"/>
              </a:rPr>
              <a:t>https://learn.microsoft.com/en-us/powershell/scripting/security/remoting/ssh-remoting-in-powershell?view=powershell-7.4#install-the-ssh-service-on-a-windows-computer</a:t>
            </a:r>
            <a:br>
              <a:rPr lang="en-US" sz="1700" dirty="0">
                <a:effectLst>
                  <a:outerShdw blurRad="38100" dist="38100" dir="2700000" algn="tl">
                    <a:srgbClr val="000000">
                      <a:alpha val="43137"/>
                    </a:srgbClr>
                  </a:outerShdw>
                </a:effectLst>
                <a:cs typeface="Calibri Light" panose="020F0302020204030204" pitchFamily="34" charset="0"/>
              </a:rPr>
            </a:br>
            <a:endParaRPr lang="en-US" dirty="0">
              <a:effectLst>
                <a:outerShdw blurRad="38100" dist="38100" dir="2700000" algn="tl">
                  <a:srgbClr val="000000">
                    <a:alpha val="43137"/>
                  </a:srgbClr>
                </a:outerShdw>
              </a:effectLst>
              <a:cs typeface="Calibri Light" panose="020F0302020204030204" pitchFamily="34" charset="0"/>
            </a:endParaRPr>
          </a:p>
          <a:p>
            <a:pPr>
              <a:buFont typeface="Wingdings" panose="05000000000000000000" pitchFamily="2" charset="2"/>
              <a:buChar char="q"/>
            </a:pPr>
            <a:r>
              <a:rPr lang="en-US" dirty="0">
                <a:effectLst>
                  <a:outerShdw blurRad="38100" dist="38100" dir="2700000" algn="tl">
                    <a:srgbClr val="000000">
                      <a:alpha val="43137"/>
                    </a:srgbClr>
                  </a:outerShdw>
                </a:effectLst>
                <a:cs typeface="Calibri Light" panose="020F0302020204030204" pitchFamily="34" charset="0"/>
              </a:rPr>
              <a:t>Install and configure the SSH service on each Linux remote:</a:t>
            </a:r>
            <a:br>
              <a:rPr lang="en-US" dirty="0">
                <a:effectLst>
                  <a:outerShdw blurRad="38100" dist="38100" dir="2700000" algn="tl">
                    <a:srgbClr val="000000">
                      <a:alpha val="43137"/>
                    </a:srgbClr>
                  </a:outerShdw>
                </a:effectLst>
                <a:cs typeface="Calibri Light" panose="020F0302020204030204" pitchFamily="34" charset="0"/>
              </a:rPr>
            </a:br>
            <a:r>
              <a:rPr lang="en-US" sz="1700" dirty="0">
                <a:effectLst>
                  <a:outerShdw blurRad="38100" dist="38100" dir="2700000" algn="tl">
                    <a:srgbClr val="000000">
                      <a:alpha val="43137"/>
                    </a:srgbClr>
                  </a:outerShdw>
                </a:effectLst>
                <a:cs typeface="Calibri Light" panose="020F0302020204030204" pitchFamily="34" charset="0"/>
                <a:hlinkClick r:id="rId5"/>
              </a:rPr>
              <a:t>https://learn.microsoft.com/en-us/powershell/scripting/security/remoting/ssh-remoting-in-powershell?view=powershell-7.4#install-the-ssh-service-on-an-ubuntu-linux-computer</a:t>
            </a:r>
            <a:br>
              <a:rPr lang="en-US" dirty="0">
                <a:effectLst>
                  <a:outerShdw blurRad="38100" dist="38100" dir="2700000" algn="tl">
                    <a:srgbClr val="000000">
                      <a:alpha val="43137"/>
                    </a:srgbClr>
                  </a:outerShdw>
                </a:effectLst>
                <a:cs typeface="Calibri Light" panose="020F0302020204030204" pitchFamily="34" charset="0"/>
              </a:rPr>
            </a:br>
            <a:endParaRPr lang="en-US" dirty="0">
              <a:effectLst>
                <a:outerShdw blurRad="38100" dist="38100" dir="2700000" algn="tl">
                  <a:srgbClr val="000000">
                    <a:alpha val="43137"/>
                  </a:srgbClr>
                </a:outerShdw>
              </a:effectLst>
              <a:cs typeface="Calibri Light" panose="020F0302020204030204" pitchFamily="34" charset="0"/>
            </a:endParaRPr>
          </a:p>
          <a:p>
            <a:pPr>
              <a:buFont typeface="Wingdings" panose="05000000000000000000" pitchFamily="2" charset="2"/>
              <a:buChar char="q"/>
            </a:pPr>
            <a:r>
              <a:rPr lang="en-US" dirty="0">
                <a:effectLst>
                  <a:outerShdw blurRad="38100" dist="38100" dir="2700000" algn="tl">
                    <a:srgbClr val="000000">
                      <a:alpha val="43137"/>
                    </a:srgbClr>
                  </a:outerShdw>
                </a:effectLst>
                <a:cs typeface="Calibri Light" panose="020F0302020204030204" pitchFamily="34" charset="0"/>
              </a:rPr>
              <a:t>Test PowerShell connectivity from the Windows host using PowerShell 7:</a:t>
            </a:r>
            <a:br>
              <a:rPr lang="en-US" dirty="0">
                <a:effectLst>
                  <a:outerShdw blurRad="38100" dist="38100" dir="2700000" algn="tl">
                    <a:srgbClr val="000000">
                      <a:alpha val="43137"/>
                    </a:srgbClr>
                  </a:outerShdw>
                </a:effectLst>
                <a:cs typeface="Calibri Light" panose="020F0302020204030204" pitchFamily="34" charset="0"/>
              </a:rPr>
            </a:br>
            <a:br>
              <a:rPr lang="en-US" dirty="0">
                <a:effectLst>
                  <a:outerShdw blurRad="38100" dist="38100" dir="2700000" algn="tl">
                    <a:srgbClr val="000000">
                      <a:alpha val="43137"/>
                    </a:srgbClr>
                  </a:outerShdw>
                </a:effectLst>
                <a:cs typeface="Calibri Light" panose="020F0302020204030204" pitchFamily="34" charset="0"/>
              </a:rPr>
            </a:br>
            <a:endParaRPr lang="en-US" dirty="0">
              <a:effectLst>
                <a:outerShdw blurRad="38100" dist="38100" dir="2700000" algn="tl">
                  <a:srgbClr val="000000">
                    <a:alpha val="43137"/>
                  </a:srgbClr>
                </a:outerShdw>
              </a:effectLst>
              <a:cs typeface="Calibri Light" panose="020F0302020204030204" pitchFamily="34" charset="0"/>
            </a:endParaRPr>
          </a:p>
          <a:p>
            <a:pPr>
              <a:buFont typeface="Wingdings" panose="05000000000000000000" pitchFamily="2" charset="2"/>
              <a:buChar char="q"/>
            </a:pPr>
            <a:r>
              <a:rPr lang="en-US" dirty="0">
                <a:effectLst>
                  <a:outerShdw blurRad="38100" dist="38100" dir="2700000" algn="tl">
                    <a:srgbClr val="000000">
                      <a:alpha val="43137"/>
                    </a:srgbClr>
                  </a:outerShdw>
                </a:effectLst>
                <a:cs typeface="Calibri Light" panose="020F0302020204030204" pitchFamily="34" charset="0"/>
              </a:rPr>
              <a:t>Run your remote scan and specify a credential that has </a:t>
            </a:r>
            <a:r>
              <a:rPr lang="en-US" dirty="0">
                <a:effectLst>
                  <a:outerShdw blurRad="38100" dist="38100" dir="2700000" algn="tl">
                    <a:srgbClr val="000000">
                      <a:alpha val="43137"/>
                    </a:srgbClr>
                  </a:outerShdw>
                </a:effectLst>
                <a:latin typeface="Consolas" panose="020B0609020204030204" pitchFamily="49" charset="0"/>
                <a:cs typeface="Calibri Light" panose="020F0302020204030204" pitchFamily="34" charset="0"/>
              </a:rPr>
              <a:t>sudo</a:t>
            </a:r>
            <a:r>
              <a:rPr lang="en-US" dirty="0">
                <a:effectLst>
                  <a:outerShdw blurRad="38100" dist="38100" dir="2700000" algn="tl">
                    <a:srgbClr val="000000">
                      <a:alpha val="43137"/>
                    </a:srgbClr>
                  </a:outerShdw>
                </a:effectLst>
                <a:cs typeface="Calibri Light" panose="020F0302020204030204" pitchFamily="34" charset="0"/>
              </a:rPr>
              <a:t> privilege.</a:t>
            </a:r>
          </a:p>
        </p:txBody>
      </p:sp>
      <p:sp>
        <p:nvSpPr>
          <p:cNvPr id="2" name="Title 1"/>
          <p:cNvSpPr>
            <a:spLocks noGrp="1"/>
          </p:cNvSpPr>
          <p:nvPr>
            <p:ph type="title"/>
          </p:nvPr>
        </p:nvSpPr>
        <p:spPr/>
        <p:txBody>
          <a:bodyPr/>
          <a:lstStyle/>
          <a:p>
            <a:r>
              <a:rPr lang="en-US" dirty="0"/>
              <a:t>Windows to Linux Remote Scan Checklist</a:t>
            </a:r>
          </a:p>
        </p:txBody>
      </p:sp>
      <p:sp>
        <p:nvSpPr>
          <p:cNvPr id="4" name="Date Placeholder 3"/>
          <p:cNvSpPr>
            <a:spLocks noGrp="1"/>
          </p:cNvSpPr>
          <p:nvPr>
            <p:ph type="dt" sz="half" idx="10"/>
          </p:nvPr>
        </p:nvSpPr>
        <p:spPr/>
        <p:txBody>
          <a:bodyPr/>
          <a:lstStyle/>
          <a:p>
            <a:fld id="{1EFF16BC-E282-4D8F-9A16-B98B9140188C}" type="datetime3">
              <a:rPr lang="en-US" smtClean="0"/>
              <a:t>9 December 2025</a:t>
            </a:fld>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16</a:t>
            </a:fld>
            <a:endParaRPr lang="en-US" dirty="0"/>
          </a:p>
        </p:txBody>
      </p:sp>
      <p:sp>
        <p:nvSpPr>
          <p:cNvPr id="7" name="TextBox 6"/>
          <p:cNvSpPr txBox="1"/>
          <p:nvPr/>
        </p:nvSpPr>
        <p:spPr>
          <a:xfrm>
            <a:off x="809346" y="5077051"/>
            <a:ext cx="7295831" cy="215444"/>
          </a:xfrm>
          <a:prstGeom prst="rect">
            <a:avLst/>
          </a:prstGeom>
          <a:solidFill>
            <a:schemeClr val="bg1"/>
          </a:solidFill>
        </p:spPr>
        <p:txBody>
          <a:bodyPr wrap="square" rtlCol="0">
            <a:spAutoFit/>
          </a:bodyPr>
          <a:lstStyle/>
          <a:p>
            <a:pPr defTabSz="1018824">
              <a:defRPr/>
            </a:pPr>
            <a:r>
              <a:rPr lang="en-US" sz="800" kern="0" dirty="0">
                <a:solidFill>
                  <a:srgbClr val="FFFF00"/>
                </a:solidFill>
                <a:latin typeface="Consolas" panose="020B0609020204030204" pitchFamily="49" charset="0"/>
              </a:rPr>
              <a:t>Enter-PSSession </a:t>
            </a:r>
            <a:r>
              <a:rPr lang="en-US" sz="800" kern="0" dirty="0">
                <a:solidFill>
                  <a:srgbClr val="FFFFFF">
                    <a:lumMod val="65000"/>
                  </a:srgbClr>
                </a:solidFill>
                <a:latin typeface="Consolas" panose="020B0609020204030204" pitchFamily="49" charset="0"/>
              </a:rPr>
              <a:t>–HostName </a:t>
            </a:r>
            <a:r>
              <a:rPr lang="en-US" sz="800" kern="0" dirty="0">
                <a:solidFill>
                  <a:srgbClr val="FFFFFF"/>
                </a:solidFill>
                <a:latin typeface="Consolas" panose="020B0609020204030204" pitchFamily="49" charset="0"/>
              </a:rPr>
              <a:t>&lt;RemoteHostName&gt;</a:t>
            </a:r>
            <a:r>
              <a:rPr lang="en-US" sz="800" kern="0" dirty="0">
                <a:solidFill>
                  <a:srgbClr val="FFFFFF">
                    <a:lumMod val="65000"/>
                  </a:srgbClr>
                </a:solidFill>
                <a:latin typeface="Consolas" panose="020B0609020204030204" pitchFamily="49" charset="0"/>
              </a:rPr>
              <a:t> –UserName </a:t>
            </a:r>
            <a:r>
              <a:rPr lang="en-US" sz="800" kern="0" dirty="0">
                <a:solidFill>
                  <a:srgbClr val="FFFFFF"/>
                </a:solidFill>
                <a:latin typeface="Consolas" panose="020B0609020204030204" pitchFamily="49" charset="0"/>
              </a:rPr>
              <a:t>&lt;UserWithSUDO&gt;</a:t>
            </a:r>
          </a:p>
        </p:txBody>
      </p:sp>
    </p:spTree>
    <p:extLst>
      <p:ext uri="{BB962C8B-B14F-4D97-AF65-F5344CB8AC3E}">
        <p14:creationId xmlns:p14="http://schemas.microsoft.com/office/powerpoint/2010/main" val="72199254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2590" y="1236790"/>
            <a:ext cx="8378825" cy="4827460"/>
          </a:xfrm>
          <a:effectLst/>
        </p:spPr>
        <p:txBody>
          <a:bodyPr>
            <a:normAutofit/>
          </a:bodyPr>
          <a:lstStyle/>
          <a:p>
            <a:pPr>
              <a:buFont typeface="Wingdings" panose="05000000000000000000" pitchFamily="2" charset="2"/>
              <a:buChar char="q"/>
            </a:pPr>
            <a:r>
              <a:rPr lang="en-US" dirty="0">
                <a:effectLst>
                  <a:outerShdw blurRad="38100" dist="38100" dir="2700000" algn="tl">
                    <a:srgbClr val="000000">
                      <a:alpha val="43137"/>
                    </a:srgbClr>
                  </a:outerShdw>
                </a:effectLst>
                <a:cs typeface="Calibri Light" panose="020F0302020204030204" pitchFamily="34" charset="0"/>
              </a:rPr>
              <a:t>Install and configure the SSH service on the Windows host:</a:t>
            </a:r>
          </a:p>
          <a:p>
            <a:pPr marL="792900" lvl="1" indent="-342900">
              <a:buFont typeface="+mj-lt"/>
              <a:buAutoNum type="alphaLcParenR"/>
            </a:pPr>
            <a:r>
              <a:rPr lang="en-US" dirty="0">
                <a:effectLst>
                  <a:outerShdw blurRad="38100" dist="38100" dir="2700000" algn="tl">
                    <a:srgbClr val="000000">
                      <a:alpha val="43137"/>
                    </a:srgbClr>
                  </a:outerShdw>
                </a:effectLst>
                <a:cs typeface="Calibri Light" panose="020F0302020204030204" pitchFamily="34" charset="0"/>
              </a:rPr>
              <a:t>Install OpenSSH</a:t>
            </a:r>
            <a:br>
              <a:rPr lang="en-US" dirty="0">
                <a:effectLst>
                  <a:outerShdw blurRad="38100" dist="38100" dir="2700000" algn="tl">
                    <a:srgbClr val="000000">
                      <a:alpha val="43137"/>
                    </a:srgbClr>
                  </a:outerShdw>
                </a:effectLst>
                <a:cs typeface="Calibri Light" panose="020F0302020204030204" pitchFamily="34" charset="0"/>
              </a:rPr>
            </a:br>
            <a:br>
              <a:rPr lang="en-US" dirty="0">
                <a:effectLst>
                  <a:outerShdw blurRad="38100" dist="38100" dir="2700000" algn="tl">
                    <a:srgbClr val="000000">
                      <a:alpha val="43137"/>
                    </a:srgbClr>
                  </a:outerShdw>
                </a:effectLst>
                <a:cs typeface="Calibri Light" panose="020F0302020204030204" pitchFamily="34" charset="0"/>
              </a:rPr>
            </a:br>
            <a:endParaRPr lang="en-US" dirty="0">
              <a:effectLst>
                <a:outerShdw blurRad="38100" dist="38100" dir="2700000" algn="tl">
                  <a:srgbClr val="000000">
                    <a:alpha val="43137"/>
                  </a:srgbClr>
                </a:outerShdw>
              </a:effectLst>
              <a:cs typeface="Calibri Light" panose="020F0302020204030204" pitchFamily="34" charset="0"/>
            </a:endParaRPr>
          </a:p>
          <a:p>
            <a:pPr marL="792900" lvl="1" indent="-342900">
              <a:buFont typeface="+mj-lt"/>
              <a:buAutoNum type="alphaLcParenR"/>
            </a:pPr>
            <a:r>
              <a:rPr lang="en-US" dirty="0">
                <a:effectLst>
                  <a:outerShdw blurRad="38100" dist="38100" dir="2700000" algn="tl">
                    <a:srgbClr val="000000">
                      <a:alpha val="43137"/>
                    </a:srgbClr>
                  </a:outerShdw>
                </a:effectLst>
                <a:cs typeface="Calibri Light" panose="020F0302020204030204" pitchFamily="34" charset="0"/>
              </a:rPr>
              <a:t>Start the </a:t>
            </a:r>
            <a:r>
              <a:rPr lang="en-US" dirty="0">
                <a:effectLst>
                  <a:outerShdw blurRad="38100" dist="38100" dir="2700000" algn="tl">
                    <a:srgbClr val="000000">
                      <a:alpha val="43137"/>
                    </a:srgbClr>
                  </a:outerShdw>
                </a:effectLst>
                <a:latin typeface="Consolas" panose="020B0609020204030204" pitchFamily="49" charset="0"/>
                <a:cs typeface="Calibri Light" panose="020F0302020204030204" pitchFamily="34" charset="0"/>
              </a:rPr>
              <a:t>OpenSSH SSH Server</a:t>
            </a:r>
            <a:r>
              <a:rPr lang="en-US" dirty="0">
                <a:effectLst>
                  <a:outerShdw blurRad="38100" dist="38100" dir="2700000" algn="tl">
                    <a:srgbClr val="000000">
                      <a:alpha val="43137"/>
                    </a:srgbClr>
                  </a:outerShdw>
                </a:effectLst>
                <a:cs typeface="Calibri Light" panose="020F0302020204030204" pitchFamily="34" charset="0"/>
              </a:rPr>
              <a:t> service (creates the config file)</a:t>
            </a:r>
            <a:br>
              <a:rPr lang="en-US" dirty="0">
                <a:effectLst>
                  <a:outerShdw blurRad="38100" dist="38100" dir="2700000" algn="tl">
                    <a:srgbClr val="000000">
                      <a:alpha val="43137"/>
                    </a:srgbClr>
                  </a:outerShdw>
                </a:effectLst>
                <a:cs typeface="Calibri Light" panose="020F0302020204030204" pitchFamily="34" charset="0"/>
              </a:rPr>
            </a:br>
            <a:br>
              <a:rPr lang="en-US" dirty="0">
                <a:effectLst>
                  <a:outerShdw blurRad="38100" dist="38100" dir="2700000" algn="tl">
                    <a:srgbClr val="000000">
                      <a:alpha val="43137"/>
                    </a:srgbClr>
                  </a:outerShdw>
                </a:effectLst>
                <a:cs typeface="Calibri Light" panose="020F0302020204030204" pitchFamily="34" charset="0"/>
              </a:rPr>
            </a:br>
            <a:endParaRPr lang="en-US" dirty="0">
              <a:effectLst>
                <a:outerShdw blurRad="38100" dist="38100" dir="2700000" algn="tl">
                  <a:srgbClr val="000000">
                    <a:alpha val="43137"/>
                  </a:srgbClr>
                </a:outerShdw>
              </a:effectLst>
              <a:cs typeface="Calibri Light" panose="020F0302020204030204" pitchFamily="34" charset="0"/>
            </a:endParaRPr>
          </a:p>
          <a:p>
            <a:pPr marL="792900" lvl="1" indent="-342900">
              <a:buFont typeface="+mj-lt"/>
              <a:buAutoNum type="alphaLcParenR"/>
            </a:pPr>
            <a:r>
              <a:rPr lang="en-US" dirty="0">
                <a:effectLst>
                  <a:outerShdw blurRad="38100" dist="38100" dir="2700000" algn="tl">
                    <a:srgbClr val="000000">
                      <a:alpha val="43137"/>
                    </a:srgbClr>
                  </a:outerShdw>
                </a:effectLst>
                <a:cs typeface="Calibri Light" panose="020F0302020204030204" pitchFamily="34" charset="0"/>
              </a:rPr>
              <a:t>Update </a:t>
            </a:r>
            <a:r>
              <a:rPr lang="en-US" dirty="0">
                <a:solidFill>
                  <a:schemeClr val="tx1"/>
                </a:solidFill>
                <a:effectLst>
                  <a:outerShdw blurRad="38100" dist="38100" dir="2700000" algn="tl">
                    <a:srgbClr val="000000">
                      <a:alpha val="43137"/>
                    </a:srgbClr>
                  </a:outerShdw>
                </a:effectLst>
                <a:latin typeface="Consolas" panose="020B0609020204030204" pitchFamily="49" charset="0"/>
                <a:cs typeface="Calibri Light" panose="020F0302020204030204" pitchFamily="34" charset="0"/>
              </a:rPr>
              <a:t>C:\ProgramData\ssh\sshd_config</a:t>
            </a:r>
            <a:r>
              <a:rPr lang="en-US" dirty="0">
                <a:effectLst>
                  <a:outerShdw blurRad="38100" dist="38100" dir="2700000" algn="tl">
                    <a:srgbClr val="000000">
                      <a:alpha val="43137"/>
                    </a:srgbClr>
                  </a:outerShdw>
                </a:effectLst>
                <a:cs typeface="Calibri Light" panose="020F0302020204030204" pitchFamily="34" charset="0"/>
              </a:rPr>
              <a:t>:</a:t>
            </a:r>
          </a:p>
          <a:p>
            <a:pPr marL="1041750" lvl="2" indent="-285750">
              <a:buFont typeface="Arial" panose="020B0604020202020204" pitchFamily="34" charset="0"/>
              <a:buChar char="•"/>
            </a:pPr>
            <a:r>
              <a:rPr lang="en-US" sz="1200" dirty="0">
                <a:effectLst>
                  <a:outerShdw blurRad="38100" dist="38100" dir="2700000" algn="tl">
                    <a:srgbClr val="000000">
                      <a:alpha val="43137"/>
                    </a:srgbClr>
                  </a:outerShdw>
                </a:effectLst>
                <a:cs typeface="Calibri Light" panose="020F0302020204030204" pitchFamily="34" charset="0"/>
              </a:rPr>
              <a:t>Uncomment “</a:t>
            </a:r>
            <a:r>
              <a:rPr lang="en-US" sz="1200" dirty="0">
                <a:solidFill>
                  <a:schemeClr val="tx1"/>
                </a:solidFill>
                <a:effectLst>
                  <a:outerShdw blurRad="38100" dist="38100" dir="2700000" algn="tl">
                    <a:srgbClr val="000000">
                      <a:alpha val="43137"/>
                    </a:srgbClr>
                  </a:outerShdw>
                </a:effectLst>
                <a:latin typeface="Consolas" panose="020B0609020204030204" pitchFamily="49" charset="0"/>
                <a:cs typeface="Calibri Light" panose="020F0302020204030204" pitchFamily="34" charset="0"/>
              </a:rPr>
              <a:t>PasswordAuthentication yes</a:t>
            </a:r>
            <a:r>
              <a:rPr lang="en-US" sz="1200" dirty="0">
                <a:effectLst>
                  <a:outerShdw blurRad="38100" dist="38100" dir="2700000" algn="tl">
                    <a:srgbClr val="000000">
                      <a:alpha val="43137"/>
                    </a:srgbClr>
                  </a:outerShdw>
                </a:effectLst>
                <a:cs typeface="Calibri Light" panose="020F0302020204030204" pitchFamily="34" charset="0"/>
              </a:rPr>
              <a:t>” line</a:t>
            </a:r>
          </a:p>
          <a:p>
            <a:pPr marL="1041750" lvl="2" indent="-285750">
              <a:buFont typeface="Arial" panose="020B0604020202020204" pitchFamily="34" charset="0"/>
              <a:buChar char="•"/>
            </a:pPr>
            <a:r>
              <a:rPr lang="en-US" sz="1200" dirty="0">
                <a:effectLst>
                  <a:outerShdw blurRad="38100" dist="38100" dir="2700000" algn="tl">
                    <a:srgbClr val="000000">
                      <a:alpha val="43137"/>
                    </a:srgbClr>
                  </a:outerShdw>
                </a:effectLst>
                <a:cs typeface="Calibri Light" panose="020F0302020204030204" pitchFamily="34" charset="0"/>
              </a:rPr>
              <a:t>Add “</a:t>
            </a:r>
            <a:r>
              <a:rPr lang="en-US" sz="1200" dirty="0">
                <a:solidFill>
                  <a:schemeClr val="tx1"/>
                </a:solidFill>
                <a:effectLst>
                  <a:outerShdw blurRad="38100" dist="38100" dir="2700000" algn="tl">
                    <a:srgbClr val="000000">
                      <a:alpha val="43137"/>
                    </a:srgbClr>
                  </a:outerShdw>
                </a:effectLst>
                <a:latin typeface="Consolas" panose="020B0609020204030204" pitchFamily="49" charset="0"/>
                <a:cs typeface="Calibri Light" panose="020F0302020204030204" pitchFamily="34" charset="0"/>
              </a:rPr>
              <a:t>Subsystem powershell c:/progra~1/powershell/7/pwsh.exe -sshs –nologo</a:t>
            </a:r>
            <a:r>
              <a:rPr lang="en-US" sz="1200" dirty="0">
                <a:effectLst>
                  <a:outerShdw blurRad="38100" dist="38100" dir="2700000" algn="tl">
                    <a:srgbClr val="000000">
                      <a:alpha val="43137"/>
                    </a:srgbClr>
                  </a:outerShdw>
                </a:effectLst>
                <a:cs typeface="Calibri Light" panose="020F0302020204030204" pitchFamily="34" charset="0"/>
              </a:rPr>
              <a:t>” line</a:t>
            </a:r>
            <a:br>
              <a:rPr lang="en-US" dirty="0">
                <a:effectLst>
                  <a:outerShdw blurRad="38100" dist="38100" dir="2700000" algn="tl">
                    <a:srgbClr val="000000">
                      <a:alpha val="43137"/>
                    </a:srgbClr>
                  </a:outerShdw>
                </a:effectLst>
                <a:cs typeface="Calibri Light" panose="020F0302020204030204" pitchFamily="34" charset="0"/>
              </a:rPr>
            </a:br>
            <a:endParaRPr lang="en-US" dirty="0">
              <a:effectLst>
                <a:outerShdw blurRad="38100" dist="38100" dir="2700000" algn="tl">
                  <a:srgbClr val="000000">
                    <a:alpha val="43137"/>
                  </a:srgbClr>
                </a:outerShdw>
              </a:effectLst>
              <a:cs typeface="Calibri Light" panose="020F0302020204030204" pitchFamily="34" charset="0"/>
            </a:endParaRPr>
          </a:p>
          <a:p>
            <a:pPr marL="792900" lvl="1" indent="-342900">
              <a:buFont typeface="+mj-lt"/>
              <a:buAutoNum type="alphaLcParenR"/>
            </a:pPr>
            <a:r>
              <a:rPr lang="en-US" dirty="0">
                <a:effectLst>
                  <a:outerShdw blurRad="38100" dist="38100" dir="2700000" algn="tl">
                    <a:srgbClr val="000000">
                      <a:alpha val="43137"/>
                    </a:srgbClr>
                  </a:outerShdw>
                </a:effectLst>
                <a:cs typeface="Calibri Light" panose="020F0302020204030204" pitchFamily="34" charset="0"/>
              </a:rPr>
              <a:t>Restart </a:t>
            </a:r>
            <a:r>
              <a:rPr lang="en-US" dirty="0">
                <a:effectLst>
                  <a:outerShdw blurRad="38100" dist="38100" dir="2700000" algn="tl">
                    <a:srgbClr val="000000">
                      <a:alpha val="43137"/>
                    </a:srgbClr>
                  </a:outerShdw>
                </a:effectLst>
                <a:latin typeface="Consolas" panose="020B0609020204030204" pitchFamily="49" charset="0"/>
                <a:cs typeface="Calibri Light" panose="020F0302020204030204" pitchFamily="34" charset="0"/>
              </a:rPr>
              <a:t>OpenSSH SSH Server</a:t>
            </a:r>
            <a:r>
              <a:rPr lang="en-US" dirty="0">
                <a:effectLst>
                  <a:outerShdw blurRad="38100" dist="38100" dir="2700000" algn="tl">
                    <a:srgbClr val="000000">
                      <a:alpha val="43137"/>
                    </a:srgbClr>
                  </a:outerShdw>
                </a:effectLst>
                <a:cs typeface="Calibri Light" panose="020F0302020204030204" pitchFamily="34" charset="0"/>
              </a:rPr>
              <a:t> service</a:t>
            </a:r>
          </a:p>
        </p:txBody>
      </p:sp>
      <p:sp>
        <p:nvSpPr>
          <p:cNvPr id="2" name="Title 1"/>
          <p:cNvSpPr>
            <a:spLocks noGrp="1"/>
          </p:cNvSpPr>
          <p:nvPr>
            <p:ph type="title"/>
          </p:nvPr>
        </p:nvSpPr>
        <p:spPr/>
        <p:txBody>
          <a:bodyPr/>
          <a:lstStyle/>
          <a:p>
            <a:r>
              <a:rPr lang="en-US" dirty="0"/>
              <a:t>Install and Configure SSH - Windows</a:t>
            </a:r>
          </a:p>
        </p:txBody>
      </p:sp>
      <p:sp>
        <p:nvSpPr>
          <p:cNvPr id="4" name="Date Placeholder 3"/>
          <p:cNvSpPr>
            <a:spLocks noGrp="1"/>
          </p:cNvSpPr>
          <p:nvPr>
            <p:ph type="dt" sz="half" idx="10"/>
          </p:nvPr>
        </p:nvSpPr>
        <p:spPr/>
        <p:txBody>
          <a:bodyPr/>
          <a:lstStyle/>
          <a:p>
            <a:fld id="{1EFF16BC-E282-4D8F-9A16-B98B9140188C}" type="datetime3">
              <a:rPr lang="en-US" smtClean="0"/>
              <a:t>9 December 2025</a:t>
            </a:fld>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17</a:t>
            </a:fld>
            <a:endParaRPr lang="en-US" dirty="0"/>
          </a:p>
        </p:txBody>
      </p:sp>
      <p:sp>
        <p:nvSpPr>
          <p:cNvPr id="10" name="TextBox 9"/>
          <p:cNvSpPr txBox="1"/>
          <p:nvPr/>
        </p:nvSpPr>
        <p:spPr>
          <a:xfrm>
            <a:off x="1274166" y="2044291"/>
            <a:ext cx="7295831" cy="215444"/>
          </a:xfrm>
          <a:prstGeom prst="rect">
            <a:avLst/>
          </a:prstGeom>
          <a:solidFill>
            <a:schemeClr val="bg1"/>
          </a:solidFill>
        </p:spPr>
        <p:txBody>
          <a:bodyPr wrap="square" rtlCol="0">
            <a:spAutoFit/>
          </a:bodyPr>
          <a:lstStyle/>
          <a:p>
            <a:pPr defTabSz="1018824">
              <a:defRPr/>
            </a:pPr>
            <a:r>
              <a:rPr lang="en-US" sz="800" kern="0" dirty="0">
                <a:solidFill>
                  <a:srgbClr val="FFFF00"/>
                </a:solidFill>
                <a:latin typeface="Consolas" panose="020B0609020204030204" pitchFamily="49" charset="0"/>
              </a:rPr>
              <a:t>Get-WindowsCapability </a:t>
            </a:r>
            <a:r>
              <a:rPr lang="en-US" sz="800" kern="0" dirty="0">
                <a:solidFill>
                  <a:srgbClr val="FFFFFF">
                    <a:lumMod val="65000"/>
                  </a:srgbClr>
                </a:solidFill>
                <a:latin typeface="Consolas" panose="020B0609020204030204" pitchFamily="49" charset="0"/>
              </a:rPr>
              <a:t>–Online </a:t>
            </a:r>
            <a:r>
              <a:rPr lang="en-US" sz="800" kern="0" dirty="0">
                <a:solidFill>
                  <a:srgbClr val="FFFFFF"/>
                </a:solidFill>
                <a:latin typeface="Consolas" panose="020B0609020204030204" pitchFamily="49" charset="0"/>
              </a:rPr>
              <a:t>| </a:t>
            </a:r>
            <a:r>
              <a:rPr lang="en-US" sz="800" kern="0" dirty="0">
                <a:solidFill>
                  <a:srgbClr val="FFFF00"/>
                </a:solidFill>
                <a:latin typeface="Consolas" panose="020B0609020204030204" pitchFamily="49" charset="0"/>
              </a:rPr>
              <a:t>Where-Object </a:t>
            </a:r>
            <a:r>
              <a:rPr lang="en-US" sz="800" kern="0" dirty="0">
                <a:solidFill>
                  <a:srgbClr val="FFFFFF"/>
                </a:solidFill>
                <a:latin typeface="Consolas" panose="020B0609020204030204" pitchFamily="49" charset="0"/>
              </a:rPr>
              <a:t>Name</a:t>
            </a:r>
            <a:r>
              <a:rPr lang="en-US" sz="800" kern="0" dirty="0">
                <a:solidFill>
                  <a:srgbClr val="FFFFFF">
                    <a:lumMod val="65000"/>
                  </a:srgbClr>
                </a:solidFill>
                <a:latin typeface="Consolas" panose="020B0609020204030204" pitchFamily="49" charset="0"/>
              </a:rPr>
              <a:t> –match </a:t>
            </a:r>
            <a:r>
              <a:rPr lang="en-US" sz="800" kern="0" dirty="0">
                <a:solidFill>
                  <a:srgbClr val="FFFFFF"/>
                </a:solidFill>
                <a:latin typeface="Consolas" panose="020B0609020204030204" pitchFamily="49" charset="0"/>
              </a:rPr>
              <a:t>OpenSSH</a:t>
            </a:r>
            <a:r>
              <a:rPr lang="en-US" sz="800" kern="0" dirty="0">
                <a:solidFill>
                  <a:srgbClr val="FFFFFF">
                    <a:lumMod val="65000"/>
                  </a:srgbClr>
                </a:solidFill>
                <a:latin typeface="Consolas" panose="020B0609020204030204" pitchFamily="49" charset="0"/>
              </a:rPr>
              <a:t> </a:t>
            </a:r>
            <a:r>
              <a:rPr lang="en-US" sz="800" kern="0" dirty="0">
                <a:solidFill>
                  <a:srgbClr val="FFFFFF"/>
                </a:solidFill>
                <a:latin typeface="Consolas" panose="020B0609020204030204" pitchFamily="49" charset="0"/>
              </a:rPr>
              <a:t>| </a:t>
            </a:r>
            <a:r>
              <a:rPr lang="en-US" sz="800" kern="0" dirty="0">
                <a:solidFill>
                  <a:srgbClr val="FFFF00"/>
                </a:solidFill>
                <a:latin typeface="Consolas" panose="020B0609020204030204" pitchFamily="49" charset="0"/>
              </a:rPr>
              <a:t>ForEach-Object </a:t>
            </a:r>
            <a:r>
              <a:rPr lang="en-US" sz="800" kern="0" dirty="0">
                <a:solidFill>
                  <a:srgbClr val="FFFFFF"/>
                </a:solidFill>
                <a:latin typeface="Consolas" panose="020B0609020204030204" pitchFamily="49" charset="0"/>
              </a:rPr>
              <a:t>{</a:t>
            </a:r>
            <a:r>
              <a:rPr lang="en-US" sz="800" kern="0" dirty="0">
                <a:solidFill>
                  <a:srgbClr val="FFFF00"/>
                </a:solidFill>
                <a:latin typeface="Consolas" panose="020B0609020204030204" pitchFamily="49" charset="0"/>
              </a:rPr>
              <a:t>Add-WindowsCapability </a:t>
            </a:r>
            <a:r>
              <a:rPr lang="en-US" sz="800" kern="0" dirty="0">
                <a:solidFill>
                  <a:srgbClr val="FFFFFF">
                    <a:lumMod val="65000"/>
                  </a:srgbClr>
                </a:solidFill>
                <a:latin typeface="Consolas" panose="020B0609020204030204" pitchFamily="49" charset="0"/>
              </a:rPr>
              <a:t>–Online –Name </a:t>
            </a:r>
            <a:r>
              <a:rPr lang="en-US" sz="800" kern="0" dirty="0">
                <a:solidFill>
                  <a:srgbClr val="92D050"/>
                </a:solidFill>
                <a:latin typeface="Consolas" panose="020B0609020204030204" pitchFamily="49" charset="0"/>
              </a:rPr>
              <a:t>$_</a:t>
            </a:r>
            <a:r>
              <a:rPr lang="en-US" sz="800" kern="0" dirty="0">
                <a:solidFill>
                  <a:srgbClr val="FFFFFF"/>
                </a:solidFill>
                <a:latin typeface="Consolas" panose="020B0609020204030204" pitchFamily="49" charset="0"/>
              </a:rPr>
              <a:t> .Name}</a:t>
            </a:r>
          </a:p>
        </p:txBody>
      </p:sp>
      <p:sp>
        <p:nvSpPr>
          <p:cNvPr id="11" name="TextBox 10"/>
          <p:cNvSpPr txBox="1"/>
          <p:nvPr/>
        </p:nvSpPr>
        <p:spPr>
          <a:xfrm>
            <a:off x="1274165" y="2997323"/>
            <a:ext cx="7295831" cy="215444"/>
          </a:xfrm>
          <a:prstGeom prst="rect">
            <a:avLst/>
          </a:prstGeom>
          <a:solidFill>
            <a:schemeClr val="bg1"/>
          </a:solidFill>
        </p:spPr>
        <p:txBody>
          <a:bodyPr wrap="square" rtlCol="0">
            <a:spAutoFit/>
          </a:bodyPr>
          <a:lstStyle/>
          <a:p>
            <a:pPr defTabSz="1018824">
              <a:defRPr/>
            </a:pPr>
            <a:r>
              <a:rPr lang="en-US" sz="800" kern="0" dirty="0">
                <a:solidFill>
                  <a:srgbClr val="FFFF00"/>
                </a:solidFill>
                <a:latin typeface="Consolas" panose="020B0609020204030204" pitchFamily="49" charset="0"/>
              </a:rPr>
              <a:t>Start-Service </a:t>
            </a:r>
            <a:r>
              <a:rPr lang="en-US" sz="800" kern="0" dirty="0">
                <a:solidFill>
                  <a:srgbClr val="FFFFFF"/>
                </a:solidFill>
                <a:latin typeface="Consolas" panose="020B0609020204030204" pitchFamily="49" charset="0"/>
              </a:rPr>
              <a:t>sshd</a:t>
            </a:r>
          </a:p>
        </p:txBody>
      </p:sp>
      <p:sp>
        <p:nvSpPr>
          <p:cNvPr id="12" name="TextBox 11"/>
          <p:cNvSpPr txBox="1"/>
          <p:nvPr/>
        </p:nvSpPr>
        <p:spPr>
          <a:xfrm>
            <a:off x="1274165" y="5198928"/>
            <a:ext cx="7295831" cy="215444"/>
          </a:xfrm>
          <a:prstGeom prst="rect">
            <a:avLst/>
          </a:prstGeom>
          <a:solidFill>
            <a:schemeClr val="bg1"/>
          </a:solidFill>
        </p:spPr>
        <p:txBody>
          <a:bodyPr wrap="square" rtlCol="0">
            <a:spAutoFit/>
          </a:bodyPr>
          <a:lstStyle/>
          <a:p>
            <a:pPr defTabSz="1018824">
              <a:defRPr/>
            </a:pPr>
            <a:r>
              <a:rPr lang="en-US" sz="800" kern="0" dirty="0">
                <a:solidFill>
                  <a:srgbClr val="FFFF00"/>
                </a:solidFill>
                <a:latin typeface="Consolas" panose="020B0609020204030204" pitchFamily="49" charset="0"/>
              </a:rPr>
              <a:t>Restart-Service </a:t>
            </a:r>
            <a:r>
              <a:rPr lang="en-US" sz="800" kern="0" dirty="0">
                <a:solidFill>
                  <a:srgbClr val="FFFFFF"/>
                </a:solidFill>
                <a:latin typeface="Consolas" panose="020B0609020204030204" pitchFamily="49" charset="0"/>
              </a:rPr>
              <a:t>sshd</a:t>
            </a:r>
          </a:p>
        </p:txBody>
      </p:sp>
    </p:spTree>
    <p:extLst>
      <p:ext uri="{BB962C8B-B14F-4D97-AF65-F5344CB8AC3E}">
        <p14:creationId xmlns:p14="http://schemas.microsoft.com/office/powerpoint/2010/main" val="186012455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500"/>
                                        <p:tgtEl>
                                          <p:spTgt spid="1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fade">
                                      <p:cBhvr>
                                        <p:cTn id="3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2590" y="1236790"/>
            <a:ext cx="8378825" cy="4827460"/>
          </a:xfrm>
          <a:effectLst/>
        </p:spPr>
        <p:txBody>
          <a:bodyPr>
            <a:normAutofit/>
          </a:bodyPr>
          <a:lstStyle/>
          <a:p>
            <a:pPr>
              <a:buFont typeface="Wingdings" panose="05000000000000000000" pitchFamily="2" charset="2"/>
              <a:buChar char="q"/>
            </a:pPr>
            <a:r>
              <a:rPr lang="en-US" dirty="0">
                <a:effectLst>
                  <a:outerShdw blurRad="38100" dist="38100" dir="2700000" algn="tl">
                    <a:srgbClr val="000000">
                      <a:alpha val="43137"/>
                    </a:srgbClr>
                  </a:outerShdw>
                </a:effectLst>
                <a:cs typeface="Calibri Light" panose="020F0302020204030204" pitchFamily="34" charset="0"/>
              </a:rPr>
              <a:t>Install and configure the SSH service on each Linux remote:</a:t>
            </a:r>
          </a:p>
          <a:p>
            <a:pPr marL="792900" lvl="1" indent="-342900">
              <a:buFont typeface="+mj-lt"/>
              <a:buAutoNum type="alphaLcParenR"/>
            </a:pPr>
            <a:r>
              <a:rPr lang="en-US" dirty="0">
                <a:effectLst>
                  <a:outerShdw blurRad="38100" dist="38100" dir="2700000" algn="tl">
                    <a:srgbClr val="000000">
                      <a:alpha val="43137"/>
                    </a:srgbClr>
                  </a:outerShdw>
                </a:effectLst>
                <a:cs typeface="Calibri Light" panose="020F0302020204030204" pitchFamily="34" charset="0"/>
              </a:rPr>
              <a:t>Install OpenSSH</a:t>
            </a:r>
            <a:br>
              <a:rPr lang="en-US" dirty="0">
                <a:effectLst>
                  <a:outerShdw blurRad="38100" dist="38100" dir="2700000" algn="tl">
                    <a:srgbClr val="000000">
                      <a:alpha val="43137"/>
                    </a:srgbClr>
                  </a:outerShdw>
                </a:effectLst>
                <a:cs typeface="Calibri Light" panose="020F0302020204030204" pitchFamily="34" charset="0"/>
              </a:rPr>
            </a:br>
            <a:br>
              <a:rPr lang="en-US" dirty="0">
                <a:effectLst>
                  <a:outerShdw blurRad="38100" dist="38100" dir="2700000" algn="tl">
                    <a:srgbClr val="000000">
                      <a:alpha val="43137"/>
                    </a:srgbClr>
                  </a:outerShdw>
                </a:effectLst>
                <a:cs typeface="Calibri Light" panose="020F0302020204030204" pitchFamily="34" charset="0"/>
              </a:rPr>
            </a:br>
            <a:br>
              <a:rPr lang="en-US" dirty="0">
                <a:effectLst>
                  <a:outerShdw blurRad="38100" dist="38100" dir="2700000" algn="tl">
                    <a:srgbClr val="000000">
                      <a:alpha val="43137"/>
                    </a:srgbClr>
                  </a:outerShdw>
                </a:effectLst>
                <a:cs typeface="Calibri Light" panose="020F0302020204030204" pitchFamily="34" charset="0"/>
              </a:rPr>
            </a:br>
            <a:endParaRPr lang="en-US" dirty="0">
              <a:effectLst>
                <a:outerShdw blurRad="38100" dist="38100" dir="2700000" algn="tl">
                  <a:srgbClr val="000000">
                    <a:alpha val="43137"/>
                  </a:srgbClr>
                </a:outerShdw>
              </a:effectLst>
              <a:cs typeface="Calibri Light" panose="020F0302020204030204" pitchFamily="34" charset="0"/>
            </a:endParaRPr>
          </a:p>
          <a:p>
            <a:pPr marL="792900" lvl="1" indent="-342900">
              <a:buFont typeface="+mj-lt"/>
              <a:buAutoNum type="alphaLcParenR"/>
            </a:pPr>
            <a:r>
              <a:rPr lang="en-US" dirty="0">
                <a:effectLst>
                  <a:outerShdw blurRad="38100" dist="38100" dir="2700000" algn="tl">
                    <a:srgbClr val="000000">
                      <a:alpha val="43137"/>
                    </a:srgbClr>
                  </a:outerShdw>
                </a:effectLst>
                <a:cs typeface="Calibri Light" panose="020F0302020204030204" pitchFamily="34" charset="0"/>
              </a:rPr>
              <a:t>Update </a:t>
            </a:r>
            <a:r>
              <a:rPr lang="en-US" dirty="0">
                <a:solidFill>
                  <a:schemeClr val="tx1"/>
                </a:solidFill>
                <a:effectLst>
                  <a:outerShdw blurRad="38100" dist="38100" dir="2700000" algn="tl">
                    <a:srgbClr val="000000">
                      <a:alpha val="43137"/>
                    </a:srgbClr>
                  </a:outerShdw>
                </a:effectLst>
                <a:latin typeface="Consolas" panose="020B0609020204030204" pitchFamily="49" charset="0"/>
                <a:cs typeface="Calibri Light" panose="020F0302020204030204" pitchFamily="34" charset="0"/>
              </a:rPr>
              <a:t>/etc/ssh/sshd_config</a:t>
            </a:r>
            <a:r>
              <a:rPr lang="en-US" dirty="0">
                <a:effectLst>
                  <a:outerShdw blurRad="38100" dist="38100" dir="2700000" algn="tl">
                    <a:srgbClr val="000000">
                      <a:alpha val="43137"/>
                    </a:srgbClr>
                  </a:outerShdw>
                </a:effectLst>
                <a:cs typeface="Calibri Light" panose="020F0302020204030204" pitchFamily="34" charset="0"/>
              </a:rPr>
              <a:t>:</a:t>
            </a:r>
          </a:p>
          <a:p>
            <a:pPr marL="1041750" lvl="2" indent="-285750">
              <a:buFont typeface="Arial" panose="020B0604020202020204" pitchFamily="34" charset="0"/>
              <a:buChar char="•"/>
            </a:pPr>
            <a:r>
              <a:rPr lang="en-US" sz="1200" dirty="0">
                <a:effectLst>
                  <a:outerShdw blurRad="38100" dist="38100" dir="2700000" algn="tl">
                    <a:srgbClr val="000000">
                      <a:alpha val="43137"/>
                    </a:srgbClr>
                  </a:outerShdw>
                </a:effectLst>
                <a:cs typeface="Calibri Light" panose="020F0302020204030204" pitchFamily="34" charset="0"/>
              </a:rPr>
              <a:t>Uncomment “</a:t>
            </a:r>
            <a:r>
              <a:rPr lang="en-US" sz="1200" dirty="0">
                <a:solidFill>
                  <a:schemeClr val="tx1"/>
                </a:solidFill>
                <a:effectLst>
                  <a:outerShdw blurRad="38100" dist="38100" dir="2700000" algn="tl">
                    <a:srgbClr val="000000">
                      <a:alpha val="43137"/>
                    </a:srgbClr>
                  </a:outerShdw>
                </a:effectLst>
                <a:latin typeface="Consolas" panose="020B0609020204030204" pitchFamily="49" charset="0"/>
                <a:cs typeface="Calibri Light" panose="020F0302020204030204" pitchFamily="34" charset="0"/>
              </a:rPr>
              <a:t>PasswordAuthentication yes</a:t>
            </a:r>
            <a:r>
              <a:rPr lang="en-US" sz="1200" dirty="0">
                <a:effectLst>
                  <a:outerShdw blurRad="38100" dist="38100" dir="2700000" algn="tl">
                    <a:srgbClr val="000000">
                      <a:alpha val="43137"/>
                    </a:srgbClr>
                  </a:outerShdw>
                </a:effectLst>
                <a:cs typeface="Calibri Light" panose="020F0302020204030204" pitchFamily="34" charset="0"/>
              </a:rPr>
              <a:t>” line</a:t>
            </a:r>
          </a:p>
          <a:p>
            <a:pPr marL="1041750" lvl="2" indent="-285750">
              <a:buFont typeface="Arial" panose="020B0604020202020204" pitchFamily="34" charset="0"/>
              <a:buChar char="•"/>
            </a:pPr>
            <a:r>
              <a:rPr lang="en-US" sz="1200" dirty="0">
                <a:effectLst>
                  <a:outerShdw blurRad="38100" dist="38100" dir="2700000" algn="tl">
                    <a:srgbClr val="000000">
                      <a:alpha val="43137"/>
                    </a:srgbClr>
                  </a:outerShdw>
                </a:effectLst>
                <a:cs typeface="Calibri Light" panose="020F0302020204030204" pitchFamily="34" charset="0"/>
              </a:rPr>
              <a:t>Add “</a:t>
            </a:r>
            <a:r>
              <a:rPr lang="en-US" sz="1200" dirty="0">
                <a:solidFill>
                  <a:schemeClr val="tx1"/>
                </a:solidFill>
                <a:effectLst>
                  <a:outerShdw blurRad="38100" dist="38100" dir="2700000" algn="tl">
                    <a:srgbClr val="000000">
                      <a:alpha val="43137"/>
                    </a:srgbClr>
                  </a:outerShdw>
                </a:effectLst>
                <a:latin typeface="Consolas" panose="020B0609020204030204" pitchFamily="49" charset="0"/>
                <a:cs typeface="Calibri Light" panose="020F0302020204030204" pitchFamily="34" charset="0"/>
              </a:rPr>
              <a:t>Subsystem powershell /usr/bin/pwsh -sshs –nologo</a:t>
            </a:r>
            <a:r>
              <a:rPr lang="en-US" sz="1200" dirty="0">
                <a:effectLst>
                  <a:outerShdw blurRad="38100" dist="38100" dir="2700000" algn="tl">
                    <a:srgbClr val="000000">
                      <a:alpha val="43137"/>
                    </a:srgbClr>
                  </a:outerShdw>
                </a:effectLst>
                <a:cs typeface="Calibri Light" panose="020F0302020204030204" pitchFamily="34" charset="0"/>
              </a:rPr>
              <a:t>” line</a:t>
            </a:r>
            <a:br>
              <a:rPr lang="en-US" dirty="0">
                <a:effectLst>
                  <a:outerShdw blurRad="38100" dist="38100" dir="2700000" algn="tl">
                    <a:srgbClr val="000000">
                      <a:alpha val="43137"/>
                    </a:srgbClr>
                  </a:outerShdw>
                </a:effectLst>
                <a:cs typeface="Calibri Light" panose="020F0302020204030204" pitchFamily="34" charset="0"/>
              </a:rPr>
            </a:br>
            <a:endParaRPr lang="en-US" dirty="0">
              <a:effectLst>
                <a:outerShdw blurRad="38100" dist="38100" dir="2700000" algn="tl">
                  <a:srgbClr val="000000">
                    <a:alpha val="43137"/>
                  </a:srgbClr>
                </a:outerShdw>
              </a:effectLst>
              <a:cs typeface="Calibri Light" panose="020F0302020204030204" pitchFamily="34" charset="0"/>
            </a:endParaRPr>
          </a:p>
          <a:p>
            <a:pPr marL="792900" lvl="1" indent="-342900">
              <a:buFont typeface="+mj-lt"/>
              <a:buAutoNum type="alphaLcParenR"/>
            </a:pPr>
            <a:r>
              <a:rPr lang="en-US" dirty="0">
                <a:effectLst>
                  <a:outerShdw blurRad="38100" dist="38100" dir="2700000" algn="tl">
                    <a:srgbClr val="000000">
                      <a:alpha val="43137"/>
                    </a:srgbClr>
                  </a:outerShdw>
                </a:effectLst>
                <a:cs typeface="Calibri Light" panose="020F0302020204030204" pitchFamily="34" charset="0"/>
              </a:rPr>
              <a:t>Restart </a:t>
            </a:r>
            <a:r>
              <a:rPr lang="en-US" dirty="0">
                <a:effectLst>
                  <a:outerShdw blurRad="38100" dist="38100" dir="2700000" algn="tl">
                    <a:srgbClr val="000000">
                      <a:alpha val="43137"/>
                    </a:srgbClr>
                  </a:outerShdw>
                </a:effectLst>
                <a:latin typeface="Consolas" panose="020B0609020204030204" pitchFamily="49" charset="0"/>
                <a:cs typeface="Calibri Light" panose="020F0302020204030204" pitchFamily="34" charset="0"/>
              </a:rPr>
              <a:t>OpenSSH SSH Server</a:t>
            </a:r>
            <a:r>
              <a:rPr lang="en-US" dirty="0">
                <a:effectLst>
                  <a:outerShdw blurRad="38100" dist="38100" dir="2700000" algn="tl">
                    <a:srgbClr val="000000">
                      <a:alpha val="43137"/>
                    </a:srgbClr>
                  </a:outerShdw>
                </a:effectLst>
                <a:cs typeface="Calibri Light" panose="020F0302020204030204" pitchFamily="34" charset="0"/>
              </a:rPr>
              <a:t> service</a:t>
            </a:r>
          </a:p>
        </p:txBody>
      </p:sp>
      <p:sp>
        <p:nvSpPr>
          <p:cNvPr id="2" name="Title 1"/>
          <p:cNvSpPr>
            <a:spLocks noGrp="1"/>
          </p:cNvSpPr>
          <p:nvPr>
            <p:ph type="title"/>
          </p:nvPr>
        </p:nvSpPr>
        <p:spPr/>
        <p:txBody>
          <a:bodyPr/>
          <a:lstStyle/>
          <a:p>
            <a:r>
              <a:rPr lang="en-US" dirty="0"/>
              <a:t>Install and Configure SSH - Linux</a:t>
            </a:r>
          </a:p>
        </p:txBody>
      </p:sp>
      <p:sp>
        <p:nvSpPr>
          <p:cNvPr id="4" name="Date Placeholder 3"/>
          <p:cNvSpPr>
            <a:spLocks noGrp="1"/>
          </p:cNvSpPr>
          <p:nvPr>
            <p:ph type="dt" sz="half" idx="10"/>
          </p:nvPr>
        </p:nvSpPr>
        <p:spPr/>
        <p:txBody>
          <a:bodyPr/>
          <a:lstStyle/>
          <a:p>
            <a:fld id="{1EFF16BC-E282-4D8F-9A16-B98B9140188C}" type="datetime3">
              <a:rPr lang="en-US" smtClean="0"/>
              <a:t>9 December 2025</a:t>
            </a:fld>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18</a:t>
            </a:fld>
            <a:endParaRPr lang="en-US" dirty="0"/>
          </a:p>
        </p:txBody>
      </p:sp>
      <p:sp>
        <p:nvSpPr>
          <p:cNvPr id="10" name="TextBox 9"/>
          <p:cNvSpPr txBox="1"/>
          <p:nvPr/>
        </p:nvSpPr>
        <p:spPr>
          <a:xfrm>
            <a:off x="1274166" y="2044291"/>
            <a:ext cx="7295831" cy="215444"/>
          </a:xfrm>
          <a:prstGeom prst="rect">
            <a:avLst/>
          </a:prstGeom>
          <a:solidFill>
            <a:schemeClr val="bg1"/>
          </a:solidFill>
        </p:spPr>
        <p:txBody>
          <a:bodyPr wrap="square" rtlCol="0">
            <a:spAutoFit/>
          </a:bodyPr>
          <a:lstStyle/>
          <a:p>
            <a:pPr defTabSz="1018824">
              <a:defRPr/>
            </a:pPr>
            <a:r>
              <a:rPr lang="en-US" sz="800" kern="0" dirty="0">
                <a:solidFill>
                  <a:srgbClr val="FFFFFF"/>
                </a:solidFill>
                <a:latin typeface="Consolas" panose="020B0609020204030204" pitchFamily="49" charset="0"/>
              </a:rPr>
              <a:t>sudo apt install openssh-client</a:t>
            </a:r>
          </a:p>
        </p:txBody>
      </p:sp>
      <p:sp>
        <p:nvSpPr>
          <p:cNvPr id="9" name="TextBox 8"/>
          <p:cNvSpPr txBox="1"/>
          <p:nvPr/>
        </p:nvSpPr>
        <p:spPr>
          <a:xfrm>
            <a:off x="1274164" y="2310221"/>
            <a:ext cx="7295831" cy="215444"/>
          </a:xfrm>
          <a:prstGeom prst="rect">
            <a:avLst/>
          </a:prstGeom>
          <a:solidFill>
            <a:schemeClr val="bg1"/>
          </a:solidFill>
        </p:spPr>
        <p:txBody>
          <a:bodyPr wrap="square" rtlCol="0">
            <a:spAutoFit/>
          </a:bodyPr>
          <a:lstStyle/>
          <a:p>
            <a:pPr defTabSz="1018824">
              <a:defRPr/>
            </a:pPr>
            <a:r>
              <a:rPr lang="en-US" sz="800" kern="0" dirty="0">
                <a:solidFill>
                  <a:srgbClr val="FFFFFF"/>
                </a:solidFill>
                <a:latin typeface="Consolas" panose="020B0609020204030204" pitchFamily="49" charset="0"/>
              </a:rPr>
              <a:t>sudo apt install openssh-server</a:t>
            </a:r>
          </a:p>
        </p:txBody>
      </p:sp>
      <p:sp>
        <p:nvSpPr>
          <p:cNvPr id="13" name="TextBox 12"/>
          <p:cNvSpPr txBox="1"/>
          <p:nvPr/>
        </p:nvSpPr>
        <p:spPr>
          <a:xfrm>
            <a:off x="1274164" y="4482619"/>
            <a:ext cx="7295831" cy="215444"/>
          </a:xfrm>
          <a:prstGeom prst="rect">
            <a:avLst/>
          </a:prstGeom>
          <a:solidFill>
            <a:schemeClr val="bg1"/>
          </a:solidFill>
        </p:spPr>
        <p:txBody>
          <a:bodyPr wrap="square" rtlCol="0">
            <a:spAutoFit/>
          </a:bodyPr>
          <a:lstStyle/>
          <a:p>
            <a:pPr defTabSz="1018824">
              <a:defRPr/>
            </a:pPr>
            <a:r>
              <a:rPr lang="en-US" sz="800" kern="0" dirty="0">
                <a:solidFill>
                  <a:srgbClr val="FFFFFF"/>
                </a:solidFill>
                <a:latin typeface="Consolas" panose="020B0609020204030204" pitchFamily="49" charset="0"/>
              </a:rPr>
              <a:t>sudo systemctl restart sshd.service</a:t>
            </a:r>
          </a:p>
        </p:txBody>
      </p:sp>
    </p:spTree>
    <p:extLst>
      <p:ext uri="{BB962C8B-B14F-4D97-AF65-F5344CB8AC3E}">
        <p14:creationId xmlns:p14="http://schemas.microsoft.com/office/powerpoint/2010/main" val="238977535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500"/>
                                        <p:tgtEl>
                                          <p:spTgt spid="1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500"/>
                                        <p:tgtEl>
                                          <p:spTgt spid="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9" grpId="0" animBg="1"/>
      <p:bldP spid="13"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Remote Scanning Notes</a:t>
            </a:r>
          </a:p>
        </p:txBody>
      </p:sp>
      <p:sp>
        <p:nvSpPr>
          <p:cNvPr id="3" name="Content Placeholder 2"/>
          <p:cNvSpPr>
            <a:spLocks noGrp="1"/>
          </p:cNvSpPr>
          <p:nvPr>
            <p:ph idx="1"/>
          </p:nvPr>
        </p:nvSpPr>
        <p:spPr>
          <a:effectLst/>
        </p:spPr>
        <p:txBody>
          <a:bodyPr>
            <a:normAutofit fontScale="55000" lnSpcReduction="20000"/>
          </a:bodyPr>
          <a:lstStyle/>
          <a:p>
            <a:r>
              <a:rPr lang="en-US" sz="2200" dirty="0">
                <a:effectLst>
                  <a:outerShdw blurRad="38100" dist="38100" dir="2700000" algn="tl">
                    <a:srgbClr val="000000">
                      <a:alpha val="43137"/>
                    </a:srgbClr>
                  </a:outerShdw>
                </a:effectLst>
                <a:cs typeface="Calibri Light" panose="020F0302020204030204" pitchFamily="34" charset="0"/>
              </a:rPr>
              <a:t>Requires administrator access on remote systems.</a:t>
            </a:r>
            <a:br>
              <a:rPr lang="en-US" sz="2200" dirty="0">
                <a:effectLst>
                  <a:outerShdw blurRad="38100" dist="38100" dir="2700000" algn="tl">
                    <a:srgbClr val="000000">
                      <a:alpha val="43137"/>
                    </a:srgbClr>
                  </a:outerShdw>
                </a:effectLst>
                <a:cs typeface="Calibri Light" panose="020F0302020204030204" pitchFamily="34" charset="0"/>
              </a:rPr>
            </a:br>
            <a:endParaRPr lang="en-US" sz="2200" dirty="0">
              <a:effectLst>
                <a:outerShdw blurRad="38100" dist="38100" dir="2700000" algn="tl">
                  <a:srgbClr val="000000">
                    <a:alpha val="43137"/>
                  </a:srgbClr>
                </a:outerShdw>
              </a:effectLst>
              <a:cs typeface="Calibri Light" panose="020F0302020204030204" pitchFamily="34" charset="0"/>
            </a:endParaRPr>
          </a:p>
          <a:p>
            <a:r>
              <a:rPr lang="en-US" sz="2200" dirty="0">
                <a:effectLst>
                  <a:outerShdw blurRad="38100" dist="38100" dir="2700000" algn="tl">
                    <a:srgbClr val="000000">
                      <a:alpha val="43137"/>
                    </a:srgbClr>
                  </a:outerShdw>
                </a:effectLst>
                <a:cs typeface="Calibri Light" panose="020F0302020204030204" pitchFamily="34" charset="0"/>
              </a:rPr>
              <a:t>Copies Evaluate-STIG and Answer File content to remote system and the remote scans itself.</a:t>
            </a:r>
            <a:br>
              <a:rPr lang="en-US" sz="2200" dirty="0">
                <a:effectLst>
                  <a:outerShdw blurRad="38100" dist="38100" dir="2700000" algn="tl">
                    <a:srgbClr val="000000">
                      <a:alpha val="43137"/>
                    </a:srgbClr>
                  </a:outerShdw>
                </a:effectLst>
                <a:latin typeface="Calibri Light" panose="020F0302020204030204" pitchFamily="34" charset="0"/>
                <a:cs typeface="Calibri Light" panose="020F0302020204030204" pitchFamily="34" charset="0"/>
              </a:rPr>
            </a:br>
            <a:endParaRPr lang="en-US" sz="2200" dirty="0">
              <a:effectLst>
                <a:outerShdw blurRad="38100" dist="38100" dir="2700000" algn="tl">
                  <a:srgbClr val="000000">
                    <a:alpha val="43137"/>
                  </a:srgbClr>
                </a:outerShdw>
              </a:effectLst>
              <a:latin typeface="Calibri Light" panose="020F0302020204030204" pitchFamily="34" charset="0"/>
              <a:cs typeface="Calibri Light" panose="020F0302020204030204" pitchFamily="34" charset="0"/>
            </a:endParaRPr>
          </a:p>
          <a:p>
            <a:r>
              <a:rPr lang="en-US" sz="2200" b="1" dirty="0">
                <a:effectLst>
                  <a:outerShdw blurRad="38100" dist="38100" dir="2700000" algn="tl">
                    <a:srgbClr val="000000">
                      <a:alpha val="43137"/>
                    </a:srgbClr>
                  </a:outerShdw>
                </a:effectLst>
                <a:latin typeface="Consolas" panose="020B0609020204030204" pitchFamily="49" charset="0"/>
                <a:cs typeface="Calibri Light" panose="020F0302020204030204" pitchFamily="34" charset="0"/>
              </a:rPr>
              <a:t>-OutputPath</a:t>
            </a:r>
            <a:r>
              <a:rPr lang="en-US" sz="2200" i="1" dirty="0">
                <a:effectLst>
                  <a:outerShdw blurRad="38100" dist="38100" dir="2700000" algn="tl">
                    <a:srgbClr val="000000">
                      <a:alpha val="43137"/>
                    </a:srgbClr>
                  </a:outerShdw>
                </a:effectLst>
                <a:latin typeface="Calibri Light" panose="020F0302020204030204" pitchFamily="34" charset="0"/>
                <a:cs typeface="Calibri Light" panose="020F0302020204030204" pitchFamily="34" charset="0"/>
              </a:rPr>
              <a:t> </a:t>
            </a:r>
            <a:r>
              <a:rPr lang="en-US" sz="2200" dirty="0">
                <a:effectLst>
                  <a:outerShdw blurRad="38100" dist="38100" dir="2700000" algn="tl">
                    <a:srgbClr val="000000">
                      <a:alpha val="43137"/>
                    </a:srgbClr>
                  </a:outerShdw>
                </a:effectLst>
                <a:cs typeface="Calibri Light" panose="020F0302020204030204" pitchFamily="34" charset="0"/>
              </a:rPr>
              <a:t>is from host computer perspective.  If not specified, results copied to </a:t>
            </a:r>
            <a:r>
              <a:rPr lang="en-US" sz="2200" b="1" dirty="0">
                <a:effectLst>
                  <a:outerShdw blurRad="38100" dist="38100" dir="2700000" algn="tl">
                    <a:srgbClr val="000000">
                      <a:alpha val="43137"/>
                    </a:srgbClr>
                  </a:outerShdw>
                </a:effectLst>
                <a:latin typeface="Consolas" panose="020B0609020204030204" pitchFamily="49" charset="0"/>
                <a:cs typeface="Calibri Light" panose="020F0302020204030204" pitchFamily="34" charset="0"/>
              </a:rPr>
              <a:t>C:\Users\Public\Documents\STIG_Compliance</a:t>
            </a:r>
            <a:r>
              <a:rPr lang="en-US" sz="2200" dirty="0">
                <a:effectLst>
                  <a:outerShdw blurRad="38100" dist="38100" dir="2700000" algn="tl">
                    <a:srgbClr val="000000">
                      <a:alpha val="43137"/>
                    </a:srgbClr>
                  </a:outerShdw>
                </a:effectLst>
                <a:latin typeface="Consolas" panose="020B0609020204030204" pitchFamily="49" charset="0"/>
                <a:cs typeface="Calibri Light" panose="020F0302020204030204" pitchFamily="34" charset="0"/>
              </a:rPr>
              <a:t> </a:t>
            </a:r>
            <a:r>
              <a:rPr lang="en-US" sz="2200" dirty="0">
                <a:effectLst>
                  <a:outerShdw blurRad="38100" dist="38100" dir="2700000" algn="tl">
                    <a:srgbClr val="000000">
                      <a:alpha val="43137"/>
                    </a:srgbClr>
                  </a:outerShdw>
                </a:effectLst>
                <a:cs typeface="Calibri Light" panose="020F0302020204030204" pitchFamily="34" charset="0"/>
              </a:rPr>
              <a:t>on host computer.  Example:</a:t>
            </a:r>
            <a:br>
              <a:rPr lang="en-US" sz="2200" dirty="0">
                <a:effectLst>
                  <a:outerShdw blurRad="38100" dist="38100" dir="2700000" algn="tl">
                    <a:srgbClr val="000000">
                      <a:alpha val="43137"/>
                    </a:srgbClr>
                  </a:outerShdw>
                </a:effectLst>
                <a:cs typeface="Calibri Light" panose="020F0302020204030204" pitchFamily="34" charset="0"/>
              </a:rPr>
            </a:br>
            <a:br>
              <a:rPr lang="en-US" sz="2200" dirty="0">
                <a:effectLst>
                  <a:outerShdw blurRad="38100" dist="38100" dir="2700000" algn="tl">
                    <a:srgbClr val="000000">
                      <a:alpha val="43137"/>
                    </a:srgbClr>
                  </a:outerShdw>
                </a:effectLst>
                <a:cs typeface="Calibri Light" panose="020F0302020204030204" pitchFamily="34" charset="0"/>
              </a:rPr>
            </a:br>
            <a:br>
              <a:rPr lang="en-US" sz="2200" dirty="0">
                <a:effectLst>
                  <a:outerShdw blurRad="38100" dist="38100" dir="2700000" algn="tl">
                    <a:srgbClr val="000000">
                      <a:alpha val="43137"/>
                    </a:srgbClr>
                  </a:outerShdw>
                </a:effectLst>
                <a:cs typeface="Calibri Light" panose="020F0302020204030204" pitchFamily="34" charset="0"/>
              </a:rPr>
            </a:br>
            <a:r>
              <a:rPr lang="en-US" sz="2200" dirty="0">
                <a:effectLst>
                  <a:outerShdw blurRad="38100" dist="38100" dir="2700000" algn="tl">
                    <a:srgbClr val="000000">
                      <a:alpha val="43137"/>
                    </a:srgbClr>
                  </a:outerShdw>
                </a:effectLst>
                <a:cs typeface="Calibri Light" panose="020F0302020204030204" pitchFamily="34" charset="0"/>
              </a:rPr>
              <a:t>Results would be copied to </a:t>
            </a:r>
            <a:r>
              <a:rPr lang="en-US" sz="2200" b="1" dirty="0">
                <a:effectLst>
                  <a:outerShdw blurRad="38100" dist="38100" dir="2700000" algn="tl">
                    <a:srgbClr val="000000">
                      <a:alpha val="43137"/>
                    </a:srgbClr>
                  </a:outerShdw>
                </a:effectLst>
                <a:latin typeface="Consolas" panose="020B0609020204030204" pitchFamily="49" charset="0"/>
                <a:cs typeface="Calibri Light" panose="020F0302020204030204" pitchFamily="34" charset="0"/>
              </a:rPr>
              <a:t>E:\</a:t>
            </a:r>
            <a:r>
              <a:rPr lang="en-US" sz="2200" dirty="0">
                <a:effectLst>
                  <a:outerShdw blurRad="38100" dist="38100" dir="2700000" algn="tl">
                    <a:srgbClr val="000000">
                      <a:alpha val="43137"/>
                    </a:srgbClr>
                  </a:outerShdw>
                </a:effectLst>
                <a:cs typeface="Calibri Light" panose="020F0302020204030204" pitchFamily="34" charset="0"/>
              </a:rPr>
              <a:t> drive on host computer; not on “Workstation1”.</a:t>
            </a:r>
            <a:br>
              <a:rPr lang="en-US" sz="2200" dirty="0">
                <a:effectLst>
                  <a:outerShdw blurRad="38100" dist="38100" dir="2700000" algn="tl">
                    <a:srgbClr val="000000">
                      <a:alpha val="43137"/>
                    </a:srgbClr>
                  </a:outerShdw>
                </a:effectLst>
                <a:cs typeface="Calibri Light" panose="020F0302020204030204" pitchFamily="34" charset="0"/>
              </a:rPr>
            </a:br>
            <a:endParaRPr lang="en-US" sz="2200" dirty="0">
              <a:effectLst>
                <a:outerShdw blurRad="38100" dist="38100" dir="2700000" algn="tl">
                  <a:srgbClr val="000000">
                    <a:alpha val="43137"/>
                  </a:srgbClr>
                </a:outerShdw>
              </a:effectLst>
              <a:cs typeface="Calibri Light" panose="020F0302020204030204" pitchFamily="34" charset="0"/>
            </a:endParaRPr>
          </a:p>
          <a:p>
            <a:r>
              <a:rPr lang="en-US" sz="2200" b="1" dirty="0">
                <a:effectLst>
                  <a:outerShdw blurRad="38100" dist="38100" dir="2700000" algn="tl">
                    <a:srgbClr val="000000">
                      <a:alpha val="43137"/>
                    </a:srgbClr>
                  </a:outerShdw>
                </a:effectLst>
                <a:latin typeface="Consolas" panose="020B0609020204030204" pitchFamily="49" charset="0"/>
                <a:cs typeface="Calibri Light" panose="020F0302020204030204" pitchFamily="34" charset="0"/>
              </a:rPr>
              <a:t>-ComputerName</a:t>
            </a:r>
            <a:r>
              <a:rPr lang="en-US" sz="2200" i="1" dirty="0">
                <a:effectLst>
                  <a:outerShdw blurRad="38100" dist="38100" dir="2700000" algn="tl">
                    <a:srgbClr val="000000">
                      <a:alpha val="43137"/>
                    </a:srgbClr>
                  </a:outerShdw>
                </a:effectLst>
                <a:latin typeface="Calibri Light" panose="020F0302020204030204" pitchFamily="34" charset="0"/>
                <a:cs typeface="Calibri Light" panose="020F0302020204030204" pitchFamily="34" charset="0"/>
              </a:rPr>
              <a:t> </a:t>
            </a:r>
            <a:r>
              <a:rPr lang="en-US" sz="2200" dirty="0">
                <a:effectLst>
                  <a:outerShdw blurRad="38100" dist="38100" dir="2700000" algn="tl">
                    <a:srgbClr val="000000">
                      <a:alpha val="43137"/>
                    </a:srgbClr>
                  </a:outerShdw>
                </a:effectLst>
                <a:cs typeface="Calibri Light" panose="020F0302020204030204" pitchFamily="34" charset="0"/>
              </a:rPr>
              <a:t>can be single entry, multiple with comma separation,</a:t>
            </a:r>
            <a:br>
              <a:rPr lang="en-US" sz="2200" dirty="0">
                <a:effectLst>
                  <a:outerShdw blurRad="38100" dist="38100" dir="2700000" algn="tl">
                    <a:srgbClr val="000000">
                      <a:alpha val="43137"/>
                    </a:srgbClr>
                  </a:outerShdw>
                </a:effectLst>
                <a:cs typeface="Calibri Light" panose="020F0302020204030204" pitchFamily="34" charset="0"/>
              </a:rPr>
            </a:br>
            <a:r>
              <a:rPr lang="en-US" sz="2200" dirty="0">
                <a:effectLst>
                  <a:outerShdw blurRad="38100" dist="38100" dir="2700000" algn="tl">
                    <a:srgbClr val="000000">
                      <a:alpha val="43137"/>
                    </a:srgbClr>
                  </a:outerShdw>
                </a:effectLst>
                <a:cs typeface="Calibri Light" panose="020F0302020204030204" pitchFamily="34" charset="0"/>
              </a:rPr>
              <a:t>.txt file, array object, or combination:</a:t>
            </a:r>
            <a:br>
              <a:rPr lang="en-US" sz="2200" dirty="0">
                <a:effectLst>
                  <a:outerShdw blurRad="38100" dist="38100" dir="2700000" algn="tl">
                    <a:srgbClr val="000000">
                      <a:alpha val="43137"/>
                    </a:srgbClr>
                  </a:outerShdw>
                </a:effectLst>
                <a:cs typeface="Calibri Light" panose="020F0302020204030204" pitchFamily="34" charset="0"/>
              </a:rPr>
            </a:br>
            <a:br>
              <a:rPr lang="en-US" sz="2200" dirty="0">
                <a:effectLst>
                  <a:outerShdw blurRad="38100" dist="38100" dir="2700000" algn="tl">
                    <a:srgbClr val="000000">
                      <a:alpha val="43137"/>
                    </a:srgbClr>
                  </a:outerShdw>
                </a:effectLst>
                <a:cs typeface="Calibri Light" panose="020F0302020204030204" pitchFamily="34" charset="0"/>
              </a:rPr>
            </a:br>
            <a:br>
              <a:rPr lang="en-US" sz="2200" dirty="0">
                <a:effectLst>
                  <a:outerShdw blurRad="38100" dist="38100" dir="2700000" algn="tl">
                    <a:srgbClr val="000000">
                      <a:alpha val="43137"/>
                    </a:srgbClr>
                  </a:outerShdw>
                </a:effectLst>
                <a:cs typeface="Calibri Light" panose="020F0302020204030204" pitchFamily="34" charset="0"/>
              </a:rPr>
            </a:br>
            <a:br>
              <a:rPr lang="en-US" sz="2200" dirty="0">
                <a:effectLst>
                  <a:outerShdw blurRad="38100" dist="38100" dir="2700000" algn="tl">
                    <a:srgbClr val="000000">
                      <a:alpha val="43137"/>
                    </a:srgbClr>
                  </a:outerShdw>
                </a:effectLst>
                <a:cs typeface="Calibri Light" panose="020F0302020204030204" pitchFamily="34" charset="0"/>
              </a:rPr>
            </a:br>
            <a:br>
              <a:rPr lang="en-US" sz="2200" dirty="0">
                <a:effectLst>
                  <a:outerShdw blurRad="38100" dist="38100" dir="2700000" algn="tl">
                    <a:srgbClr val="000000">
                      <a:alpha val="43137"/>
                    </a:srgbClr>
                  </a:outerShdw>
                </a:effectLst>
                <a:cs typeface="Calibri Light" panose="020F0302020204030204" pitchFamily="34" charset="0"/>
              </a:rPr>
            </a:br>
            <a:br>
              <a:rPr lang="en-US" sz="2200" dirty="0">
                <a:effectLst>
                  <a:outerShdw blurRad="38100" dist="38100" dir="2700000" algn="tl">
                    <a:srgbClr val="000000">
                      <a:alpha val="43137"/>
                    </a:srgbClr>
                  </a:outerShdw>
                </a:effectLst>
                <a:cs typeface="Calibri Light" panose="020F0302020204030204" pitchFamily="34" charset="0"/>
              </a:rPr>
            </a:br>
            <a:br>
              <a:rPr lang="en-US" sz="2200" dirty="0">
                <a:effectLst>
                  <a:outerShdw blurRad="38100" dist="38100" dir="2700000" algn="tl">
                    <a:srgbClr val="000000">
                      <a:alpha val="43137"/>
                    </a:srgbClr>
                  </a:outerShdw>
                </a:effectLst>
                <a:cs typeface="Calibri Light" panose="020F0302020204030204" pitchFamily="34" charset="0"/>
              </a:rPr>
            </a:br>
            <a:endParaRPr lang="en-US" sz="2200" dirty="0">
              <a:effectLst>
                <a:outerShdw blurRad="38100" dist="38100" dir="2700000" algn="tl">
                  <a:srgbClr val="000000">
                    <a:alpha val="43137"/>
                  </a:srgbClr>
                </a:outerShdw>
              </a:effectLst>
              <a:cs typeface="Calibri Light" panose="020F0302020204030204" pitchFamily="34" charset="0"/>
            </a:endParaRPr>
          </a:p>
          <a:p>
            <a:r>
              <a:rPr lang="en-US" sz="2200" dirty="0">
                <a:effectLst>
                  <a:outerShdw blurRad="38100" dist="38100" dir="2700000" algn="tl">
                    <a:srgbClr val="000000">
                      <a:alpha val="43137"/>
                    </a:srgbClr>
                  </a:outerShdw>
                </a:effectLst>
                <a:cs typeface="Calibri Light" panose="020F0302020204030204" pitchFamily="34" charset="0"/>
              </a:rPr>
              <a:t>Text file (.txt) list of computers should have one computer per line.</a:t>
            </a:r>
            <a:br>
              <a:rPr lang="en-US" sz="2200" dirty="0">
                <a:effectLst>
                  <a:outerShdw blurRad="38100" dist="38100" dir="2700000" algn="tl">
                    <a:srgbClr val="000000">
                      <a:alpha val="43137"/>
                    </a:srgbClr>
                  </a:outerShdw>
                </a:effectLst>
                <a:cs typeface="Calibri Light" panose="020F0302020204030204" pitchFamily="34" charset="0"/>
              </a:rPr>
            </a:br>
            <a:endParaRPr lang="en-US" sz="2200" dirty="0">
              <a:effectLst>
                <a:outerShdw blurRad="38100" dist="38100" dir="2700000" algn="tl">
                  <a:srgbClr val="000000">
                    <a:alpha val="43137"/>
                  </a:srgbClr>
                </a:outerShdw>
              </a:effectLst>
              <a:cs typeface="Calibri Light" panose="020F0302020204030204" pitchFamily="34" charset="0"/>
            </a:endParaRPr>
          </a:p>
          <a:p>
            <a:r>
              <a:rPr lang="en-US" sz="2200" dirty="0">
                <a:effectLst>
                  <a:outerShdw blurRad="38100" dist="38100" dir="2700000" algn="tl">
                    <a:srgbClr val="000000">
                      <a:alpha val="43137"/>
                    </a:srgbClr>
                  </a:outerShdw>
                </a:effectLst>
                <a:cs typeface="Calibri Light" panose="020F0302020204030204" pitchFamily="34" charset="0"/>
              </a:rPr>
              <a:t>Hosts must resolve in DNS.  All connections are to FQDN (except localhost).</a:t>
            </a:r>
            <a:br>
              <a:rPr lang="en-US" sz="2200" dirty="0">
                <a:effectLst>
                  <a:outerShdw blurRad="38100" dist="38100" dir="2700000" algn="tl">
                    <a:srgbClr val="000000">
                      <a:alpha val="43137"/>
                    </a:srgbClr>
                  </a:outerShdw>
                </a:effectLst>
              </a:rPr>
            </a:br>
            <a:endParaRPr lang="en-US" sz="2200" dirty="0">
              <a:effectLst>
                <a:outerShdw blurRad="38100" dist="38100" dir="2700000" algn="tl">
                  <a:srgbClr val="000000">
                    <a:alpha val="43137"/>
                  </a:srgbClr>
                </a:outerShdw>
              </a:effectLst>
            </a:endParaRPr>
          </a:p>
          <a:p>
            <a:r>
              <a:rPr lang="en-US" sz="2200" b="1" dirty="0">
                <a:effectLst>
                  <a:outerShdw blurRad="38100" dist="38100" dir="2700000" algn="tl">
                    <a:srgbClr val="000000">
                      <a:alpha val="43137"/>
                    </a:srgbClr>
                  </a:outerShdw>
                </a:effectLst>
                <a:latin typeface="Consolas" panose="020B0609020204030204" pitchFamily="49" charset="0"/>
                <a:cs typeface="Calibri Light" panose="020F0302020204030204" pitchFamily="34" charset="0"/>
              </a:rPr>
              <a:t>-AltCredential</a:t>
            </a:r>
            <a:r>
              <a:rPr lang="en-US" sz="2200" i="1" dirty="0">
                <a:effectLst>
                  <a:outerShdw blurRad="38100" dist="38100" dir="2700000" algn="tl">
                    <a:srgbClr val="000000">
                      <a:alpha val="43137"/>
                    </a:srgbClr>
                  </a:outerShdw>
                </a:effectLst>
                <a:latin typeface="Calibri Light" panose="020F0302020204030204" pitchFamily="34" charset="0"/>
                <a:cs typeface="Calibri Light" panose="020F0302020204030204" pitchFamily="34" charset="0"/>
              </a:rPr>
              <a:t> </a:t>
            </a:r>
            <a:r>
              <a:rPr lang="en-US" sz="2200" dirty="0">
                <a:effectLst>
                  <a:outerShdw blurRad="38100" dist="38100" dir="2700000" algn="tl">
                    <a:srgbClr val="000000">
                      <a:alpha val="43137"/>
                    </a:srgbClr>
                  </a:outerShdw>
                </a:effectLst>
                <a:cs typeface="Calibri Light" panose="020F0302020204030204" pitchFamily="34" charset="0"/>
              </a:rPr>
              <a:t>to specify a credential to be used with remote connections.  Evaluate-STIG will attempt this first, then try launching user; essentially allowing for 2 different credentials per scan.</a:t>
            </a:r>
            <a:br>
              <a:rPr lang="en-US" sz="2200" dirty="0">
                <a:effectLst>
                  <a:outerShdw blurRad="38100" dist="38100" dir="2700000" algn="tl">
                    <a:srgbClr val="000000">
                      <a:alpha val="43137"/>
                    </a:srgbClr>
                  </a:outerShdw>
                </a:effectLst>
                <a:cs typeface="Calibri Light" panose="020F0302020204030204" pitchFamily="34" charset="0"/>
              </a:rPr>
            </a:br>
            <a:endParaRPr lang="en-US" sz="2200" dirty="0">
              <a:effectLst>
                <a:outerShdw blurRad="38100" dist="38100" dir="2700000" algn="tl">
                  <a:srgbClr val="000000">
                    <a:alpha val="43137"/>
                  </a:srgbClr>
                </a:outerShdw>
              </a:effectLst>
              <a:cs typeface="Calibri Light" panose="020F0302020204030204" pitchFamily="34" charset="0"/>
            </a:endParaRPr>
          </a:p>
          <a:p>
            <a:r>
              <a:rPr lang="en-US" sz="2200" dirty="0">
                <a:effectLst>
                  <a:outerShdw blurRad="38100" dist="38100" dir="2700000" algn="tl">
                    <a:srgbClr val="000000">
                      <a:alpha val="43137"/>
                    </a:srgbClr>
                  </a:outerShdw>
                </a:effectLst>
                <a:cs typeface="Calibri Light" panose="020F0302020204030204" pitchFamily="34" charset="0"/>
              </a:rPr>
              <a:t>Defaults to 10 concurrent connections.  Can be changed with </a:t>
            </a:r>
            <a:r>
              <a:rPr lang="en-US" sz="2200" b="1" dirty="0">
                <a:effectLst>
                  <a:outerShdw blurRad="38100" dist="38100" dir="2700000" algn="tl">
                    <a:srgbClr val="000000">
                      <a:alpha val="43137"/>
                    </a:srgbClr>
                  </a:outerShdw>
                </a:effectLst>
                <a:latin typeface="Consolas" panose="020B0609020204030204" pitchFamily="49" charset="0"/>
                <a:cs typeface="Calibri Light" panose="020F0302020204030204" pitchFamily="34" charset="0"/>
              </a:rPr>
              <a:t>-ThrottleLimit</a:t>
            </a:r>
            <a:r>
              <a:rPr lang="en-US" sz="2200" dirty="0">
                <a:effectLst>
                  <a:outerShdw blurRad="38100" dist="38100" dir="2700000" algn="tl">
                    <a:srgbClr val="000000">
                      <a:alpha val="43137"/>
                    </a:srgbClr>
                  </a:outerShdw>
                </a:effectLst>
                <a:cs typeface="Calibri Light" panose="020F0302020204030204" pitchFamily="34" charset="0"/>
              </a:rPr>
              <a:t>.</a:t>
            </a:r>
          </a:p>
          <a:p>
            <a:endParaRPr lang="en-US" dirty="0">
              <a:cs typeface="Calibri Light" panose="020F0302020204030204" pitchFamily="34" charset="0"/>
            </a:endParaRPr>
          </a:p>
        </p:txBody>
      </p:sp>
      <p:sp>
        <p:nvSpPr>
          <p:cNvPr id="4" name="Date Placeholder 3"/>
          <p:cNvSpPr>
            <a:spLocks noGrp="1"/>
          </p:cNvSpPr>
          <p:nvPr>
            <p:ph type="dt" sz="half" idx="10"/>
          </p:nvPr>
        </p:nvSpPr>
        <p:spPr/>
        <p:txBody>
          <a:bodyPr/>
          <a:lstStyle/>
          <a:p>
            <a:fld id="{1EFF16BC-E282-4D8F-9A16-B98B9140188C}" type="datetime3">
              <a:rPr lang="en-US" smtClean="0"/>
              <a:t>9 December 2025</a:t>
            </a:fld>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19</a:t>
            </a:fld>
            <a:endParaRPr lang="en-US" dirty="0"/>
          </a:p>
        </p:txBody>
      </p:sp>
      <p:sp>
        <p:nvSpPr>
          <p:cNvPr id="13" name="TextBox 12"/>
          <p:cNvSpPr txBox="1"/>
          <p:nvPr/>
        </p:nvSpPr>
        <p:spPr>
          <a:xfrm>
            <a:off x="927096" y="2418026"/>
            <a:ext cx="5053588" cy="215444"/>
          </a:xfrm>
          <a:prstGeom prst="rect">
            <a:avLst/>
          </a:prstGeom>
          <a:solidFill>
            <a:schemeClr val="bg1"/>
          </a:solidFill>
        </p:spPr>
        <p:txBody>
          <a:bodyPr wrap="square" rtlCol="0">
            <a:spAutoFit/>
          </a:bodyPr>
          <a:lstStyle/>
          <a:p>
            <a:pPr defTabSz="1018824">
              <a:defRPr/>
            </a:pPr>
            <a:r>
              <a:rPr lang="en-US" sz="800" kern="0" dirty="0">
                <a:solidFill>
                  <a:srgbClr val="FFFF00"/>
                </a:solidFill>
                <a:latin typeface="Consolas" panose="020B0609020204030204" pitchFamily="49" charset="0"/>
              </a:rPr>
              <a:t>.\Evaluate-STIG.ps1 </a:t>
            </a:r>
            <a:r>
              <a:rPr lang="en-US" sz="800" kern="0" dirty="0">
                <a:solidFill>
                  <a:srgbClr val="FFFFFF">
                    <a:lumMod val="65000"/>
                  </a:srgbClr>
                </a:solidFill>
                <a:latin typeface="Consolas" panose="020B0609020204030204" pitchFamily="49" charset="0"/>
              </a:rPr>
              <a:t>–ComputerName </a:t>
            </a:r>
            <a:r>
              <a:rPr lang="en-US" sz="800" kern="0" dirty="0">
                <a:solidFill>
                  <a:srgbClr val="FFFFFF"/>
                </a:solidFill>
                <a:latin typeface="Consolas" panose="020B0609020204030204" pitchFamily="49" charset="0"/>
              </a:rPr>
              <a:t>Workstation1 </a:t>
            </a:r>
            <a:r>
              <a:rPr lang="en-US" sz="800" kern="0" dirty="0">
                <a:solidFill>
                  <a:srgbClr val="FFFFFF">
                    <a:lumMod val="65000"/>
                  </a:srgbClr>
                </a:solidFill>
                <a:latin typeface="Consolas" panose="020B0609020204030204" pitchFamily="49" charset="0"/>
              </a:rPr>
              <a:t>–Output </a:t>
            </a:r>
            <a:r>
              <a:rPr lang="en-US" sz="800" kern="0" dirty="0">
                <a:solidFill>
                  <a:srgbClr val="FFFFFF"/>
                </a:solidFill>
                <a:latin typeface="Consolas" panose="020B0609020204030204" pitchFamily="49" charset="0"/>
              </a:rPr>
              <a:t>CKL</a:t>
            </a:r>
            <a:r>
              <a:rPr lang="en-US" sz="800" kern="0" dirty="0">
                <a:solidFill>
                  <a:srgbClr val="FFFFFF">
                    <a:lumMod val="65000"/>
                  </a:srgbClr>
                </a:solidFill>
                <a:latin typeface="Consolas" panose="020B0609020204030204" pitchFamily="49" charset="0"/>
              </a:rPr>
              <a:t> –OutputPath </a:t>
            </a:r>
            <a:r>
              <a:rPr lang="en-US" sz="800" kern="0" dirty="0">
                <a:solidFill>
                  <a:srgbClr val="FFFFFF"/>
                </a:solidFill>
                <a:latin typeface="Consolas" panose="020B0609020204030204" pitchFamily="49" charset="0"/>
              </a:rPr>
              <a:t>E:\STIGResults</a:t>
            </a:r>
          </a:p>
        </p:txBody>
      </p:sp>
      <p:grpSp>
        <p:nvGrpSpPr>
          <p:cNvPr id="14" name="Group 13"/>
          <p:cNvGrpSpPr/>
          <p:nvPr/>
        </p:nvGrpSpPr>
        <p:grpSpPr>
          <a:xfrm>
            <a:off x="927096" y="3408273"/>
            <a:ext cx="5053588" cy="779144"/>
            <a:chOff x="1219196" y="3666744"/>
            <a:chExt cx="5053588" cy="779144"/>
          </a:xfrm>
        </p:grpSpPr>
        <p:sp>
          <p:nvSpPr>
            <p:cNvPr id="15" name="TextBox 14"/>
            <p:cNvSpPr txBox="1"/>
            <p:nvPr/>
          </p:nvSpPr>
          <p:spPr>
            <a:xfrm>
              <a:off x="1219196" y="3666744"/>
              <a:ext cx="5053588" cy="215444"/>
            </a:xfrm>
            <a:prstGeom prst="rect">
              <a:avLst/>
            </a:prstGeom>
            <a:solidFill>
              <a:schemeClr val="bg1"/>
            </a:solidFill>
          </p:spPr>
          <p:txBody>
            <a:bodyPr wrap="square" rtlCol="0">
              <a:spAutoFit/>
            </a:bodyPr>
            <a:lstStyle/>
            <a:p>
              <a:pPr defTabSz="1018824">
                <a:defRPr/>
              </a:pPr>
              <a:r>
                <a:rPr lang="en-US" sz="800" kern="0" dirty="0">
                  <a:solidFill>
                    <a:srgbClr val="FFFF00"/>
                  </a:solidFill>
                  <a:latin typeface="Consolas" panose="020B0609020204030204" pitchFamily="49" charset="0"/>
                </a:rPr>
                <a:t>.\Evaluate-STIG.ps1 </a:t>
              </a:r>
              <a:r>
                <a:rPr lang="en-US" sz="800" kern="0" dirty="0">
                  <a:solidFill>
                    <a:srgbClr val="FFFFFF">
                      <a:lumMod val="65000"/>
                    </a:srgbClr>
                  </a:solidFill>
                  <a:latin typeface="Consolas" panose="020B0609020204030204" pitchFamily="49" charset="0"/>
                </a:rPr>
                <a:t>–ComputerName </a:t>
              </a:r>
              <a:r>
                <a:rPr lang="en-US" sz="800" kern="0" dirty="0">
                  <a:solidFill>
                    <a:srgbClr val="FFFFFF"/>
                  </a:solidFill>
                  <a:latin typeface="Consolas" panose="020B0609020204030204" pitchFamily="49" charset="0"/>
                </a:rPr>
                <a:t>Workstation1</a:t>
              </a:r>
            </a:p>
          </p:txBody>
        </p:sp>
        <p:sp>
          <p:nvSpPr>
            <p:cNvPr id="16" name="TextBox 15"/>
            <p:cNvSpPr txBox="1"/>
            <p:nvPr/>
          </p:nvSpPr>
          <p:spPr>
            <a:xfrm>
              <a:off x="1219196" y="3948594"/>
              <a:ext cx="5053588" cy="215444"/>
            </a:xfrm>
            <a:prstGeom prst="rect">
              <a:avLst/>
            </a:prstGeom>
            <a:solidFill>
              <a:schemeClr val="bg1"/>
            </a:solidFill>
          </p:spPr>
          <p:txBody>
            <a:bodyPr wrap="square" rtlCol="0">
              <a:spAutoFit/>
            </a:bodyPr>
            <a:lstStyle/>
            <a:p>
              <a:pPr defTabSz="1018824">
                <a:defRPr/>
              </a:pPr>
              <a:r>
                <a:rPr lang="en-US" sz="800" kern="0" dirty="0">
                  <a:solidFill>
                    <a:srgbClr val="FFFF00"/>
                  </a:solidFill>
                  <a:latin typeface="Consolas" panose="020B0609020204030204" pitchFamily="49" charset="0"/>
                </a:rPr>
                <a:t>.\Evaluate-STIG.ps1 </a:t>
              </a:r>
              <a:r>
                <a:rPr lang="en-US" sz="800" kern="0" dirty="0">
                  <a:solidFill>
                    <a:srgbClr val="FFFFFF">
                      <a:lumMod val="65000"/>
                    </a:srgbClr>
                  </a:solidFill>
                  <a:latin typeface="Consolas" panose="020B0609020204030204" pitchFamily="49" charset="0"/>
                </a:rPr>
                <a:t>–ComputerName </a:t>
              </a:r>
              <a:r>
                <a:rPr lang="en-US" sz="800" kern="0" dirty="0">
                  <a:solidFill>
                    <a:srgbClr val="FFFFFF"/>
                  </a:solidFill>
                  <a:latin typeface="Consolas" panose="020B0609020204030204" pitchFamily="49" charset="0"/>
                </a:rPr>
                <a:t>C:\ComputersList.txt, Server1.mydomain.mil</a:t>
              </a:r>
            </a:p>
          </p:txBody>
        </p:sp>
        <p:sp>
          <p:nvSpPr>
            <p:cNvPr id="17" name="TextBox 16"/>
            <p:cNvSpPr txBox="1"/>
            <p:nvPr/>
          </p:nvSpPr>
          <p:spPr>
            <a:xfrm>
              <a:off x="1219196" y="4230444"/>
              <a:ext cx="5053588" cy="215444"/>
            </a:xfrm>
            <a:prstGeom prst="rect">
              <a:avLst/>
            </a:prstGeom>
            <a:solidFill>
              <a:schemeClr val="bg1"/>
            </a:solidFill>
          </p:spPr>
          <p:txBody>
            <a:bodyPr wrap="square" rtlCol="0">
              <a:spAutoFit/>
            </a:bodyPr>
            <a:lstStyle/>
            <a:p>
              <a:pPr defTabSz="1018824">
                <a:defRPr/>
              </a:pPr>
              <a:r>
                <a:rPr lang="en-US" sz="800" kern="0" dirty="0">
                  <a:solidFill>
                    <a:srgbClr val="FFFF00"/>
                  </a:solidFill>
                  <a:latin typeface="Consolas" panose="020B0609020204030204" pitchFamily="49" charset="0"/>
                </a:rPr>
                <a:t>.\Evaluate-STIG.ps1 </a:t>
              </a:r>
              <a:r>
                <a:rPr lang="en-US" sz="800" kern="0" dirty="0">
                  <a:solidFill>
                    <a:srgbClr val="FFFFFF">
                      <a:lumMod val="65000"/>
                    </a:srgbClr>
                  </a:solidFill>
                  <a:latin typeface="Consolas" panose="020B0609020204030204" pitchFamily="49" charset="0"/>
                </a:rPr>
                <a:t>–ComputerName </a:t>
              </a:r>
              <a:r>
                <a:rPr lang="en-US" sz="800" kern="0" dirty="0">
                  <a:solidFill>
                    <a:srgbClr val="FFFFFF"/>
                  </a:solidFill>
                  <a:latin typeface="Consolas" panose="020B0609020204030204" pitchFamily="49" charset="0"/>
                </a:rPr>
                <a:t>localhost, C:\ComputersList.txt, </a:t>
              </a:r>
              <a:r>
                <a:rPr lang="en-US" sz="800" kern="0" dirty="0">
                  <a:solidFill>
                    <a:srgbClr val="92D050"/>
                  </a:solidFill>
                  <a:latin typeface="Consolas" panose="020B0609020204030204" pitchFamily="49" charset="0"/>
                </a:rPr>
                <a:t>$ArrayOfComputers</a:t>
              </a:r>
            </a:p>
          </p:txBody>
        </p:sp>
      </p:grpSp>
      <p:pic>
        <p:nvPicPr>
          <p:cNvPr id="18" name="Picture 17"/>
          <p:cNvPicPr>
            <a:picLocks noChangeAspect="1"/>
          </p:cNvPicPr>
          <p:nvPr/>
        </p:nvPicPr>
        <p:blipFill>
          <a:blip r:embed="rId2"/>
          <a:stretch>
            <a:fillRect/>
          </a:stretch>
        </p:blipFill>
        <p:spPr>
          <a:xfrm>
            <a:off x="6027469" y="3056445"/>
            <a:ext cx="2687163" cy="1609344"/>
          </a:xfrm>
          <a:prstGeom prst="rect">
            <a:avLst/>
          </a:prstGeom>
          <a:effectLst>
            <a:outerShdw blurRad="50800" dist="63500" dir="2700000" algn="tl" rotWithShape="0">
              <a:prstClr val="black">
                <a:alpha val="40000"/>
              </a:prstClr>
            </a:outerShdw>
          </a:effectLst>
        </p:spPr>
      </p:pic>
    </p:spTree>
    <p:extLst>
      <p:ext uri="{BB962C8B-B14F-4D97-AF65-F5344CB8AC3E}">
        <p14:creationId xmlns:p14="http://schemas.microsoft.com/office/powerpoint/2010/main" val="1575228177"/>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500"/>
                                        <p:tgtEl>
                                          <p:spTgt spid="13"/>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Effect transition="in" filter="fade">
                                      <p:cBhvr>
                                        <p:cTn id="25" dur="500"/>
                                        <p:tgtEl>
                                          <p:spTgt spid="3">
                                            <p:txEl>
                                              <p:pRg st="3" end="3"/>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3">
                                            <p:txEl>
                                              <p:pRg st="4" end="4"/>
                                            </p:txEl>
                                          </p:spTgt>
                                        </p:tgtEl>
                                        <p:attrNameLst>
                                          <p:attrName>style.visibility</p:attrName>
                                        </p:attrNameLst>
                                      </p:cBhvr>
                                      <p:to>
                                        <p:strVal val="visible"/>
                                      </p:to>
                                    </p:set>
                                    <p:animEffect transition="in" filter="fade">
                                      <p:cBhvr>
                                        <p:cTn id="28" dur="500"/>
                                        <p:tgtEl>
                                          <p:spTgt spid="3">
                                            <p:txEl>
                                              <p:pRg st="4" end="4"/>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fade">
                                      <p:cBhvr>
                                        <p:cTn id="31" dur="500"/>
                                        <p:tgtEl>
                                          <p:spTgt spid="18"/>
                                        </p:tgtEl>
                                      </p:cBhvr>
                                    </p:animEffect>
                                  </p:childTnLst>
                                </p:cTn>
                              </p:par>
                              <p:par>
                                <p:cTn id="32" presetID="10" presetClass="entr" presetSubtype="0" fill="hold" nodeType="with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fade">
                                      <p:cBhvr>
                                        <p:cTn id="34" dur="500"/>
                                        <p:tgtEl>
                                          <p:spTgt spid="14"/>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3">
                                            <p:txEl>
                                              <p:pRg st="5" end="5"/>
                                            </p:txEl>
                                          </p:spTgt>
                                        </p:tgtEl>
                                        <p:attrNameLst>
                                          <p:attrName>style.visibility</p:attrName>
                                        </p:attrNameLst>
                                      </p:cBhvr>
                                      <p:to>
                                        <p:strVal val="visible"/>
                                      </p:to>
                                    </p:set>
                                    <p:animEffect transition="in" filter="fade">
                                      <p:cBhvr>
                                        <p:cTn id="39" dur="500"/>
                                        <p:tgtEl>
                                          <p:spTgt spid="3">
                                            <p:txEl>
                                              <p:pRg st="5" end="5"/>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3">
                                            <p:txEl>
                                              <p:pRg st="6" end="6"/>
                                            </p:txEl>
                                          </p:spTgt>
                                        </p:tgtEl>
                                        <p:attrNameLst>
                                          <p:attrName>style.visibility</p:attrName>
                                        </p:attrNameLst>
                                      </p:cBhvr>
                                      <p:to>
                                        <p:strVal val="visible"/>
                                      </p:to>
                                    </p:set>
                                    <p:animEffect transition="in" filter="fade">
                                      <p:cBhvr>
                                        <p:cTn id="44" dur="500"/>
                                        <p:tgtEl>
                                          <p:spTgt spid="3">
                                            <p:txEl>
                                              <p:pRg st="6" end="6"/>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Effect transition="in" filter="fade">
                                      <p:cBhvr>
                                        <p:cTn id="49"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Evaluate-STIG</a:t>
            </a:r>
          </a:p>
        </p:txBody>
      </p:sp>
      <p:sp>
        <p:nvSpPr>
          <p:cNvPr id="3" name="Content Placeholder 2"/>
          <p:cNvSpPr>
            <a:spLocks noGrp="1"/>
          </p:cNvSpPr>
          <p:nvPr>
            <p:ph idx="1"/>
          </p:nvPr>
        </p:nvSpPr>
        <p:spPr>
          <a:effectLst/>
        </p:spPr>
        <p:txBody>
          <a:bodyPr>
            <a:normAutofit fontScale="77500" lnSpcReduction="20000"/>
          </a:bodyPr>
          <a:lstStyle/>
          <a:p>
            <a:pPr marL="36900" indent="0">
              <a:buNone/>
            </a:pPr>
            <a:r>
              <a:rPr lang="en-US" sz="2600" b="1" dirty="0">
                <a:effectLst>
                  <a:outerShdw blurRad="38100" dist="38100" dir="2700000" algn="tl">
                    <a:srgbClr val="000000">
                      <a:alpha val="43137"/>
                    </a:srgbClr>
                  </a:outerShdw>
                </a:effectLst>
              </a:rPr>
              <a:t>PowerShell scripts to automatically document STIG compliance</a:t>
            </a:r>
          </a:p>
          <a:p>
            <a:r>
              <a:rPr lang="en-US" dirty="0"/>
              <a:t>Reduces manual effort from hours/days to</a:t>
            </a:r>
            <a:br>
              <a:rPr lang="en-US" dirty="0"/>
            </a:br>
            <a:r>
              <a:rPr lang="en-US" dirty="0"/>
              <a:t>minutes.</a:t>
            </a:r>
            <a:br>
              <a:rPr lang="en-US" dirty="0"/>
            </a:br>
            <a:endParaRPr lang="en-US" dirty="0"/>
          </a:p>
          <a:p>
            <a:r>
              <a:rPr lang="en-US" dirty="0"/>
              <a:t>Automatically determines which supported STIGs are</a:t>
            </a:r>
            <a:br>
              <a:rPr lang="en-US" dirty="0"/>
            </a:br>
            <a:r>
              <a:rPr lang="en-US" dirty="0"/>
              <a:t>applicable to the asset.</a:t>
            </a:r>
            <a:br>
              <a:rPr lang="en-US" dirty="0"/>
            </a:br>
            <a:endParaRPr lang="en-US" dirty="0"/>
          </a:p>
          <a:p>
            <a:r>
              <a:rPr lang="en-US" dirty="0"/>
              <a:t>Supports multiple output formats (CKL, CKLB, CSV, XCCDF, etc.)</a:t>
            </a:r>
            <a:br>
              <a:rPr lang="en-US" dirty="0"/>
            </a:br>
            <a:endParaRPr lang="en-US" dirty="0"/>
          </a:p>
          <a:p>
            <a:r>
              <a:rPr lang="en-US" dirty="0"/>
              <a:t>More automated coverage for STIG checks than traditional</a:t>
            </a:r>
            <a:br>
              <a:rPr lang="en-US" dirty="0"/>
            </a:br>
            <a:r>
              <a:rPr lang="en-US" dirty="0"/>
              <a:t>process of SCAP benchmark + manual review and supports</a:t>
            </a:r>
            <a:br>
              <a:rPr lang="en-US" dirty="0"/>
            </a:br>
            <a:r>
              <a:rPr lang="en-US" dirty="0"/>
              <a:t>STIGs where no benchmarks are available.</a:t>
            </a:r>
            <a:br>
              <a:rPr lang="en-US" dirty="0"/>
            </a:br>
            <a:endParaRPr lang="en-US" dirty="0"/>
          </a:p>
          <a:p>
            <a:r>
              <a:rPr lang="en-US" dirty="0"/>
              <a:t>Can scan both local and remote machines.</a:t>
            </a:r>
            <a:br>
              <a:rPr lang="en-US" dirty="0"/>
            </a:br>
            <a:endParaRPr lang="en-US" dirty="0"/>
          </a:p>
          <a:p>
            <a:r>
              <a:rPr lang="en-US" dirty="0"/>
              <a:t>Only validates compliance – does not make system changes or attempt to configure to STIG requirement.</a:t>
            </a:r>
            <a:br>
              <a:rPr lang="en-US" dirty="0"/>
            </a:br>
            <a:endParaRPr lang="en-US" dirty="0"/>
          </a:p>
          <a:p>
            <a:r>
              <a:rPr lang="en-US" dirty="0"/>
              <a:t>Single code set that supports both Windows and Linux.</a:t>
            </a:r>
          </a:p>
        </p:txBody>
      </p:sp>
      <p:sp>
        <p:nvSpPr>
          <p:cNvPr id="4" name="Date Placeholder 3"/>
          <p:cNvSpPr>
            <a:spLocks noGrp="1"/>
          </p:cNvSpPr>
          <p:nvPr>
            <p:ph type="dt" sz="half" idx="10"/>
          </p:nvPr>
        </p:nvSpPr>
        <p:spPr/>
        <p:txBody>
          <a:bodyPr/>
          <a:lstStyle/>
          <a:p>
            <a:fld id="{1EFF16BC-E282-4D8F-9A16-B98B9140188C}" type="datetime3">
              <a:rPr lang="en-US" smtClean="0"/>
              <a:t>9 December 2025</a:t>
            </a:fld>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2</a:t>
            </a:fld>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16986" y="1518347"/>
            <a:ext cx="2773579" cy="2773579"/>
          </a:xfrm>
          <a:prstGeom prst="rect">
            <a:avLst/>
          </a:prstGeom>
          <a:effectLst>
            <a:outerShdw blurRad="50800" dist="63500" dir="8100000" algn="tr" rotWithShape="0">
              <a:prstClr val="black">
                <a:alpha val="40000"/>
              </a:prstClr>
            </a:outerShdw>
          </a:effectLst>
        </p:spPr>
      </p:pic>
    </p:spTree>
    <p:extLst>
      <p:ext uri="{BB962C8B-B14F-4D97-AF65-F5344CB8AC3E}">
        <p14:creationId xmlns:p14="http://schemas.microsoft.com/office/powerpoint/2010/main" val="3928466187"/>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500"/>
                                        <p:tgtEl>
                                          <p:spTgt spid="3">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Effect transition="in" filter="fade">
                                      <p:cBhvr>
                                        <p:cTn id="25" dur="500"/>
                                        <p:tgtEl>
                                          <p:spTgt spid="3">
                                            <p:txEl>
                                              <p:pRg st="3" end="3"/>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
                                            <p:txEl>
                                              <p:pRg st="4" end="4"/>
                                            </p:txEl>
                                          </p:spTgt>
                                        </p:tgtEl>
                                        <p:attrNameLst>
                                          <p:attrName>style.visibility</p:attrName>
                                        </p:attrNameLst>
                                      </p:cBhvr>
                                      <p:to>
                                        <p:strVal val="visible"/>
                                      </p:to>
                                    </p:set>
                                    <p:animEffect transition="in" filter="fade">
                                      <p:cBhvr>
                                        <p:cTn id="30" dur="500"/>
                                        <p:tgtEl>
                                          <p:spTgt spid="3">
                                            <p:txEl>
                                              <p:pRg st="4" end="4"/>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animEffect transition="in" filter="fade">
                                      <p:cBhvr>
                                        <p:cTn id="35" dur="500"/>
                                        <p:tgtEl>
                                          <p:spTgt spid="3">
                                            <p:txEl>
                                              <p:pRg st="5" end="5"/>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3">
                                            <p:txEl>
                                              <p:pRg st="6" end="6"/>
                                            </p:txEl>
                                          </p:spTgt>
                                        </p:tgtEl>
                                        <p:attrNameLst>
                                          <p:attrName>style.visibility</p:attrName>
                                        </p:attrNameLst>
                                      </p:cBhvr>
                                      <p:to>
                                        <p:strVal val="visible"/>
                                      </p:to>
                                    </p:set>
                                    <p:animEffect transition="in" filter="fade">
                                      <p:cBhvr>
                                        <p:cTn id="40" dur="500"/>
                                        <p:tgtEl>
                                          <p:spTgt spid="3">
                                            <p:txEl>
                                              <p:pRg st="6" end="6"/>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3">
                                            <p:txEl>
                                              <p:pRg st="7" end="7"/>
                                            </p:txEl>
                                          </p:spTgt>
                                        </p:tgtEl>
                                        <p:attrNameLst>
                                          <p:attrName>style.visibility</p:attrName>
                                        </p:attrNameLst>
                                      </p:cBhvr>
                                      <p:to>
                                        <p:strVal val="visible"/>
                                      </p:to>
                                    </p:set>
                                    <p:animEffect transition="in" filter="fade">
                                      <p:cBhvr>
                                        <p:cTn id="45"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Answer Files</a:t>
            </a:r>
          </a:p>
        </p:txBody>
      </p:sp>
      <p:sp>
        <p:nvSpPr>
          <p:cNvPr id="3" name="Content Placeholder 2"/>
          <p:cNvSpPr>
            <a:spLocks noGrp="1"/>
          </p:cNvSpPr>
          <p:nvPr>
            <p:ph idx="1"/>
          </p:nvPr>
        </p:nvSpPr>
        <p:spPr>
          <a:effectLst/>
        </p:spPr>
        <p:txBody>
          <a:bodyPr>
            <a:normAutofit fontScale="92500" lnSpcReduction="10000"/>
          </a:bodyPr>
          <a:lstStyle/>
          <a:p>
            <a:pPr marL="36900" indent="0">
              <a:buNone/>
            </a:pPr>
            <a:r>
              <a:rPr lang="en-US" sz="2400" b="1" dirty="0">
                <a:effectLst>
                  <a:outerShdw blurRad="38100" dist="38100" dir="2700000" algn="tl">
                    <a:srgbClr val="000000">
                      <a:alpha val="43137"/>
                    </a:srgbClr>
                  </a:outerShdw>
                </a:effectLst>
              </a:rPr>
              <a:t>XML files to inject user-defined comment into the checklist’s Comments field and optionally set Status</a:t>
            </a:r>
          </a:p>
          <a:p>
            <a:r>
              <a:rPr lang="en-US" dirty="0">
                <a:effectLst>
                  <a:outerShdw blurRad="38100" dist="38100" dir="2700000" algn="tl">
                    <a:srgbClr val="000000">
                      <a:alpha val="43137"/>
                    </a:srgbClr>
                  </a:outerShdw>
                </a:effectLst>
              </a:rPr>
              <a:t>When to use:</a:t>
            </a:r>
          </a:p>
          <a:p>
            <a:pPr lvl="1"/>
            <a:r>
              <a:rPr lang="en-US" dirty="0">
                <a:solidFill>
                  <a:schemeClr val="accent1">
                    <a:lumMod val="60000"/>
                    <a:lumOff val="40000"/>
                  </a:schemeClr>
                </a:solidFill>
                <a:effectLst>
                  <a:outerShdw blurRad="38100" dist="38100" dir="2700000" algn="tl">
                    <a:srgbClr val="000000">
                      <a:alpha val="43137"/>
                    </a:srgbClr>
                  </a:outerShdw>
                </a:effectLst>
              </a:rPr>
              <a:t>Providing standardized verbiage for policy type checks (e.g. backups are stored offsite)</a:t>
            </a:r>
            <a:br>
              <a:rPr lang="en-US" dirty="0">
                <a:solidFill>
                  <a:schemeClr val="accent1">
                    <a:lumMod val="60000"/>
                    <a:lumOff val="40000"/>
                  </a:schemeClr>
                </a:solidFill>
                <a:effectLst>
                  <a:outerShdw blurRad="38100" dist="38100" dir="2700000" algn="tl">
                    <a:srgbClr val="000000">
                      <a:alpha val="43137"/>
                    </a:srgbClr>
                  </a:outerShdw>
                </a:effectLst>
              </a:rPr>
            </a:br>
            <a:endParaRPr lang="en-US" dirty="0">
              <a:solidFill>
                <a:schemeClr val="accent1">
                  <a:lumMod val="60000"/>
                  <a:lumOff val="40000"/>
                </a:schemeClr>
              </a:solidFill>
              <a:effectLst>
                <a:outerShdw blurRad="38100" dist="38100" dir="2700000" algn="tl">
                  <a:srgbClr val="000000">
                    <a:alpha val="43137"/>
                  </a:srgbClr>
                </a:outerShdw>
              </a:effectLst>
            </a:endParaRPr>
          </a:p>
          <a:p>
            <a:pPr lvl="1"/>
            <a:r>
              <a:rPr lang="en-US" dirty="0">
                <a:solidFill>
                  <a:schemeClr val="accent1">
                    <a:lumMod val="60000"/>
                    <a:lumOff val="40000"/>
                  </a:schemeClr>
                </a:solidFill>
                <a:effectLst>
                  <a:outerShdw blurRad="38100" dist="38100" dir="2700000" algn="tl">
                    <a:srgbClr val="000000">
                      <a:alpha val="43137"/>
                    </a:srgbClr>
                  </a:outerShdw>
                </a:effectLst>
              </a:rPr>
              <a:t>Automating checks where further validation is required (e.g. comparing list of approved Administrator group members to asset’s configuration)</a:t>
            </a:r>
            <a:br>
              <a:rPr lang="en-US" dirty="0">
                <a:solidFill>
                  <a:schemeClr val="accent1">
                    <a:lumMod val="60000"/>
                    <a:lumOff val="40000"/>
                  </a:schemeClr>
                </a:solidFill>
                <a:effectLst>
                  <a:outerShdw blurRad="38100" dist="38100" dir="2700000" algn="tl">
                    <a:srgbClr val="000000">
                      <a:alpha val="43137"/>
                    </a:srgbClr>
                  </a:outerShdw>
                </a:effectLst>
              </a:rPr>
            </a:br>
            <a:endParaRPr lang="en-US" dirty="0">
              <a:solidFill>
                <a:schemeClr val="accent1">
                  <a:lumMod val="60000"/>
                  <a:lumOff val="40000"/>
                </a:schemeClr>
              </a:solidFill>
              <a:effectLst>
                <a:outerShdw blurRad="38100" dist="38100" dir="2700000" algn="tl">
                  <a:srgbClr val="000000">
                    <a:alpha val="43137"/>
                  </a:srgbClr>
                </a:outerShdw>
              </a:effectLst>
            </a:endParaRPr>
          </a:p>
          <a:p>
            <a:pPr lvl="1"/>
            <a:r>
              <a:rPr lang="en-US" dirty="0">
                <a:solidFill>
                  <a:schemeClr val="accent1">
                    <a:lumMod val="60000"/>
                    <a:lumOff val="40000"/>
                  </a:schemeClr>
                </a:solidFill>
                <a:effectLst>
                  <a:outerShdw blurRad="38100" dist="38100" dir="2700000" algn="tl">
                    <a:srgbClr val="000000">
                      <a:alpha val="43137"/>
                    </a:srgbClr>
                  </a:outerShdw>
                </a:effectLst>
              </a:rPr>
              <a:t>Adding justification and mitigation statements for known Open items</a:t>
            </a:r>
            <a:br>
              <a:rPr lang="en-US" dirty="0">
                <a:solidFill>
                  <a:schemeClr val="accent1">
                    <a:lumMod val="60000"/>
                    <a:lumOff val="40000"/>
                  </a:schemeClr>
                </a:solidFill>
                <a:effectLst>
                  <a:outerShdw blurRad="38100" dist="38100" dir="2700000" algn="tl">
                    <a:srgbClr val="000000">
                      <a:alpha val="43137"/>
                    </a:srgbClr>
                  </a:outerShdw>
                </a:effectLst>
              </a:rPr>
            </a:br>
            <a:endParaRPr lang="en-US" dirty="0">
              <a:solidFill>
                <a:schemeClr val="accent1">
                  <a:lumMod val="60000"/>
                  <a:lumOff val="40000"/>
                </a:schemeClr>
              </a:solidFill>
              <a:effectLst>
                <a:outerShdw blurRad="38100" dist="38100" dir="2700000" algn="tl">
                  <a:srgbClr val="000000">
                    <a:alpha val="43137"/>
                  </a:srgbClr>
                </a:outerShdw>
              </a:effectLst>
            </a:endParaRPr>
          </a:p>
          <a:p>
            <a:r>
              <a:rPr lang="en-US" dirty="0">
                <a:effectLst>
                  <a:outerShdw blurRad="38100" dist="38100" dir="2700000" algn="tl">
                    <a:srgbClr val="000000">
                      <a:alpha val="43137"/>
                    </a:srgbClr>
                  </a:outerShdw>
                </a:effectLst>
              </a:rPr>
              <a:t>Default path is </a:t>
            </a:r>
            <a:r>
              <a:rPr lang="en-US" b="1" dirty="0">
                <a:effectLst>
                  <a:outerShdw blurRad="38100" dist="38100" dir="2700000" algn="tl">
                    <a:srgbClr val="000000">
                      <a:alpha val="43137"/>
                    </a:srgbClr>
                  </a:outerShdw>
                </a:effectLst>
                <a:latin typeface="Consolas" panose="020B0609020204030204" pitchFamily="49" charset="0"/>
              </a:rPr>
              <a:t>.\Evaluate-STIG\AnswerFiles\</a:t>
            </a:r>
            <a:r>
              <a:rPr lang="en-US" dirty="0">
                <a:effectLst>
                  <a:outerShdw blurRad="38100" dist="38100" dir="2700000" algn="tl">
                    <a:srgbClr val="000000">
                      <a:alpha val="43137"/>
                    </a:srgbClr>
                  </a:outerShdw>
                </a:effectLst>
              </a:rPr>
              <a:t> or specify an alternate path with </a:t>
            </a:r>
            <a:r>
              <a:rPr lang="en-US" b="1" dirty="0">
                <a:effectLst>
                  <a:outerShdw blurRad="38100" dist="38100" dir="2700000" algn="tl">
                    <a:srgbClr val="000000">
                      <a:alpha val="43137"/>
                    </a:srgbClr>
                  </a:outerShdw>
                </a:effectLst>
                <a:latin typeface="Consolas" panose="020B0609020204030204" pitchFamily="49" charset="0"/>
              </a:rPr>
              <a:t>–AFPath</a:t>
            </a:r>
            <a:br>
              <a:rPr lang="en-US" dirty="0">
                <a:effectLst>
                  <a:outerShdw blurRad="38100" dist="38100" dir="2700000" algn="tl">
                    <a:srgbClr val="000000">
                      <a:alpha val="43137"/>
                    </a:srgbClr>
                  </a:outerShdw>
                </a:effectLst>
              </a:rPr>
            </a:br>
            <a:endParaRPr lang="en-US" dirty="0">
              <a:effectLst>
                <a:outerShdw blurRad="38100" dist="38100" dir="2700000" algn="tl">
                  <a:srgbClr val="000000">
                    <a:alpha val="43137"/>
                  </a:srgbClr>
                </a:outerShdw>
              </a:effectLst>
            </a:endParaRPr>
          </a:p>
          <a:p>
            <a:r>
              <a:rPr lang="en-US" dirty="0">
                <a:effectLst>
                  <a:outerShdw blurRad="38100" dist="38100" dir="2700000" algn="tl">
                    <a:srgbClr val="000000">
                      <a:alpha val="43137"/>
                    </a:srgbClr>
                  </a:outerShdw>
                </a:effectLst>
              </a:rPr>
              <a:t>PowerShell skillset strongly recommended</a:t>
            </a:r>
          </a:p>
        </p:txBody>
      </p:sp>
      <p:sp>
        <p:nvSpPr>
          <p:cNvPr id="4" name="Date Placeholder 3"/>
          <p:cNvSpPr>
            <a:spLocks noGrp="1"/>
          </p:cNvSpPr>
          <p:nvPr>
            <p:ph type="dt" sz="half" idx="10"/>
          </p:nvPr>
        </p:nvSpPr>
        <p:spPr/>
        <p:txBody>
          <a:bodyPr/>
          <a:lstStyle/>
          <a:p>
            <a:fld id="{1EFF16BC-E282-4D8F-9A16-B98B9140188C}" type="datetime3">
              <a:rPr lang="en-US" smtClean="0"/>
              <a:t>9 December 2025</a:t>
            </a:fld>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20</a:t>
            </a:fld>
            <a:endParaRPr lang="en-US" dirty="0"/>
          </a:p>
        </p:txBody>
      </p:sp>
    </p:spTree>
    <p:extLst>
      <p:ext uri="{BB962C8B-B14F-4D97-AF65-F5344CB8AC3E}">
        <p14:creationId xmlns:p14="http://schemas.microsoft.com/office/powerpoint/2010/main" val="2839337196"/>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 calcmode="lin" valueType="num">
                                      <p:cBhvr additive="base">
                                        <p:cTn id="27" dur="500" fill="hold"/>
                                        <p:tgtEl>
                                          <p:spTgt spid="3">
                                            <p:txEl>
                                              <p:pRg st="5" end="5"/>
                                            </p:txEl>
                                          </p:spTgt>
                                        </p:tgtEl>
                                        <p:attrNameLst>
                                          <p:attrName>ppt_x</p:attrName>
                                        </p:attrNameLst>
                                      </p:cBhvr>
                                      <p:tavLst>
                                        <p:tav tm="0">
                                          <p:val>
                                            <p:strVal val="0-#ppt_w/2"/>
                                          </p:val>
                                        </p:tav>
                                        <p:tav tm="100000">
                                          <p:val>
                                            <p:strVal val="#ppt_x"/>
                                          </p:val>
                                        </p:tav>
                                      </p:tavLst>
                                    </p:anim>
                                    <p:anim calcmode="lin" valueType="num">
                                      <p:cBhvr additive="base">
                                        <p:cTn id="28" dur="500" fill="hold"/>
                                        <p:tgtEl>
                                          <p:spTgt spid="3">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8" fill="hold"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 calcmode="lin" valueType="num">
                                      <p:cBhvr additive="base">
                                        <p:cTn id="33" dur="500" fill="hold"/>
                                        <p:tgtEl>
                                          <p:spTgt spid="3">
                                            <p:txEl>
                                              <p:pRg st="6" end="6"/>
                                            </p:txEl>
                                          </p:spTgt>
                                        </p:tgtEl>
                                        <p:attrNameLst>
                                          <p:attrName>ppt_x</p:attrName>
                                        </p:attrNameLst>
                                      </p:cBhvr>
                                      <p:tavLst>
                                        <p:tav tm="0">
                                          <p:val>
                                            <p:strVal val="0-#ppt_w/2"/>
                                          </p:val>
                                        </p:tav>
                                        <p:tav tm="100000">
                                          <p:val>
                                            <p:strVal val="#ppt_x"/>
                                          </p:val>
                                        </p:tav>
                                      </p:tavLst>
                                    </p:anim>
                                    <p:anim calcmode="lin" valueType="num">
                                      <p:cBhvr additive="base">
                                        <p:cTn id="34" dur="500" fill="hold"/>
                                        <p:tgtEl>
                                          <p:spTgt spid="3">
                                            <p:txEl>
                                              <p:pRg st="6" end="6"/>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314855" y="1236790"/>
            <a:ext cx="8378824" cy="4927198"/>
          </a:xfrm>
          <a:prstGeom prst="rect">
            <a:avLst/>
          </a:prstGeom>
          <a:gradFill flip="none" rotWithShape="1">
            <a:gsLst>
              <a:gs pos="0">
                <a:schemeClr val="bg2">
                  <a:lumMod val="10000"/>
                  <a:lumOff val="90000"/>
                  <a:alpha val="20000"/>
                </a:schemeClr>
              </a:gs>
              <a:gs pos="100000">
                <a:schemeClr val="bg2">
                  <a:lumMod val="75000"/>
                  <a:lumOff val="25000"/>
                  <a:alpha val="20000"/>
                </a:schemeClr>
              </a:gs>
            </a:gsLst>
            <a:lin ang="18900000" scaled="1"/>
            <a:tileRect/>
          </a:gradFill>
          <a:ln>
            <a:gradFill flip="none" rotWithShape="1">
              <a:gsLst>
                <a:gs pos="0">
                  <a:schemeClr val="bg2">
                    <a:lumMod val="10000"/>
                    <a:lumOff val="90000"/>
                  </a:schemeClr>
                </a:gs>
                <a:gs pos="100000">
                  <a:schemeClr val="bg2">
                    <a:lumMod val="75000"/>
                    <a:lumOff val="25000"/>
                  </a:schemeClr>
                </a:gs>
              </a:gsLst>
              <a:lin ang="2700000" scaled="1"/>
              <a:tileRect/>
            </a:gradFill>
          </a:ln>
          <a:effectLst>
            <a:outerShdw blurRad="50800" dist="63500" dir="2700000" algn="tl" rotWithShape="0">
              <a:prstClr val="black">
                <a:alpha val="40000"/>
              </a:prstClr>
            </a:outerShdw>
          </a:effectLst>
        </p:spPr>
        <p:txBody>
          <a:bodyPr/>
          <a:lstStyle/>
          <a:p>
            <a:endParaRPr lang="en-US"/>
          </a:p>
        </p:txBody>
      </p:sp>
      <p:sp>
        <p:nvSpPr>
          <p:cNvPr id="13" name="Circular Arrow 12"/>
          <p:cNvSpPr/>
          <p:nvPr/>
        </p:nvSpPr>
        <p:spPr>
          <a:xfrm>
            <a:off x="2219927" y="1325387"/>
            <a:ext cx="4704146" cy="4704146"/>
          </a:xfrm>
          <a:prstGeom prst="circularArrow">
            <a:avLst>
              <a:gd name="adj1" fmla="val 4668"/>
              <a:gd name="adj2" fmla="val 272909"/>
              <a:gd name="adj3" fmla="val 14083070"/>
              <a:gd name="adj4" fmla="val 17235993"/>
              <a:gd name="adj5" fmla="val 4847"/>
            </a:avLst>
          </a:prstGeom>
          <a:solidFill>
            <a:schemeClr val="accent1">
              <a:alpha val="50000"/>
            </a:schemeClr>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14" name="Freeform 13"/>
          <p:cNvSpPr/>
          <p:nvPr/>
        </p:nvSpPr>
        <p:spPr>
          <a:xfrm>
            <a:off x="3571519" y="1422038"/>
            <a:ext cx="2000962" cy="819063"/>
          </a:xfrm>
          <a:custGeom>
            <a:avLst/>
            <a:gdLst>
              <a:gd name="connsiteX0" fmla="*/ 0 w 2000962"/>
              <a:gd name="connsiteY0" fmla="*/ 136513 h 819063"/>
              <a:gd name="connsiteX1" fmla="*/ 136513 w 2000962"/>
              <a:gd name="connsiteY1" fmla="*/ 0 h 819063"/>
              <a:gd name="connsiteX2" fmla="*/ 1864449 w 2000962"/>
              <a:gd name="connsiteY2" fmla="*/ 0 h 819063"/>
              <a:gd name="connsiteX3" fmla="*/ 2000962 w 2000962"/>
              <a:gd name="connsiteY3" fmla="*/ 136513 h 819063"/>
              <a:gd name="connsiteX4" fmla="*/ 2000962 w 2000962"/>
              <a:gd name="connsiteY4" fmla="*/ 682550 h 819063"/>
              <a:gd name="connsiteX5" fmla="*/ 1864449 w 2000962"/>
              <a:gd name="connsiteY5" fmla="*/ 819063 h 819063"/>
              <a:gd name="connsiteX6" fmla="*/ 136513 w 2000962"/>
              <a:gd name="connsiteY6" fmla="*/ 819063 h 819063"/>
              <a:gd name="connsiteX7" fmla="*/ 0 w 2000962"/>
              <a:gd name="connsiteY7" fmla="*/ 682550 h 819063"/>
              <a:gd name="connsiteX8" fmla="*/ 0 w 2000962"/>
              <a:gd name="connsiteY8" fmla="*/ 136513 h 819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00962" h="819063">
                <a:moveTo>
                  <a:pt x="0" y="136513"/>
                </a:moveTo>
                <a:cubicBezTo>
                  <a:pt x="0" y="61119"/>
                  <a:pt x="61119" y="0"/>
                  <a:pt x="136513" y="0"/>
                </a:cubicBezTo>
                <a:lnTo>
                  <a:pt x="1864449" y="0"/>
                </a:lnTo>
                <a:cubicBezTo>
                  <a:pt x="1939843" y="0"/>
                  <a:pt x="2000962" y="61119"/>
                  <a:pt x="2000962" y="136513"/>
                </a:cubicBezTo>
                <a:lnTo>
                  <a:pt x="2000962" y="682550"/>
                </a:lnTo>
                <a:cubicBezTo>
                  <a:pt x="2000962" y="757944"/>
                  <a:pt x="1939843" y="819063"/>
                  <a:pt x="1864449" y="819063"/>
                </a:cubicBezTo>
                <a:lnTo>
                  <a:pt x="136513" y="819063"/>
                </a:lnTo>
                <a:cubicBezTo>
                  <a:pt x="61119" y="819063"/>
                  <a:pt x="0" y="757944"/>
                  <a:pt x="0" y="682550"/>
                </a:cubicBezTo>
                <a:lnTo>
                  <a:pt x="0" y="136513"/>
                </a:lnTo>
                <a:close/>
              </a:path>
            </a:pathLst>
          </a:custGeom>
          <a:solidFill>
            <a:schemeClr val="accent1">
              <a:lumMod val="40000"/>
              <a:lumOff val="60000"/>
            </a:schemeClr>
          </a:solidFill>
          <a:ln w="12700">
            <a:gradFill flip="none" rotWithShape="1">
              <a:gsLst>
                <a:gs pos="0">
                  <a:schemeClr val="accent1">
                    <a:lumMod val="20000"/>
                    <a:lumOff val="80000"/>
                  </a:schemeClr>
                </a:gs>
                <a:gs pos="100000">
                  <a:schemeClr val="accent1">
                    <a:lumMod val="50000"/>
                  </a:schemeClr>
                </a:gs>
              </a:gsLst>
              <a:lin ang="2700000" scaled="1"/>
              <a:tileRect/>
            </a:gradFill>
          </a:ln>
          <a:effectLst>
            <a:outerShdw blurRad="50800" dist="38100" dir="2700000" algn="tl" rotWithShape="0">
              <a:prstClr val="black">
                <a:alpha val="40000"/>
              </a:prstClr>
            </a:outerShdw>
          </a:effectLst>
        </p:spPr>
        <p:style>
          <a:lnRef idx="3">
            <a:scrgbClr r="0" g="0" b="0"/>
          </a:lnRef>
          <a:fillRef idx="1">
            <a:scrgbClr r="0" g="0" b="0"/>
          </a:fillRef>
          <a:effectRef idx="1">
            <a:scrgbClr r="0" g="0" b="0"/>
          </a:effectRef>
          <a:fontRef idx="minor">
            <a:schemeClr val="lt1"/>
          </a:fontRef>
        </p:style>
        <p:txBody>
          <a:bodyPr spcFirstLastPara="0" vert="horz" wrap="square" lIns="173333" tIns="173333" rIns="173333" bIns="173333" numCol="1" spcCol="1270" anchor="ctr" anchorCtr="0">
            <a:noAutofit/>
          </a:bodyPr>
          <a:lstStyle/>
          <a:p>
            <a:pPr algn="ctr" defTabSz="1555750">
              <a:lnSpc>
                <a:spcPct val="90000"/>
              </a:lnSpc>
              <a:spcBef>
                <a:spcPct val="0"/>
              </a:spcBef>
              <a:spcAft>
                <a:spcPct val="35000"/>
              </a:spcAft>
            </a:pPr>
            <a:r>
              <a:rPr lang="en-US" sz="3500" dirty="0">
                <a:solidFill>
                  <a:schemeClr val="tx1"/>
                </a:solidFill>
                <a:effectLst>
                  <a:outerShdw blurRad="38100" dist="38100" dir="2700000" algn="tl">
                    <a:srgbClr val="000000">
                      <a:alpha val="43137"/>
                    </a:srgbClr>
                  </a:outerShdw>
                </a:effectLst>
              </a:rPr>
              <a:t>Review</a:t>
            </a:r>
          </a:p>
        </p:txBody>
      </p:sp>
      <p:sp>
        <p:nvSpPr>
          <p:cNvPr id="15" name="Freeform 14"/>
          <p:cNvSpPr/>
          <p:nvPr/>
        </p:nvSpPr>
        <p:spPr>
          <a:xfrm>
            <a:off x="5672372" y="3289301"/>
            <a:ext cx="2000962" cy="819063"/>
          </a:xfrm>
          <a:custGeom>
            <a:avLst/>
            <a:gdLst>
              <a:gd name="connsiteX0" fmla="*/ 0 w 2000962"/>
              <a:gd name="connsiteY0" fmla="*/ 136513 h 819063"/>
              <a:gd name="connsiteX1" fmla="*/ 136513 w 2000962"/>
              <a:gd name="connsiteY1" fmla="*/ 0 h 819063"/>
              <a:gd name="connsiteX2" fmla="*/ 1864449 w 2000962"/>
              <a:gd name="connsiteY2" fmla="*/ 0 h 819063"/>
              <a:gd name="connsiteX3" fmla="*/ 2000962 w 2000962"/>
              <a:gd name="connsiteY3" fmla="*/ 136513 h 819063"/>
              <a:gd name="connsiteX4" fmla="*/ 2000962 w 2000962"/>
              <a:gd name="connsiteY4" fmla="*/ 682550 h 819063"/>
              <a:gd name="connsiteX5" fmla="*/ 1864449 w 2000962"/>
              <a:gd name="connsiteY5" fmla="*/ 819063 h 819063"/>
              <a:gd name="connsiteX6" fmla="*/ 136513 w 2000962"/>
              <a:gd name="connsiteY6" fmla="*/ 819063 h 819063"/>
              <a:gd name="connsiteX7" fmla="*/ 0 w 2000962"/>
              <a:gd name="connsiteY7" fmla="*/ 682550 h 819063"/>
              <a:gd name="connsiteX8" fmla="*/ 0 w 2000962"/>
              <a:gd name="connsiteY8" fmla="*/ 136513 h 819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00962" h="819063">
                <a:moveTo>
                  <a:pt x="0" y="136513"/>
                </a:moveTo>
                <a:cubicBezTo>
                  <a:pt x="0" y="61119"/>
                  <a:pt x="61119" y="0"/>
                  <a:pt x="136513" y="0"/>
                </a:cubicBezTo>
                <a:lnTo>
                  <a:pt x="1864449" y="0"/>
                </a:lnTo>
                <a:cubicBezTo>
                  <a:pt x="1939843" y="0"/>
                  <a:pt x="2000962" y="61119"/>
                  <a:pt x="2000962" y="136513"/>
                </a:cubicBezTo>
                <a:lnTo>
                  <a:pt x="2000962" y="682550"/>
                </a:lnTo>
                <a:cubicBezTo>
                  <a:pt x="2000962" y="757944"/>
                  <a:pt x="1939843" y="819063"/>
                  <a:pt x="1864449" y="819063"/>
                </a:cubicBezTo>
                <a:lnTo>
                  <a:pt x="136513" y="819063"/>
                </a:lnTo>
                <a:cubicBezTo>
                  <a:pt x="61119" y="819063"/>
                  <a:pt x="0" y="757944"/>
                  <a:pt x="0" y="682550"/>
                </a:cubicBezTo>
                <a:lnTo>
                  <a:pt x="0" y="136513"/>
                </a:lnTo>
                <a:close/>
              </a:path>
            </a:pathLst>
          </a:custGeom>
          <a:solidFill>
            <a:schemeClr val="accent1"/>
          </a:solidFill>
          <a:ln w="12700">
            <a:gradFill flip="none" rotWithShape="1">
              <a:gsLst>
                <a:gs pos="0">
                  <a:schemeClr val="accent1">
                    <a:lumMod val="20000"/>
                    <a:lumOff val="80000"/>
                  </a:schemeClr>
                </a:gs>
                <a:gs pos="100000">
                  <a:schemeClr val="accent1">
                    <a:lumMod val="50000"/>
                  </a:schemeClr>
                </a:gs>
              </a:gsLst>
              <a:lin ang="2700000" scaled="1"/>
              <a:tileRect/>
            </a:gradFill>
          </a:ln>
          <a:effectLst>
            <a:outerShdw blurRad="50800" dist="38100" dir="2700000" algn="tl" rotWithShape="0">
              <a:prstClr val="black">
                <a:alpha val="40000"/>
              </a:prstClr>
            </a:outerShdw>
          </a:effectLst>
        </p:spPr>
        <p:style>
          <a:lnRef idx="3">
            <a:scrgbClr r="0" g="0" b="0"/>
          </a:lnRef>
          <a:fillRef idx="1">
            <a:scrgbClr r="0" g="0" b="0"/>
          </a:fillRef>
          <a:effectRef idx="1">
            <a:scrgbClr r="0" g="0" b="0"/>
          </a:effectRef>
          <a:fontRef idx="minor">
            <a:schemeClr val="lt1"/>
          </a:fontRef>
        </p:style>
        <p:txBody>
          <a:bodyPr spcFirstLastPara="0" vert="horz" wrap="square" lIns="173333" tIns="173333" rIns="173333" bIns="173333" numCol="1" spcCol="1270" anchor="ctr" anchorCtr="0">
            <a:noAutofit/>
          </a:bodyPr>
          <a:lstStyle/>
          <a:p>
            <a:pPr algn="ctr" defTabSz="1555750">
              <a:lnSpc>
                <a:spcPct val="90000"/>
              </a:lnSpc>
              <a:spcBef>
                <a:spcPct val="0"/>
              </a:spcBef>
              <a:spcAft>
                <a:spcPct val="35000"/>
              </a:spcAft>
            </a:pPr>
            <a:r>
              <a:rPr lang="en-US" sz="3500" dirty="0">
                <a:solidFill>
                  <a:schemeClr val="accent1">
                    <a:lumMod val="20000"/>
                    <a:lumOff val="80000"/>
                  </a:schemeClr>
                </a:solidFill>
                <a:effectLst>
                  <a:outerShdw blurRad="38100" dist="38100" dir="2700000" algn="tl">
                    <a:srgbClr val="000000">
                      <a:alpha val="43137"/>
                    </a:srgbClr>
                  </a:outerShdw>
                </a:effectLst>
              </a:rPr>
              <a:t>Define</a:t>
            </a:r>
          </a:p>
        </p:txBody>
      </p:sp>
      <p:sp>
        <p:nvSpPr>
          <p:cNvPr id="16" name="Freeform 15"/>
          <p:cNvSpPr/>
          <p:nvPr/>
        </p:nvSpPr>
        <p:spPr>
          <a:xfrm>
            <a:off x="3578357" y="5167184"/>
            <a:ext cx="2000962" cy="819063"/>
          </a:xfrm>
          <a:custGeom>
            <a:avLst/>
            <a:gdLst>
              <a:gd name="connsiteX0" fmla="*/ 0 w 2000962"/>
              <a:gd name="connsiteY0" fmla="*/ 136513 h 819063"/>
              <a:gd name="connsiteX1" fmla="*/ 136513 w 2000962"/>
              <a:gd name="connsiteY1" fmla="*/ 0 h 819063"/>
              <a:gd name="connsiteX2" fmla="*/ 1864449 w 2000962"/>
              <a:gd name="connsiteY2" fmla="*/ 0 h 819063"/>
              <a:gd name="connsiteX3" fmla="*/ 2000962 w 2000962"/>
              <a:gd name="connsiteY3" fmla="*/ 136513 h 819063"/>
              <a:gd name="connsiteX4" fmla="*/ 2000962 w 2000962"/>
              <a:gd name="connsiteY4" fmla="*/ 682550 h 819063"/>
              <a:gd name="connsiteX5" fmla="*/ 1864449 w 2000962"/>
              <a:gd name="connsiteY5" fmla="*/ 819063 h 819063"/>
              <a:gd name="connsiteX6" fmla="*/ 136513 w 2000962"/>
              <a:gd name="connsiteY6" fmla="*/ 819063 h 819063"/>
              <a:gd name="connsiteX7" fmla="*/ 0 w 2000962"/>
              <a:gd name="connsiteY7" fmla="*/ 682550 h 819063"/>
              <a:gd name="connsiteX8" fmla="*/ 0 w 2000962"/>
              <a:gd name="connsiteY8" fmla="*/ 136513 h 819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00962" h="819063">
                <a:moveTo>
                  <a:pt x="0" y="136513"/>
                </a:moveTo>
                <a:cubicBezTo>
                  <a:pt x="0" y="61119"/>
                  <a:pt x="61119" y="0"/>
                  <a:pt x="136513" y="0"/>
                </a:cubicBezTo>
                <a:lnTo>
                  <a:pt x="1864449" y="0"/>
                </a:lnTo>
                <a:cubicBezTo>
                  <a:pt x="1939843" y="0"/>
                  <a:pt x="2000962" y="61119"/>
                  <a:pt x="2000962" y="136513"/>
                </a:cubicBezTo>
                <a:lnTo>
                  <a:pt x="2000962" y="682550"/>
                </a:lnTo>
                <a:cubicBezTo>
                  <a:pt x="2000962" y="757944"/>
                  <a:pt x="1939843" y="819063"/>
                  <a:pt x="1864449" y="819063"/>
                </a:cubicBezTo>
                <a:lnTo>
                  <a:pt x="136513" y="819063"/>
                </a:lnTo>
                <a:cubicBezTo>
                  <a:pt x="61119" y="819063"/>
                  <a:pt x="0" y="757944"/>
                  <a:pt x="0" y="682550"/>
                </a:cubicBezTo>
                <a:lnTo>
                  <a:pt x="0" y="136513"/>
                </a:lnTo>
                <a:close/>
              </a:path>
            </a:pathLst>
          </a:custGeom>
          <a:solidFill>
            <a:schemeClr val="accent1">
              <a:lumMod val="75000"/>
            </a:schemeClr>
          </a:solidFill>
          <a:ln w="12700">
            <a:gradFill flip="none" rotWithShape="1">
              <a:gsLst>
                <a:gs pos="0">
                  <a:schemeClr val="accent1">
                    <a:lumMod val="20000"/>
                    <a:lumOff val="80000"/>
                  </a:schemeClr>
                </a:gs>
                <a:gs pos="100000">
                  <a:schemeClr val="accent1">
                    <a:lumMod val="50000"/>
                  </a:schemeClr>
                </a:gs>
              </a:gsLst>
              <a:lin ang="2700000" scaled="1"/>
              <a:tileRect/>
            </a:gradFill>
          </a:ln>
          <a:effectLst>
            <a:outerShdw blurRad="50800" dist="38100" dir="2700000" algn="tl" rotWithShape="0">
              <a:prstClr val="black">
                <a:alpha val="40000"/>
              </a:prstClr>
            </a:outerShdw>
          </a:effectLst>
        </p:spPr>
        <p:style>
          <a:lnRef idx="3">
            <a:scrgbClr r="0" g="0" b="0"/>
          </a:lnRef>
          <a:fillRef idx="1">
            <a:scrgbClr r="0" g="0" b="0"/>
          </a:fillRef>
          <a:effectRef idx="1">
            <a:scrgbClr r="0" g="0" b="0"/>
          </a:effectRef>
          <a:fontRef idx="minor">
            <a:schemeClr val="lt1"/>
          </a:fontRef>
        </p:style>
        <p:txBody>
          <a:bodyPr spcFirstLastPara="0" vert="horz" wrap="square" lIns="173333" tIns="173333" rIns="173333" bIns="173333" numCol="1" spcCol="1270" anchor="ctr" anchorCtr="0">
            <a:noAutofit/>
          </a:bodyPr>
          <a:lstStyle/>
          <a:p>
            <a:pPr algn="ctr" defTabSz="1555750">
              <a:lnSpc>
                <a:spcPct val="90000"/>
              </a:lnSpc>
              <a:spcBef>
                <a:spcPct val="0"/>
              </a:spcBef>
              <a:spcAft>
                <a:spcPct val="35000"/>
              </a:spcAft>
            </a:pPr>
            <a:r>
              <a:rPr lang="en-US" sz="3500" dirty="0">
                <a:solidFill>
                  <a:schemeClr val="accent1">
                    <a:lumMod val="40000"/>
                    <a:lumOff val="60000"/>
                  </a:schemeClr>
                </a:solidFill>
                <a:effectLst>
                  <a:outerShdw blurRad="38100" dist="38100" dir="2700000" algn="tl">
                    <a:srgbClr val="000000">
                      <a:alpha val="43137"/>
                    </a:srgbClr>
                  </a:outerShdw>
                </a:effectLst>
              </a:rPr>
              <a:t>Build</a:t>
            </a:r>
          </a:p>
        </p:txBody>
      </p:sp>
      <p:sp>
        <p:nvSpPr>
          <p:cNvPr id="17" name="Freeform 16"/>
          <p:cNvSpPr/>
          <p:nvPr/>
        </p:nvSpPr>
        <p:spPr>
          <a:xfrm>
            <a:off x="1470667" y="3289301"/>
            <a:ext cx="2000962" cy="819063"/>
          </a:xfrm>
          <a:custGeom>
            <a:avLst/>
            <a:gdLst>
              <a:gd name="connsiteX0" fmla="*/ 0 w 2000962"/>
              <a:gd name="connsiteY0" fmla="*/ 136513 h 819063"/>
              <a:gd name="connsiteX1" fmla="*/ 136513 w 2000962"/>
              <a:gd name="connsiteY1" fmla="*/ 0 h 819063"/>
              <a:gd name="connsiteX2" fmla="*/ 1864449 w 2000962"/>
              <a:gd name="connsiteY2" fmla="*/ 0 h 819063"/>
              <a:gd name="connsiteX3" fmla="*/ 2000962 w 2000962"/>
              <a:gd name="connsiteY3" fmla="*/ 136513 h 819063"/>
              <a:gd name="connsiteX4" fmla="*/ 2000962 w 2000962"/>
              <a:gd name="connsiteY4" fmla="*/ 682550 h 819063"/>
              <a:gd name="connsiteX5" fmla="*/ 1864449 w 2000962"/>
              <a:gd name="connsiteY5" fmla="*/ 819063 h 819063"/>
              <a:gd name="connsiteX6" fmla="*/ 136513 w 2000962"/>
              <a:gd name="connsiteY6" fmla="*/ 819063 h 819063"/>
              <a:gd name="connsiteX7" fmla="*/ 0 w 2000962"/>
              <a:gd name="connsiteY7" fmla="*/ 682550 h 819063"/>
              <a:gd name="connsiteX8" fmla="*/ 0 w 2000962"/>
              <a:gd name="connsiteY8" fmla="*/ 136513 h 819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00962" h="819063">
                <a:moveTo>
                  <a:pt x="0" y="136513"/>
                </a:moveTo>
                <a:cubicBezTo>
                  <a:pt x="0" y="61119"/>
                  <a:pt x="61119" y="0"/>
                  <a:pt x="136513" y="0"/>
                </a:cubicBezTo>
                <a:lnTo>
                  <a:pt x="1864449" y="0"/>
                </a:lnTo>
                <a:cubicBezTo>
                  <a:pt x="1939843" y="0"/>
                  <a:pt x="2000962" y="61119"/>
                  <a:pt x="2000962" y="136513"/>
                </a:cubicBezTo>
                <a:lnTo>
                  <a:pt x="2000962" y="682550"/>
                </a:lnTo>
                <a:cubicBezTo>
                  <a:pt x="2000962" y="757944"/>
                  <a:pt x="1939843" y="819063"/>
                  <a:pt x="1864449" y="819063"/>
                </a:cubicBezTo>
                <a:lnTo>
                  <a:pt x="136513" y="819063"/>
                </a:lnTo>
                <a:cubicBezTo>
                  <a:pt x="61119" y="819063"/>
                  <a:pt x="0" y="757944"/>
                  <a:pt x="0" y="682550"/>
                </a:cubicBezTo>
                <a:lnTo>
                  <a:pt x="0" y="136513"/>
                </a:lnTo>
                <a:close/>
              </a:path>
            </a:pathLst>
          </a:custGeom>
          <a:solidFill>
            <a:schemeClr val="accent1">
              <a:lumMod val="50000"/>
            </a:schemeClr>
          </a:solidFill>
          <a:ln w="12700">
            <a:gradFill flip="none" rotWithShape="1">
              <a:gsLst>
                <a:gs pos="0">
                  <a:schemeClr val="accent1">
                    <a:lumMod val="20000"/>
                    <a:lumOff val="80000"/>
                  </a:schemeClr>
                </a:gs>
                <a:gs pos="100000">
                  <a:schemeClr val="accent1">
                    <a:lumMod val="50000"/>
                  </a:schemeClr>
                </a:gs>
              </a:gsLst>
              <a:lin ang="2700000" scaled="1"/>
              <a:tileRect/>
            </a:gradFill>
          </a:ln>
          <a:effectLst>
            <a:outerShdw blurRad="50800" dist="38100" dir="2700000" algn="tl" rotWithShape="0">
              <a:prstClr val="black">
                <a:alpha val="40000"/>
              </a:prstClr>
            </a:outerShdw>
          </a:effectLst>
        </p:spPr>
        <p:style>
          <a:lnRef idx="3">
            <a:scrgbClr r="0" g="0" b="0"/>
          </a:lnRef>
          <a:fillRef idx="1">
            <a:scrgbClr r="0" g="0" b="0"/>
          </a:fillRef>
          <a:effectRef idx="1">
            <a:scrgbClr r="0" g="0" b="0"/>
          </a:effectRef>
          <a:fontRef idx="minor">
            <a:schemeClr val="lt1"/>
          </a:fontRef>
        </p:style>
        <p:txBody>
          <a:bodyPr spcFirstLastPara="0" vert="horz" wrap="square" lIns="173333" tIns="173333" rIns="173333" bIns="173333" numCol="1" spcCol="1270" anchor="ctr" anchorCtr="0">
            <a:noAutofit/>
          </a:bodyPr>
          <a:lstStyle/>
          <a:p>
            <a:pPr algn="ctr" defTabSz="1555750">
              <a:lnSpc>
                <a:spcPct val="90000"/>
              </a:lnSpc>
              <a:spcBef>
                <a:spcPct val="0"/>
              </a:spcBef>
              <a:spcAft>
                <a:spcPct val="35000"/>
              </a:spcAft>
            </a:pPr>
            <a:r>
              <a:rPr lang="en-US" sz="3500" dirty="0">
                <a:solidFill>
                  <a:schemeClr val="accent1">
                    <a:lumMod val="60000"/>
                    <a:lumOff val="40000"/>
                  </a:schemeClr>
                </a:solidFill>
                <a:effectLst>
                  <a:outerShdw blurRad="38100" dist="38100" dir="2700000" algn="tl">
                    <a:srgbClr val="000000">
                      <a:alpha val="43137"/>
                    </a:srgbClr>
                  </a:outerShdw>
                </a:effectLst>
              </a:rPr>
              <a:t>Verify</a:t>
            </a:r>
          </a:p>
        </p:txBody>
      </p:sp>
      <p:sp>
        <p:nvSpPr>
          <p:cNvPr id="2" name="Title 1"/>
          <p:cNvSpPr>
            <a:spLocks noGrp="1"/>
          </p:cNvSpPr>
          <p:nvPr>
            <p:ph type="title"/>
          </p:nvPr>
        </p:nvSpPr>
        <p:spPr/>
        <p:txBody>
          <a:bodyPr/>
          <a:lstStyle/>
          <a:p>
            <a:r>
              <a:rPr lang="en-US" dirty="0"/>
              <a:t>Answer File Development</a:t>
            </a:r>
          </a:p>
        </p:txBody>
      </p:sp>
      <p:sp>
        <p:nvSpPr>
          <p:cNvPr id="4" name="Date Placeholder 3"/>
          <p:cNvSpPr>
            <a:spLocks noGrp="1"/>
          </p:cNvSpPr>
          <p:nvPr>
            <p:ph type="dt" sz="half" idx="10"/>
          </p:nvPr>
        </p:nvSpPr>
        <p:spPr/>
        <p:txBody>
          <a:bodyPr/>
          <a:lstStyle/>
          <a:p>
            <a:fld id="{1EFF16BC-E282-4D8F-9A16-B98B9140188C}" type="datetime3">
              <a:rPr lang="en-US" smtClean="0"/>
              <a:t>9 December 2025</a:t>
            </a:fld>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21</a:t>
            </a:fld>
            <a:endParaRPr lang="en-US" dirty="0"/>
          </a:p>
        </p:txBody>
      </p:sp>
      <p:sp>
        <p:nvSpPr>
          <p:cNvPr id="7" name="TextBox 6"/>
          <p:cNvSpPr txBox="1"/>
          <p:nvPr/>
        </p:nvSpPr>
        <p:spPr>
          <a:xfrm>
            <a:off x="5371552" y="1378492"/>
            <a:ext cx="2248447" cy="646331"/>
          </a:xfrm>
          <a:prstGeom prst="rect">
            <a:avLst/>
          </a:prstGeom>
          <a:noFill/>
          <a:ln>
            <a:noFill/>
          </a:ln>
        </p:spPr>
        <p:txBody>
          <a:bodyPr wrap="square" rtlCol="0">
            <a:spAutoFit/>
          </a:bodyPr>
          <a:lstStyle/>
          <a:p>
            <a:pPr algn="r"/>
            <a:r>
              <a:rPr lang="en-US" sz="1200" dirty="0">
                <a:solidFill>
                  <a:schemeClr val="tx2"/>
                </a:solidFill>
                <a:effectLst>
                  <a:outerShdw blurRad="38100" dist="38100" dir="2700000" algn="tl">
                    <a:srgbClr val="000000">
                      <a:alpha val="43137"/>
                    </a:srgbClr>
                  </a:outerShdw>
                </a:effectLst>
              </a:rPr>
              <a:t>ISSO and SME review results for checks requiring</a:t>
            </a:r>
          </a:p>
          <a:p>
            <a:pPr algn="r"/>
            <a:r>
              <a:rPr lang="en-US" sz="1200" dirty="0">
                <a:solidFill>
                  <a:schemeClr val="tx2"/>
                </a:solidFill>
                <a:effectLst>
                  <a:outerShdw blurRad="38100" dist="38100" dir="2700000" algn="tl">
                    <a:srgbClr val="000000">
                      <a:alpha val="43137"/>
                    </a:srgbClr>
                  </a:outerShdw>
                </a:effectLst>
              </a:rPr>
              <a:t>answers.</a:t>
            </a:r>
          </a:p>
        </p:txBody>
      </p:sp>
      <p:sp>
        <p:nvSpPr>
          <p:cNvPr id="8" name="TextBox 7"/>
          <p:cNvSpPr txBox="1"/>
          <p:nvPr/>
        </p:nvSpPr>
        <p:spPr>
          <a:xfrm>
            <a:off x="6698827" y="4101573"/>
            <a:ext cx="2062586" cy="646331"/>
          </a:xfrm>
          <a:prstGeom prst="rect">
            <a:avLst/>
          </a:prstGeom>
          <a:noFill/>
          <a:ln>
            <a:noFill/>
          </a:ln>
        </p:spPr>
        <p:txBody>
          <a:bodyPr wrap="square" rtlCol="0">
            <a:spAutoFit/>
          </a:bodyPr>
          <a:lstStyle/>
          <a:p>
            <a:r>
              <a:rPr lang="en-US" sz="1200" dirty="0">
                <a:solidFill>
                  <a:schemeClr val="tx2"/>
                </a:solidFill>
                <a:effectLst>
                  <a:outerShdw blurRad="38100" dist="38100" dir="2700000" algn="tl">
                    <a:srgbClr val="000000">
                      <a:alpha val="43137"/>
                    </a:srgbClr>
                  </a:outerShdw>
                </a:effectLst>
              </a:rPr>
              <a:t>ISSO and SME collaborate on verbiage (</a:t>
            </a:r>
            <a:r>
              <a:rPr lang="en-US" sz="1200" i="1" dirty="0">
                <a:solidFill>
                  <a:schemeClr val="tx2"/>
                </a:solidFill>
                <a:effectLst>
                  <a:outerShdw blurRad="38100" dist="38100" dir="2700000" algn="tl">
                    <a:srgbClr val="000000">
                      <a:alpha val="43137"/>
                    </a:srgbClr>
                  </a:outerShdw>
                </a:effectLst>
              </a:rPr>
              <a:t>Comment</a:t>
            </a:r>
            <a:r>
              <a:rPr lang="en-US" sz="1200" dirty="0">
                <a:solidFill>
                  <a:schemeClr val="tx2"/>
                </a:solidFill>
                <a:effectLst>
                  <a:outerShdw blurRad="38100" dist="38100" dir="2700000" algn="tl">
                    <a:srgbClr val="000000">
                      <a:alpha val="43137"/>
                    </a:srgbClr>
                  </a:outerShdw>
                </a:effectLst>
              </a:rPr>
              <a:t>) and any criteria (</a:t>
            </a:r>
            <a:r>
              <a:rPr lang="en-US" sz="1200" i="1" dirty="0">
                <a:solidFill>
                  <a:schemeClr val="tx2"/>
                </a:solidFill>
                <a:effectLst>
                  <a:outerShdw blurRad="38100" dist="38100" dir="2700000" algn="tl">
                    <a:srgbClr val="000000">
                      <a:alpha val="43137"/>
                    </a:srgbClr>
                  </a:outerShdw>
                </a:effectLst>
              </a:rPr>
              <a:t>ValidationCode</a:t>
            </a:r>
            <a:r>
              <a:rPr lang="en-US" sz="1200" dirty="0">
                <a:solidFill>
                  <a:schemeClr val="tx2"/>
                </a:solidFill>
                <a:effectLst>
                  <a:outerShdw blurRad="38100" dist="38100" dir="2700000" algn="tl">
                    <a:srgbClr val="000000">
                      <a:alpha val="43137"/>
                    </a:srgbClr>
                  </a:outerShdw>
                </a:effectLst>
              </a:rPr>
              <a:t>).</a:t>
            </a:r>
          </a:p>
        </p:txBody>
      </p:sp>
      <p:sp>
        <p:nvSpPr>
          <p:cNvPr id="9" name="TextBox 8"/>
          <p:cNvSpPr txBox="1"/>
          <p:nvPr/>
        </p:nvSpPr>
        <p:spPr>
          <a:xfrm>
            <a:off x="1680810" y="5378654"/>
            <a:ext cx="2031372" cy="646331"/>
          </a:xfrm>
          <a:prstGeom prst="rect">
            <a:avLst/>
          </a:prstGeom>
          <a:noFill/>
          <a:ln>
            <a:noFill/>
          </a:ln>
        </p:spPr>
        <p:txBody>
          <a:bodyPr wrap="square" rtlCol="0">
            <a:spAutoFit/>
          </a:bodyPr>
          <a:lstStyle/>
          <a:p>
            <a:r>
              <a:rPr lang="en-US" sz="1200" dirty="0">
                <a:solidFill>
                  <a:schemeClr val="tx2"/>
                </a:solidFill>
                <a:effectLst>
                  <a:outerShdw blurRad="38100" dist="38100" dir="2700000" algn="tl">
                    <a:srgbClr val="000000">
                      <a:alpha val="43137"/>
                    </a:srgbClr>
                  </a:outerShdw>
                </a:effectLst>
              </a:rPr>
              <a:t>SME writes / updates</a:t>
            </a:r>
            <a:br>
              <a:rPr lang="en-US" sz="1200" dirty="0">
                <a:solidFill>
                  <a:schemeClr val="tx2"/>
                </a:solidFill>
                <a:effectLst>
                  <a:outerShdw blurRad="38100" dist="38100" dir="2700000" algn="tl">
                    <a:srgbClr val="000000">
                      <a:alpha val="43137"/>
                    </a:srgbClr>
                  </a:outerShdw>
                </a:effectLst>
              </a:rPr>
            </a:br>
            <a:r>
              <a:rPr lang="en-US" sz="1200" dirty="0">
                <a:solidFill>
                  <a:schemeClr val="tx2"/>
                </a:solidFill>
                <a:effectLst>
                  <a:outerShdw blurRad="38100" dist="38100" dir="2700000" algn="tl">
                    <a:srgbClr val="000000">
                      <a:alpha val="43137"/>
                    </a:srgbClr>
                  </a:outerShdw>
                </a:effectLst>
              </a:rPr>
              <a:t>answer file based on</a:t>
            </a:r>
          </a:p>
          <a:p>
            <a:r>
              <a:rPr lang="en-US" sz="1200" dirty="0">
                <a:solidFill>
                  <a:schemeClr val="tx2"/>
                </a:solidFill>
                <a:effectLst>
                  <a:outerShdw blurRad="38100" dist="38100" dir="2700000" algn="tl">
                    <a:srgbClr val="000000">
                      <a:alpha val="43137"/>
                    </a:srgbClr>
                  </a:outerShdw>
                </a:effectLst>
              </a:rPr>
              <a:t>defined requirements.</a:t>
            </a:r>
          </a:p>
        </p:txBody>
      </p:sp>
      <p:sp>
        <p:nvSpPr>
          <p:cNvPr id="10" name="TextBox 9"/>
          <p:cNvSpPr txBox="1"/>
          <p:nvPr/>
        </p:nvSpPr>
        <p:spPr>
          <a:xfrm>
            <a:off x="382590" y="2620326"/>
            <a:ext cx="1993756" cy="646331"/>
          </a:xfrm>
          <a:prstGeom prst="rect">
            <a:avLst/>
          </a:prstGeom>
          <a:noFill/>
          <a:ln>
            <a:noFill/>
          </a:ln>
        </p:spPr>
        <p:txBody>
          <a:bodyPr wrap="square" rtlCol="0">
            <a:spAutoFit/>
          </a:bodyPr>
          <a:lstStyle/>
          <a:p>
            <a:pPr algn="r"/>
            <a:r>
              <a:rPr lang="en-US" sz="1200" dirty="0">
                <a:solidFill>
                  <a:schemeClr val="tx2"/>
                </a:solidFill>
                <a:effectLst>
                  <a:outerShdw blurRad="38100" dist="38100" dir="2700000" algn="tl">
                    <a:srgbClr val="000000">
                      <a:alpha val="43137"/>
                    </a:srgbClr>
                  </a:outerShdw>
                </a:effectLst>
              </a:rPr>
              <a:t>SME executes a rescan using answer file to ensure expectation is met.</a:t>
            </a:r>
          </a:p>
        </p:txBody>
      </p:sp>
      <p:grpSp>
        <p:nvGrpSpPr>
          <p:cNvPr id="21" name="Group 20"/>
          <p:cNvGrpSpPr/>
          <p:nvPr/>
        </p:nvGrpSpPr>
        <p:grpSpPr>
          <a:xfrm>
            <a:off x="4182801" y="3218735"/>
            <a:ext cx="778401" cy="970815"/>
            <a:chOff x="8911329" y="2295840"/>
            <a:chExt cx="778401" cy="970815"/>
          </a:xfrm>
          <a:effectLst>
            <a:outerShdw blurRad="50800" dist="63500" dir="2700000" algn="tl" rotWithShape="0">
              <a:prstClr val="black">
                <a:alpha val="40000"/>
              </a:prstClr>
            </a:outerShdw>
          </a:effectLst>
        </p:grpSpPr>
        <p:pic>
          <p:nvPicPr>
            <p:cNvPr id="19" name="Picture 18"/>
            <p:cNvPicPr>
              <a:picLocks noChangeAspect="1"/>
            </p:cNvPicPr>
            <p:nvPr/>
          </p:nvPicPr>
          <p:blipFill>
            <a:blip r:embed="rId2"/>
            <a:stretch>
              <a:fillRect/>
            </a:stretch>
          </p:blipFill>
          <p:spPr>
            <a:xfrm>
              <a:off x="8911329" y="2295840"/>
              <a:ext cx="778401" cy="970815"/>
            </a:xfrm>
            <a:prstGeom prst="rect">
              <a:avLst/>
            </a:prstGeom>
          </p:spPr>
        </p:pic>
        <p:sp>
          <p:nvSpPr>
            <p:cNvPr id="20" name="TextBox 19"/>
            <p:cNvSpPr txBox="1"/>
            <p:nvPr/>
          </p:nvSpPr>
          <p:spPr>
            <a:xfrm>
              <a:off x="8986982" y="2597334"/>
              <a:ext cx="627095" cy="369332"/>
            </a:xfrm>
            <a:prstGeom prst="rect">
              <a:avLst/>
            </a:prstGeom>
            <a:noFill/>
          </p:spPr>
          <p:txBody>
            <a:bodyPr wrap="none" rtlCol="0">
              <a:spAutoFit/>
            </a:bodyPr>
            <a:lstStyle/>
            <a:p>
              <a:pPr algn="ctr"/>
              <a:r>
                <a:rPr lang="en-US" dirty="0"/>
                <a:t>XML</a:t>
              </a:r>
            </a:p>
          </p:txBody>
        </p:sp>
      </p:grpSp>
    </p:spTree>
    <p:extLst>
      <p:ext uri="{BB962C8B-B14F-4D97-AF65-F5344CB8AC3E}">
        <p14:creationId xmlns:p14="http://schemas.microsoft.com/office/powerpoint/2010/main" val="3990505428"/>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500"/>
                                        <p:tgtEl>
                                          <p:spTgt spid="16"/>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500"/>
                                        <p:tgtEl>
                                          <p:spTgt spid="1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fade">
                                      <p:cBhvr>
                                        <p:cTn id="34"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P spid="17" grpId="0" animBg="1"/>
      <p:bldP spid="7" grpId="0"/>
      <p:bldP spid="8" grpId="0"/>
      <p:bldP spid="9" grpId="0"/>
      <p:bldP spid="10"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Answer File</a:t>
            </a:r>
          </a:p>
        </p:txBody>
      </p:sp>
      <p:sp>
        <p:nvSpPr>
          <p:cNvPr id="4" name="Date Placeholder 3"/>
          <p:cNvSpPr>
            <a:spLocks noGrp="1"/>
          </p:cNvSpPr>
          <p:nvPr>
            <p:ph type="dt" sz="half" idx="10"/>
          </p:nvPr>
        </p:nvSpPr>
        <p:spPr/>
        <p:txBody>
          <a:bodyPr/>
          <a:lstStyle/>
          <a:p>
            <a:fld id="{1EFF16BC-E282-4D8F-9A16-B98B9140188C}" type="datetime3">
              <a:rPr lang="en-US" smtClean="0"/>
              <a:t>9 December 2025</a:t>
            </a:fld>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22</a:t>
            </a:fld>
            <a:endParaRPr lang="en-US" dirty="0"/>
          </a:p>
        </p:txBody>
      </p:sp>
      <p:pic>
        <p:nvPicPr>
          <p:cNvPr id="6" name="Picture 5">
            <a:extLst>
              <a:ext uri="{FF2B5EF4-FFF2-40B4-BE49-F238E27FC236}">
                <a16:creationId xmlns:a16="http://schemas.microsoft.com/office/drawing/2014/main" id="{F4609E43-DCA7-F58F-4CC9-E207B17E15A3}"/>
              </a:ext>
            </a:extLst>
          </p:cNvPr>
          <p:cNvPicPr>
            <a:picLocks noChangeAspect="1"/>
          </p:cNvPicPr>
          <p:nvPr/>
        </p:nvPicPr>
        <p:blipFill>
          <a:blip r:embed="rId2"/>
          <a:stretch>
            <a:fillRect/>
          </a:stretch>
        </p:blipFill>
        <p:spPr>
          <a:xfrm>
            <a:off x="190185" y="1124951"/>
            <a:ext cx="5699589" cy="5065776"/>
          </a:xfrm>
          <a:prstGeom prst="rect">
            <a:avLst/>
          </a:prstGeom>
          <a:ln>
            <a:solidFill>
              <a:schemeClr val="tx1">
                <a:lumMod val="50000"/>
              </a:schemeClr>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998885527"/>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7AAD0E6-0808-F71A-559B-06F4E425C4E2}"/>
              </a:ext>
            </a:extLst>
          </p:cNvPr>
          <p:cNvPicPr>
            <a:picLocks noChangeAspect="1"/>
          </p:cNvPicPr>
          <p:nvPr/>
        </p:nvPicPr>
        <p:blipFill>
          <a:blip r:embed="rId2"/>
          <a:stretch>
            <a:fillRect/>
          </a:stretch>
        </p:blipFill>
        <p:spPr>
          <a:xfrm>
            <a:off x="190185" y="1124951"/>
            <a:ext cx="5699589" cy="5065776"/>
          </a:xfrm>
          <a:prstGeom prst="rect">
            <a:avLst/>
          </a:prstGeom>
          <a:ln>
            <a:solidFill>
              <a:schemeClr val="tx1">
                <a:lumMod val="50000"/>
              </a:schemeClr>
            </a:solidFill>
          </a:ln>
          <a:effectLst>
            <a:outerShdw blurRad="50800" dist="38100" dir="2700000" algn="tl" rotWithShape="0">
              <a:prstClr val="black">
                <a:alpha val="40000"/>
              </a:prstClr>
            </a:outerShdw>
          </a:effectLst>
        </p:spPr>
      </p:pic>
      <p:sp>
        <p:nvSpPr>
          <p:cNvPr id="2" name="Title 1"/>
          <p:cNvSpPr>
            <a:spLocks noGrp="1"/>
          </p:cNvSpPr>
          <p:nvPr>
            <p:ph type="title"/>
          </p:nvPr>
        </p:nvSpPr>
        <p:spPr/>
        <p:txBody>
          <a:bodyPr/>
          <a:lstStyle/>
          <a:p>
            <a:r>
              <a:rPr lang="en-US" dirty="0"/>
              <a:t>Example Answer File</a:t>
            </a:r>
          </a:p>
        </p:txBody>
      </p:sp>
      <p:sp>
        <p:nvSpPr>
          <p:cNvPr id="4" name="Date Placeholder 3"/>
          <p:cNvSpPr>
            <a:spLocks noGrp="1"/>
          </p:cNvSpPr>
          <p:nvPr>
            <p:ph type="dt" sz="half" idx="10"/>
          </p:nvPr>
        </p:nvSpPr>
        <p:spPr/>
        <p:txBody>
          <a:bodyPr/>
          <a:lstStyle/>
          <a:p>
            <a:fld id="{1EFF16BC-E282-4D8F-9A16-B98B9140188C}" type="datetime3">
              <a:rPr lang="en-US" smtClean="0"/>
              <a:t>9 December 2025</a:t>
            </a:fld>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23</a:t>
            </a:fld>
            <a:endParaRPr lang="en-US" dirty="0"/>
          </a:p>
        </p:txBody>
      </p:sp>
      <p:grpSp>
        <p:nvGrpSpPr>
          <p:cNvPr id="9" name="Group 8">
            <a:extLst>
              <a:ext uri="{FF2B5EF4-FFF2-40B4-BE49-F238E27FC236}">
                <a16:creationId xmlns:a16="http://schemas.microsoft.com/office/drawing/2014/main" id="{CE22B31D-AD1A-43F9-BADE-30A2C701593A}"/>
              </a:ext>
            </a:extLst>
          </p:cNvPr>
          <p:cNvGrpSpPr/>
          <p:nvPr/>
        </p:nvGrpSpPr>
        <p:grpSpPr>
          <a:xfrm>
            <a:off x="198517" y="1588168"/>
            <a:ext cx="5691257" cy="4602559"/>
            <a:chOff x="198517" y="1588168"/>
            <a:chExt cx="5708987" cy="4604107"/>
          </a:xfrm>
        </p:grpSpPr>
        <p:sp>
          <p:nvSpPr>
            <p:cNvPr id="7" name="Rectangle 6">
              <a:extLst>
                <a:ext uri="{FF2B5EF4-FFF2-40B4-BE49-F238E27FC236}">
                  <a16:creationId xmlns:a16="http://schemas.microsoft.com/office/drawing/2014/main" id="{71D4D7F9-1204-4EFF-8D6D-68DCF67A0D72}"/>
                </a:ext>
              </a:extLst>
            </p:cNvPr>
            <p:cNvSpPr/>
            <p:nvPr/>
          </p:nvSpPr>
          <p:spPr>
            <a:xfrm>
              <a:off x="198517" y="1588168"/>
              <a:ext cx="5708987" cy="675766"/>
            </a:xfrm>
            <a:prstGeom prst="rect">
              <a:avLst/>
            </a:prstGeom>
            <a:solidFill>
              <a:schemeClr val="bg1">
                <a:lumMod val="85000"/>
                <a:lumOff val="1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1B08B04D-7101-4197-9252-A9A35D0DE60E}"/>
                </a:ext>
              </a:extLst>
            </p:cNvPr>
            <p:cNvSpPr/>
            <p:nvPr/>
          </p:nvSpPr>
          <p:spPr>
            <a:xfrm>
              <a:off x="198517" y="2382252"/>
              <a:ext cx="5708987" cy="782053"/>
            </a:xfrm>
            <a:prstGeom prst="rect">
              <a:avLst/>
            </a:prstGeom>
            <a:solidFill>
              <a:schemeClr val="bg1">
                <a:lumMod val="85000"/>
                <a:lumOff val="1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0DD70414-09C7-4F54-8A54-242D1D2E2CA7}"/>
                </a:ext>
              </a:extLst>
            </p:cNvPr>
            <p:cNvSpPr/>
            <p:nvPr/>
          </p:nvSpPr>
          <p:spPr>
            <a:xfrm>
              <a:off x="198517" y="3471110"/>
              <a:ext cx="5708987" cy="2721165"/>
            </a:xfrm>
            <a:prstGeom prst="rect">
              <a:avLst/>
            </a:prstGeom>
            <a:solidFill>
              <a:schemeClr val="bg1">
                <a:lumMod val="85000"/>
                <a:lumOff val="1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0" name="Rectangle 9">
            <a:extLst>
              <a:ext uri="{FF2B5EF4-FFF2-40B4-BE49-F238E27FC236}">
                <a16:creationId xmlns:a16="http://schemas.microsoft.com/office/drawing/2014/main" id="{E29706B2-A985-407C-98BF-CA9030A06B72}"/>
              </a:ext>
            </a:extLst>
          </p:cNvPr>
          <p:cNvSpPr/>
          <p:nvPr/>
        </p:nvSpPr>
        <p:spPr>
          <a:xfrm>
            <a:off x="5118470" y="1181666"/>
            <a:ext cx="3879480" cy="3779369"/>
          </a:xfrm>
          <a:prstGeom prst="rect">
            <a:avLst/>
          </a:prstGeom>
          <a:solidFill>
            <a:schemeClr val="bg1">
              <a:lumMod val="85000"/>
              <a:lumOff val="15000"/>
            </a:schemeClr>
          </a:solidFill>
          <a:ln w="6350">
            <a:solidFill>
              <a:schemeClr val="tx2"/>
            </a:solidFill>
          </a:ln>
          <a:effectLst>
            <a:outerShdw blurRad="508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1000" b="1" dirty="0">
                <a:solidFill>
                  <a:schemeClr val="tx1">
                    <a:lumMod val="95000"/>
                  </a:schemeClr>
                </a:solidFill>
                <a:latin typeface="Consolas" panose="020B0609020204030204" pitchFamily="49" charset="0"/>
                <a:cs typeface="Calibri Light" panose="020F0302020204030204" pitchFamily="34" charset="0"/>
              </a:rPr>
              <a:t>&lt;STIGComments&gt;</a:t>
            </a:r>
          </a:p>
          <a:p>
            <a:pPr marL="171450" indent="-171450" algn="just">
              <a:buFont typeface="Arial" panose="020B0604020202020204" pitchFamily="34" charset="0"/>
              <a:buChar char="•"/>
            </a:pPr>
            <a:r>
              <a:rPr lang="en-US" sz="1000" b="1" dirty="0">
                <a:solidFill>
                  <a:schemeClr val="tx1">
                    <a:lumMod val="95000"/>
                  </a:schemeClr>
                </a:solidFill>
                <a:latin typeface="Consolas" panose="020B0609020204030204" pitchFamily="49" charset="0"/>
                <a:cs typeface="Calibri Light" panose="020F0302020204030204" pitchFamily="34" charset="0"/>
              </a:rPr>
              <a:t>Name:</a:t>
            </a:r>
            <a:r>
              <a:rPr lang="en-US" sz="1000" b="1" dirty="0">
                <a:solidFill>
                  <a:schemeClr val="tx1">
                    <a:lumMod val="95000"/>
                  </a:schemeClr>
                </a:solidFill>
                <a:cs typeface="Calibri Light" panose="020F0302020204030204" pitchFamily="34" charset="0"/>
              </a:rPr>
              <a:t> </a:t>
            </a:r>
            <a:r>
              <a:rPr lang="en-US" sz="1000" i="1" dirty="0">
                <a:solidFill>
                  <a:schemeClr val="tx1">
                    <a:lumMod val="75000"/>
                  </a:schemeClr>
                </a:solidFill>
                <a:cs typeface="Calibri Light" panose="020F0302020204030204" pitchFamily="34" charset="0"/>
              </a:rPr>
              <a:t>ShortName</a:t>
            </a:r>
            <a:r>
              <a:rPr lang="en-US" sz="1000" dirty="0">
                <a:solidFill>
                  <a:schemeClr val="tx1">
                    <a:lumMod val="75000"/>
                  </a:schemeClr>
                </a:solidFill>
                <a:cs typeface="Calibri Light" panose="020F0302020204030204" pitchFamily="34" charset="0"/>
              </a:rPr>
              <a:t> as it appears in </a:t>
            </a:r>
            <a:r>
              <a:rPr lang="en-US" sz="1000" i="1" dirty="0">
                <a:solidFill>
                  <a:schemeClr val="tx1">
                    <a:lumMod val="75000"/>
                  </a:schemeClr>
                </a:solidFill>
                <a:cs typeface="Calibri Light" panose="020F0302020204030204" pitchFamily="34" charset="0"/>
              </a:rPr>
              <a:t>-ListSupportedProducts </a:t>
            </a:r>
            <a:r>
              <a:rPr lang="en-US" sz="1000" dirty="0">
                <a:solidFill>
                  <a:schemeClr val="tx1">
                    <a:lumMod val="75000"/>
                  </a:schemeClr>
                </a:solidFill>
                <a:cs typeface="Calibri Light" panose="020F0302020204030204" pitchFamily="34" charset="0"/>
              </a:rPr>
              <a:t>or </a:t>
            </a:r>
            <a:r>
              <a:rPr lang="en-US" sz="1000" i="1" dirty="0">
                <a:solidFill>
                  <a:schemeClr val="tx1">
                    <a:lumMod val="75000"/>
                  </a:schemeClr>
                </a:solidFill>
                <a:cs typeface="Calibri Light" panose="020F0302020204030204" pitchFamily="34" charset="0"/>
              </a:rPr>
              <a:t>-SelectSTIG</a:t>
            </a:r>
            <a:r>
              <a:rPr lang="en-US" sz="1000" dirty="0">
                <a:solidFill>
                  <a:schemeClr val="tx1">
                    <a:lumMod val="75000"/>
                  </a:schemeClr>
                </a:solidFill>
                <a:cs typeface="Calibri Light" panose="020F0302020204030204" pitchFamily="34" charset="0"/>
              </a:rPr>
              <a:t> (for unsupported STIGs) output.  Evaluate-STIG will automatically use this answer file for the STIG if a valid match is found</a:t>
            </a:r>
            <a:r>
              <a:rPr lang="en-US" sz="1000" b="1" dirty="0">
                <a:solidFill>
                  <a:schemeClr val="tx1">
                    <a:lumMod val="75000"/>
                  </a:schemeClr>
                </a:solidFill>
                <a:cs typeface="Calibri Light" panose="020F0302020204030204" pitchFamily="34" charset="0"/>
              </a:rPr>
              <a:t>.</a:t>
            </a:r>
          </a:p>
          <a:p>
            <a:pPr algn="just"/>
            <a:endParaRPr lang="en-US" sz="1000" b="1" dirty="0">
              <a:solidFill>
                <a:schemeClr val="tx1">
                  <a:lumMod val="95000"/>
                </a:schemeClr>
              </a:solidFill>
              <a:cs typeface="Calibri Light" panose="020F0302020204030204" pitchFamily="34" charset="0"/>
            </a:endParaRPr>
          </a:p>
          <a:p>
            <a:pPr algn="just"/>
            <a:r>
              <a:rPr lang="en-US" sz="1000" b="1" dirty="0">
                <a:solidFill>
                  <a:schemeClr val="tx1">
                    <a:lumMod val="95000"/>
                  </a:schemeClr>
                </a:solidFill>
                <a:latin typeface="Consolas" panose="020B0609020204030204" pitchFamily="49" charset="0"/>
                <a:cs typeface="Calibri Light" panose="020F0302020204030204" pitchFamily="34" charset="0"/>
              </a:rPr>
              <a:t>&lt;Vuln&gt;</a:t>
            </a:r>
          </a:p>
          <a:p>
            <a:pPr marL="171450" indent="-171450" algn="just">
              <a:buFont typeface="Arial" panose="020B0604020202020204" pitchFamily="34" charset="0"/>
              <a:buChar char="•"/>
            </a:pPr>
            <a:r>
              <a:rPr lang="en-US" sz="1000" b="1" dirty="0">
                <a:solidFill>
                  <a:schemeClr val="tx1">
                    <a:lumMod val="95000"/>
                  </a:schemeClr>
                </a:solidFill>
                <a:latin typeface="Consolas" panose="020B0609020204030204" pitchFamily="49" charset="0"/>
                <a:cs typeface="Calibri Light" panose="020F0302020204030204" pitchFamily="34" charset="0"/>
              </a:rPr>
              <a:t>ID:</a:t>
            </a:r>
            <a:r>
              <a:rPr lang="en-US" sz="1000" dirty="0">
                <a:solidFill>
                  <a:schemeClr val="tx1">
                    <a:lumMod val="75000"/>
                  </a:schemeClr>
                </a:solidFill>
                <a:cs typeface="Calibri Light" panose="020F0302020204030204" pitchFamily="34" charset="0"/>
              </a:rPr>
              <a:t> </a:t>
            </a:r>
            <a:r>
              <a:rPr lang="en-US" sz="1000" i="1" dirty="0">
                <a:solidFill>
                  <a:schemeClr val="tx1">
                    <a:lumMod val="75000"/>
                  </a:schemeClr>
                </a:solidFill>
                <a:cs typeface="Calibri Light" panose="020F0302020204030204" pitchFamily="34" charset="0"/>
              </a:rPr>
              <a:t>Group ID</a:t>
            </a:r>
            <a:r>
              <a:rPr lang="en-US" sz="1000" dirty="0">
                <a:solidFill>
                  <a:schemeClr val="tx1">
                    <a:lumMod val="75000"/>
                  </a:schemeClr>
                </a:solidFill>
                <a:cs typeface="Calibri Light" panose="020F0302020204030204" pitchFamily="34" charset="0"/>
              </a:rPr>
              <a:t>  or </a:t>
            </a:r>
            <a:r>
              <a:rPr lang="en-US" sz="1000" i="1" dirty="0">
                <a:solidFill>
                  <a:schemeClr val="tx1">
                    <a:lumMod val="75000"/>
                  </a:schemeClr>
                </a:solidFill>
                <a:cs typeface="Calibri Light" panose="020F0302020204030204" pitchFamily="34" charset="0"/>
              </a:rPr>
              <a:t>Rule ID</a:t>
            </a:r>
            <a:r>
              <a:rPr lang="en-US" sz="1000" dirty="0">
                <a:solidFill>
                  <a:schemeClr val="tx1">
                    <a:lumMod val="75000"/>
                  </a:schemeClr>
                </a:solidFill>
                <a:cs typeface="Calibri Light" panose="020F0302020204030204" pitchFamily="34" charset="0"/>
              </a:rPr>
              <a:t> from the STIG.  Multiple Vuln ID sections may be configured in a single answer file but each Vuln ID section must be unique within the answer file.  For example V-12345 cannot be configured multiple times within the same answer file.</a:t>
            </a:r>
          </a:p>
          <a:p>
            <a:pPr algn="just"/>
            <a:endParaRPr lang="en-US" sz="1000" b="1" dirty="0">
              <a:solidFill>
                <a:schemeClr val="tx1">
                  <a:lumMod val="95000"/>
                </a:schemeClr>
              </a:solidFill>
              <a:cs typeface="Calibri Light" panose="020F0302020204030204" pitchFamily="34" charset="0"/>
            </a:endParaRPr>
          </a:p>
          <a:p>
            <a:pPr algn="just"/>
            <a:r>
              <a:rPr lang="en-US" sz="1000" b="1" dirty="0">
                <a:solidFill>
                  <a:schemeClr val="tx1">
                    <a:lumMod val="95000"/>
                  </a:schemeClr>
                </a:solidFill>
                <a:latin typeface="Consolas" panose="020B0609020204030204" pitchFamily="49" charset="0"/>
                <a:cs typeface="Calibri Light" panose="020F0302020204030204" pitchFamily="34" charset="0"/>
              </a:rPr>
              <a:t>&lt;AnswerKey&gt;</a:t>
            </a:r>
          </a:p>
          <a:p>
            <a:pPr marL="171450" indent="-171450" algn="just">
              <a:buFont typeface="Arial" panose="020B0604020202020204" pitchFamily="34" charset="0"/>
              <a:buChar char="•"/>
            </a:pPr>
            <a:r>
              <a:rPr lang="en-US" sz="1000" b="1" dirty="0">
                <a:solidFill>
                  <a:schemeClr val="tx1">
                    <a:lumMod val="95000"/>
                  </a:schemeClr>
                </a:solidFill>
                <a:latin typeface="Consolas" panose="020B0609020204030204" pitchFamily="49" charset="0"/>
                <a:cs typeface="Calibri Light" panose="020F0302020204030204" pitchFamily="34" charset="0"/>
              </a:rPr>
              <a:t>Name:</a:t>
            </a:r>
            <a:r>
              <a:rPr lang="en-US" sz="1000" dirty="0">
                <a:solidFill>
                  <a:schemeClr val="tx1">
                    <a:lumMod val="75000"/>
                  </a:schemeClr>
                </a:solidFill>
                <a:cs typeface="Calibri Light" panose="020F0302020204030204" pitchFamily="34" charset="0"/>
              </a:rPr>
              <a:t> Name to use with </a:t>
            </a:r>
            <a:r>
              <a:rPr lang="en-US" sz="1000" i="1" dirty="0">
                <a:solidFill>
                  <a:schemeClr val="tx1">
                    <a:lumMod val="75000"/>
                  </a:schemeClr>
                </a:solidFill>
                <a:cs typeface="Calibri Light" panose="020F0302020204030204" pitchFamily="34" charset="0"/>
              </a:rPr>
              <a:t>-AnswerKey</a:t>
            </a:r>
            <a:r>
              <a:rPr lang="en-US" sz="1000" dirty="0">
                <a:solidFill>
                  <a:schemeClr val="tx1">
                    <a:lumMod val="75000"/>
                  </a:schemeClr>
                </a:solidFill>
                <a:cs typeface="Calibri Light" panose="020F0302020204030204" pitchFamily="34" charset="0"/>
              </a:rPr>
              <a:t>.  Multiple answer key sections may be configured within each Vuln ID section.  May be any text.  “DEFAULT” may be used to apply the answer to any asset where other keys do not match.</a:t>
            </a:r>
          </a:p>
          <a:p>
            <a:pPr algn="just"/>
            <a:endParaRPr lang="en-US" sz="1000" b="1" dirty="0">
              <a:solidFill>
                <a:schemeClr val="tx1">
                  <a:lumMod val="75000"/>
                </a:schemeClr>
              </a:solidFill>
              <a:cs typeface="Calibri Light" panose="020F0302020204030204" pitchFamily="34" charset="0"/>
            </a:endParaRPr>
          </a:p>
          <a:p>
            <a:pPr algn="just"/>
            <a:r>
              <a:rPr lang="en-US" sz="1000" b="1" i="1" dirty="0">
                <a:solidFill>
                  <a:schemeClr val="accent2">
                    <a:lumMod val="75000"/>
                  </a:schemeClr>
                </a:solidFill>
                <a:cs typeface="Calibri Light" panose="020F0302020204030204" pitchFamily="34" charset="0"/>
              </a:rPr>
              <a:t>&gt; Note:  </a:t>
            </a:r>
            <a:r>
              <a:rPr lang="en-US" sz="1000" i="1" dirty="0">
                <a:solidFill>
                  <a:schemeClr val="accent2">
                    <a:lumMod val="75000"/>
                  </a:schemeClr>
                </a:solidFill>
                <a:cs typeface="Calibri Light" panose="020F0302020204030204" pitchFamily="34" charset="0"/>
              </a:rPr>
              <a:t>Refer to “Selection of Winning Answer” in user guide regarding multiple answer keys.</a:t>
            </a:r>
          </a:p>
          <a:p>
            <a:pPr algn="just"/>
            <a:endParaRPr lang="en-US" sz="1000" b="1" i="1" dirty="0">
              <a:solidFill>
                <a:schemeClr val="accent2">
                  <a:lumMod val="75000"/>
                </a:schemeClr>
              </a:solidFill>
              <a:cs typeface="Calibri Light" panose="020F0302020204030204" pitchFamily="34" charset="0"/>
            </a:endParaRPr>
          </a:p>
          <a:p>
            <a:pPr algn="just"/>
            <a:r>
              <a:rPr lang="en-US" sz="1000" b="1" i="1" dirty="0">
                <a:solidFill>
                  <a:schemeClr val="accent2">
                    <a:lumMod val="75000"/>
                  </a:schemeClr>
                </a:solidFill>
                <a:cs typeface="Calibri Light" panose="020F0302020204030204" pitchFamily="34" charset="0"/>
              </a:rPr>
              <a:t>&gt; Note:  </a:t>
            </a:r>
            <a:r>
              <a:rPr lang="en-US" sz="1000" i="1" dirty="0">
                <a:solidFill>
                  <a:schemeClr val="accent2">
                    <a:lumMod val="75000"/>
                  </a:schemeClr>
                </a:solidFill>
                <a:cs typeface="Calibri Light" panose="020F0302020204030204" pitchFamily="34" charset="0"/>
              </a:rPr>
              <a:t>If multiple answer files are found for a STIG, the most recently modified (</a:t>
            </a:r>
            <a:r>
              <a:rPr lang="en-US" sz="1000" dirty="0">
                <a:solidFill>
                  <a:schemeClr val="accent2">
                    <a:lumMod val="75000"/>
                  </a:schemeClr>
                </a:solidFill>
                <a:latin typeface="Consolas" panose="020B0609020204030204" pitchFamily="49" charset="0"/>
                <a:cs typeface="Calibri Light" panose="020F0302020204030204" pitchFamily="34" charset="0"/>
              </a:rPr>
              <a:t>LastWriteTime</a:t>
            </a:r>
            <a:r>
              <a:rPr lang="en-US" sz="1000" i="1" dirty="0">
                <a:solidFill>
                  <a:schemeClr val="accent2">
                    <a:lumMod val="75000"/>
                  </a:schemeClr>
                </a:solidFill>
                <a:cs typeface="Calibri Light" panose="020F0302020204030204" pitchFamily="34" charset="0"/>
              </a:rPr>
              <a:t>) answer file will be used.</a:t>
            </a:r>
          </a:p>
        </p:txBody>
      </p:sp>
    </p:spTree>
    <p:extLst>
      <p:ext uri="{BB962C8B-B14F-4D97-AF65-F5344CB8AC3E}">
        <p14:creationId xmlns:p14="http://schemas.microsoft.com/office/powerpoint/2010/main" val="2392097071"/>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2387112-46C5-B1A6-9CC2-E93CA7C6A438}"/>
              </a:ext>
            </a:extLst>
          </p:cNvPr>
          <p:cNvPicPr>
            <a:picLocks noChangeAspect="1"/>
          </p:cNvPicPr>
          <p:nvPr/>
        </p:nvPicPr>
        <p:blipFill>
          <a:blip r:embed="rId2"/>
          <a:stretch>
            <a:fillRect/>
          </a:stretch>
        </p:blipFill>
        <p:spPr>
          <a:xfrm>
            <a:off x="190185" y="1124951"/>
            <a:ext cx="5699589" cy="5065776"/>
          </a:xfrm>
          <a:prstGeom prst="rect">
            <a:avLst/>
          </a:prstGeom>
          <a:ln>
            <a:solidFill>
              <a:schemeClr val="tx1">
                <a:lumMod val="50000"/>
              </a:schemeClr>
            </a:solidFill>
          </a:ln>
          <a:effectLst>
            <a:outerShdw blurRad="50800" dist="38100" dir="2700000" algn="tl" rotWithShape="0">
              <a:prstClr val="black">
                <a:alpha val="40000"/>
              </a:prstClr>
            </a:outerShdw>
          </a:effectLst>
        </p:spPr>
      </p:pic>
      <p:sp>
        <p:nvSpPr>
          <p:cNvPr id="2" name="Title 1"/>
          <p:cNvSpPr>
            <a:spLocks noGrp="1"/>
          </p:cNvSpPr>
          <p:nvPr>
            <p:ph type="title"/>
          </p:nvPr>
        </p:nvSpPr>
        <p:spPr/>
        <p:txBody>
          <a:bodyPr/>
          <a:lstStyle/>
          <a:p>
            <a:r>
              <a:rPr lang="en-US" dirty="0"/>
              <a:t>Example Answer File</a:t>
            </a:r>
          </a:p>
        </p:txBody>
      </p:sp>
      <p:sp>
        <p:nvSpPr>
          <p:cNvPr id="4" name="Date Placeholder 3"/>
          <p:cNvSpPr>
            <a:spLocks noGrp="1"/>
          </p:cNvSpPr>
          <p:nvPr>
            <p:ph type="dt" sz="half" idx="10"/>
          </p:nvPr>
        </p:nvSpPr>
        <p:spPr/>
        <p:txBody>
          <a:bodyPr/>
          <a:lstStyle/>
          <a:p>
            <a:fld id="{1EFF16BC-E282-4D8F-9A16-B98B9140188C}" type="datetime3">
              <a:rPr lang="en-US" smtClean="0"/>
              <a:t>9 December 2025</a:t>
            </a:fld>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24</a:t>
            </a:fld>
            <a:endParaRPr lang="en-US" dirty="0"/>
          </a:p>
        </p:txBody>
      </p:sp>
      <p:grpSp>
        <p:nvGrpSpPr>
          <p:cNvPr id="9" name="Group 8">
            <a:extLst>
              <a:ext uri="{FF2B5EF4-FFF2-40B4-BE49-F238E27FC236}">
                <a16:creationId xmlns:a16="http://schemas.microsoft.com/office/drawing/2014/main" id="{DFAF5703-00BA-4F88-BE4A-B9E175C47F3D}"/>
              </a:ext>
            </a:extLst>
          </p:cNvPr>
          <p:cNvGrpSpPr/>
          <p:nvPr/>
        </p:nvGrpSpPr>
        <p:grpSpPr>
          <a:xfrm>
            <a:off x="190185" y="1124233"/>
            <a:ext cx="5699590" cy="5065776"/>
            <a:chOff x="198518" y="1124233"/>
            <a:chExt cx="5708987" cy="5068042"/>
          </a:xfrm>
        </p:grpSpPr>
        <p:sp>
          <p:nvSpPr>
            <p:cNvPr id="7" name="Rectangle 6">
              <a:extLst>
                <a:ext uri="{FF2B5EF4-FFF2-40B4-BE49-F238E27FC236}">
                  <a16:creationId xmlns:a16="http://schemas.microsoft.com/office/drawing/2014/main" id="{71D4D7F9-1204-4EFF-8D6D-68DCF67A0D72}"/>
                </a:ext>
              </a:extLst>
            </p:cNvPr>
            <p:cNvSpPr/>
            <p:nvPr/>
          </p:nvSpPr>
          <p:spPr>
            <a:xfrm>
              <a:off x="198518" y="1124233"/>
              <a:ext cx="5708987" cy="463936"/>
            </a:xfrm>
            <a:prstGeom prst="rect">
              <a:avLst/>
            </a:prstGeom>
            <a:solidFill>
              <a:schemeClr val="bg1">
                <a:lumMod val="85000"/>
                <a:lumOff val="1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1B08B04D-7101-4197-9252-A9A35D0DE60E}"/>
                </a:ext>
              </a:extLst>
            </p:cNvPr>
            <p:cNvSpPr/>
            <p:nvPr/>
          </p:nvSpPr>
          <p:spPr>
            <a:xfrm>
              <a:off x="198518" y="3554885"/>
              <a:ext cx="5708987" cy="2637390"/>
            </a:xfrm>
            <a:prstGeom prst="rect">
              <a:avLst/>
            </a:prstGeom>
            <a:solidFill>
              <a:schemeClr val="bg1">
                <a:lumMod val="85000"/>
                <a:lumOff val="1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7DC4F892-77FB-41A8-BAA9-FDA137416DB6}"/>
                </a:ext>
              </a:extLst>
            </p:cNvPr>
            <p:cNvSpPr/>
            <p:nvPr/>
          </p:nvSpPr>
          <p:spPr>
            <a:xfrm>
              <a:off x="198518" y="1677960"/>
              <a:ext cx="5708987" cy="692261"/>
            </a:xfrm>
            <a:prstGeom prst="rect">
              <a:avLst/>
            </a:prstGeom>
            <a:solidFill>
              <a:schemeClr val="bg1">
                <a:lumMod val="85000"/>
                <a:lumOff val="1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68182047-4B49-4E53-B2BC-5113607C2FC6}"/>
                </a:ext>
              </a:extLst>
            </p:cNvPr>
            <p:cNvSpPr/>
            <p:nvPr/>
          </p:nvSpPr>
          <p:spPr>
            <a:xfrm>
              <a:off x="198518" y="2466028"/>
              <a:ext cx="5708987" cy="993050"/>
            </a:xfrm>
            <a:prstGeom prst="rect">
              <a:avLst/>
            </a:prstGeom>
            <a:solidFill>
              <a:schemeClr val="bg1">
                <a:lumMod val="85000"/>
                <a:lumOff val="1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2" name="Rectangle 11">
            <a:extLst>
              <a:ext uri="{FF2B5EF4-FFF2-40B4-BE49-F238E27FC236}">
                <a16:creationId xmlns:a16="http://schemas.microsoft.com/office/drawing/2014/main" id="{DB559D2C-AF89-4237-9BA6-3834D231B99F}"/>
              </a:ext>
            </a:extLst>
          </p:cNvPr>
          <p:cNvSpPr/>
          <p:nvPr/>
        </p:nvSpPr>
        <p:spPr>
          <a:xfrm>
            <a:off x="5118470" y="1181667"/>
            <a:ext cx="3879480" cy="4372466"/>
          </a:xfrm>
          <a:prstGeom prst="rect">
            <a:avLst/>
          </a:prstGeom>
          <a:solidFill>
            <a:schemeClr val="bg1">
              <a:lumMod val="85000"/>
              <a:lumOff val="15000"/>
            </a:schemeClr>
          </a:solidFill>
          <a:ln w="6350">
            <a:solidFill>
              <a:schemeClr val="tx2"/>
            </a:solidFill>
          </a:ln>
          <a:effectLst>
            <a:outerShdw blurRad="508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1000" b="1" dirty="0">
                <a:solidFill>
                  <a:schemeClr val="tx1">
                    <a:lumMod val="95000"/>
                  </a:schemeClr>
                </a:solidFill>
                <a:latin typeface="Consolas" panose="020B0609020204030204" pitchFamily="49" charset="0"/>
                <a:cs typeface="Calibri Light" panose="020F0302020204030204" pitchFamily="34" charset="0"/>
              </a:rPr>
              <a:t>&lt;Answer&gt;</a:t>
            </a:r>
          </a:p>
          <a:p>
            <a:pPr marL="171450" indent="-171450" algn="just">
              <a:buFont typeface="Arial" panose="020B0604020202020204" pitchFamily="34" charset="0"/>
              <a:buChar char="•"/>
            </a:pPr>
            <a:r>
              <a:rPr lang="en-US" sz="1000" b="1" dirty="0">
                <a:solidFill>
                  <a:schemeClr val="tx1">
                    <a:lumMod val="95000"/>
                  </a:schemeClr>
                </a:solidFill>
                <a:latin typeface="Consolas" panose="020B0609020204030204" pitchFamily="49" charset="0"/>
                <a:cs typeface="Calibri Light" panose="020F0302020204030204" pitchFamily="34" charset="0"/>
              </a:rPr>
              <a:t>Index:</a:t>
            </a:r>
            <a:r>
              <a:rPr lang="en-US" sz="1000" b="1" dirty="0">
                <a:solidFill>
                  <a:schemeClr val="tx1">
                    <a:lumMod val="95000"/>
                  </a:schemeClr>
                </a:solidFill>
                <a:cs typeface="Calibri Light" panose="020F0302020204030204" pitchFamily="34" charset="0"/>
              </a:rPr>
              <a:t> </a:t>
            </a:r>
            <a:r>
              <a:rPr lang="en-US" sz="1000" dirty="0">
                <a:solidFill>
                  <a:schemeClr val="tx1">
                    <a:lumMod val="75000"/>
                  </a:schemeClr>
                </a:solidFill>
                <a:cs typeface="Calibri Light" panose="020F0302020204030204" pitchFamily="34" charset="0"/>
              </a:rPr>
              <a:t>Index for the answer.  May be any text.  Multiple &lt;Answer&gt; elements may be configured provided the Index is unique.</a:t>
            </a:r>
          </a:p>
          <a:p>
            <a:pPr algn="just"/>
            <a:endParaRPr lang="en-US" sz="1000" b="1" dirty="0">
              <a:solidFill>
                <a:schemeClr val="tx1">
                  <a:lumMod val="75000"/>
                </a:schemeClr>
              </a:solidFill>
              <a:cs typeface="Calibri Light" panose="020F0302020204030204" pitchFamily="34" charset="0"/>
            </a:endParaRPr>
          </a:p>
          <a:p>
            <a:pPr marL="171450" indent="-171450" algn="just">
              <a:buFont typeface="Arial" panose="020B0604020202020204" pitchFamily="34" charset="0"/>
              <a:buChar char="•"/>
            </a:pPr>
            <a:r>
              <a:rPr lang="en-US" sz="1000" b="1" dirty="0">
                <a:solidFill>
                  <a:schemeClr val="tx1">
                    <a:lumMod val="95000"/>
                  </a:schemeClr>
                </a:solidFill>
                <a:latin typeface="Consolas" panose="020B0609020204030204" pitchFamily="49" charset="0"/>
                <a:cs typeface="Calibri Light" panose="020F0302020204030204" pitchFamily="34" charset="0"/>
              </a:rPr>
              <a:t>ExpectedStatus:</a:t>
            </a:r>
            <a:r>
              <a:rPr lang="en-US" sz="1000" b="1" dirty="0">
                <a:solidFill>
                  <a:schemeClr val="tx1">
                    <a:lumMod val="75000"/>
                  </a:schemeClr>
                </a:solidFill>
                <a:cs typeface="Calibri Light" panose="020F0302020204030204" pitchFamily="34" charset="0"/>
              </a:rPr>
              <a:t> </a:t>
            </a:r>
            <a:r>
              <a:rPr lang="en-US" sz="1000" dirty="0">
                <a:solidFill>
                  <a:schemeClr val="tx1">
                    <a:lumMod val="75000"/>
                  </a:schemeClr>
                </a:solidFill>
                <a:cs typeface="Calibri Light" panose="020F0302020204030204" pitchFamily="34" charset="0"/>
              </a:rPr>
              <a:t>Status that Evaluate-STIG originally returned. Retrieve from Finding Details.  Must be proper format.</a:t>
            </a:r>
          </a:p>
          <a:p>
            <a:pPr algn="just"/>
            <a:endParaRPr lang="en-US" sz="1000" b="1" dirty="0">
              <a:solidFill>
                <a:schemeClr val="tx1">
                  <a:lumMod val="75000"/>
                </a:schemeClr>
              </a:solidFill>
              <a:cs typeface="Calibri Light" panose="020F0302020204030204" pitchFamily="34" charset="0"/>
            </a:endParaRPr>
          </a:p>
          <a:p>
            <a:pPr marL="171450" indent="-171450" algn="just">
              <a:buFont typeface="Arial" panose="020B0604020202020204" pitchFamily="34" charset="0"/>
              <a:buChar char="•"/>
            </a:pPr>
            <a:r>
              <a:rPr lang="en-US" sz="1000" b="1" dirty="0">
                <a:solidFill>
                  <a:schemeClr val="tx1">
                    <a:lumMod val="95000"/>
                  </a:schemeClr>
                </a:solidFill>
                <a:latin typeface="Consolas" panose="020B0609020204030204" pitchFamily="49" charset="0"/>
                <a:cs typeface="Calibri Light" panose="020F0302020204030204" pitchFamily="34" charset="0"/>
              </a:rPr>
              <a:t>Hostname:</a:t>
            </a:r>
            <a:r>
              <a:rPr lang="en-US" sz="1000" b="1" dirty="0">
                <a:solidFill>
                  <a:schemeClr val="tx1">
                    <a:lumMod val="75000"/>
                  </a:schemeClr>
                </a:solidFill>
                <a:cs typeface="Calibri Light" panose="020F0302020204030204" pitchFamily="34" charset="0"/>
              </a:rPr>
              <a:t> </a:t>
            </a:r>
            <a:r>
              <a:rPr lang="en-US" sz="1000" i="1" dirty="0">
                <a:solidFill>
                  <a:schemeClr val="tx1">
                    <a:lumMod val="75000"/>
                  </a:schemeClr>
                </a:solidFill>
                <a:cs typeface="Calibri Light" panose="020F0302020204030204" pitchFamily="34" charset="0"/>
              </a:rPr>
              <a:t>(Optional)</a:t>
            </a:r>
            <a:r>
              <a:rPr lang="en-US" sz="1000" dirty="0">
                <a:solidFill>
                  <a:schemeClr val="tx1">
                    <a:lumMod val="75000"/>
                  </a:schemeClr>
                </a:solidFill>
                <a:cs typeface="Calibri Light" panose="020F0302020204030204" pitchFamily="34" charset="0"/>
              </a:rPr>
              <a:t> Hostname(s) the answer applies to.  Comma separated for multiple.</a:t>
            </a:r>
          </a:p>
          <a:p>
            <a:pPr algn="just"/>
            <a:endParaRPr lang="en-US" sz="1000" b="1" i="1" dirty="0">
              <a:solidFill>
                <a:schemeClr val="tx1">
                  <a:lumMod val="75000"/>
                </a:schemeClr>
              </a:solidFill>
              <a:cs typeface="Calibri Light" panose="020F0302020204030204" pitchFamily="34" charset="0"/>
            </a:endParaRPr>
          </a:p>
          <a:p>
            <a:pPr marL="171450" indent="-171450" algn="just">
              <a:buFont typeface="Arial" panose="020B0604020202020204" pitchFamily="34" charset="0"/>
              <a:buChar char="•"/>
            </a:pPr>
            <a:r>
              <a:rPr lang="en-US" sz="1000" b="1" dirty="0">
                <a:solidFill>
                  <a:schemeClr val="tx1">
                    <a:lumMod val="95000"/>
                  </a:schemeClr>
                </a:solidFill>
                <a:latin typeface="Consolas" panose="020B0609020204030204" pitchFamily="49" charset="0"/>
                <a:cs typeface="Calibri Light" panose="020F0302020204030204" pitchFamily="34" charset="0"/>
              </a:rPr>
              <a:t>Instance:</a:t>
            </a:r>
            <a:r>
              <a:rPr lang="en-US" sz="1000" b="1" dirty="0">
                <a:solidFill>
                  <a:schemeClr val="tx1">
                    <a:lumMod val="75000"/>
                  </a:schemeClr>
                </a:solidFill>
                <a:cs typeface="Calibri Light" panose="020F0302020204030204" pitchFamily="34" charset="0"/>
              </a:rPr>
              <a:t> </a:t>
            </a:r>
            <a:r>
              <a:rPr lang="en-US" sz="1000" i="1" dirty="0">
                <a:solidFill>
                  <a:schemeClr val="tx1">
                    <a:lumMod val="75000"/>
                  </a:schemeClr>
                </a:solidFill>
                <a:cs typeface="Calibri Light" panose="020F0302020204030204" pitchFamily="34" charset="0"/>
              </a:rPr>
              <a:t>(Optional)</a:t>
            </a:r>
            <a:r>
              <a:rPr lang="en-US" sz="1000" dirty="0">
                <a:solidFill>
                  <a:schemeClr val="tx1">
                    <a:lumMod val="75000"/>
                  </a:schemeClr>
                </a:solidFill>
                <a:cs typeface="Calibri Light" panose="020F0302020204030204" pitchFamily="34" charset="0"/>
              </a:rPr>
              <a:t> Instance(s) the answer applies to.  Retrieve from Finding Details.  Comma separated for multiple.</a:t>
            </a:r>
          </a:p>
          <a:p>
            <a:pPr algn="just"/>
            <a:endParaRPr lang="en-US" sz="1000" b="1" i="1" dirty="0">
              <a:solidFill>
                <a:schemeClr val="tx1">
                  <a:lumMod val="75000"/>
                </a:schemeClr>
              </a:solidFill>
              <a:cs typeface="Calibri Light" panose="020F0302020204030204" pitchFamily="34" charset="0"/>
            </a:endParaRPr>
          </a:p>
          <a:p>
            <a:pPr marL="171450" indent="-171450" algn="just">
              <a:buFont typeface="Arial" panose="020B0604020202020204" pitchFamily="34" charset="0"/>
              <a:buChar char="•"/>
            </a:pPr>
            <a:r>
              <a:rPr lang="en-US" sz="1000" b="1" dirty="0">
                <a:solidFill>
                  <a:schemeClr val="tx1">
                    <a:lumMod val="95000"/>
                  </a:schemeClr>
                </a:solidFill>
                <a:latin typeface="Consolas" panose="020B0609020204030204" pitchFamily="49" charset="0"/>
                <a:cs typeface="Calibri Light" panose="020F0302020204030204" pitchFamily="34" charset="0"/>
              </a:rPr>
              <a:t>Database:</a:t>
            </a:r>
            <a:r>
              <a:rPr lang="en-US" sz="1000" b="1" dirty="0">
                <a:solidFill>
                  <a:schemeClr val="tx1">
                    <a:lumMod val="75000"/>
                  </a:schemeClr>
                </a:solidFill>
                <a:cs typeface="Calibri Light" panose="020F0302020204030204" pitchFamily="34" charset="0"/>
              </a:rPr>
              <a:t> </a:t>
            </a:r>
            <a:r>
              <a:rPr lang="en-US" sz="1000" i="1" dirty="0">
                <a:solidFill>
                  <a:schemeClr val="tx1">
                    <a:lumMod val="75000"/>
                  </a:schemeClr>
                </a:solidFill>
                <a:cs typeface="Calibri Light" panose="020F0302020204030204" pitchFamily="34" charset="0"/>
              </a:rPr>
              <a:t>(Optional)</a:t>
            </a:r>
            <a:r>
              <a:rPr lang="en-US" sz="1000" dirty="0">
                <a:solidFill>
                  <a:schemeClr val="tx1">
                    <a:lumMod val="75000"/>
                  </a:schemeClr>
                </a:solidFill>
                <a:cs typeface="Calibri Light" panose="020F0302020204030204" pitchFamily="34" charset="0"/>
              </a:rPr>
              <a:t> Databases(s) the answer applies to.  Retrieve from Finding Details.  Comma separated for multiple.</a:t>
            </a:r>
          </a:p>
          <a:p>
            <a:pPr algn="just"/>
            <a:endParaRPr lang="en-US" sz="1000" b="1" dirty="0">
              <a:solidFill>
                <a:schemeClr val="tx1">
                  <a:lumMod val="75000"/>
                </a:schemeClr>
              </a:solidFill>
              <a:cs typeface="Calibri Light" panose="020F0302020204030204" pitchFamily="34" charset="0"/>
            </a:endParaRPr>
          </a:p>
          <a:p>
            <a:pPr marL="171450" indent="-171450" algn="just">
              <a:buFont typeface="Arial" panose="020B0604020202020204" pitchFamily="34" charset="0"/>
              <a:buChar char="•"/>
            </a:pPr>
            <a:r>
              <a:rPr lang="en-US" sz="1000" b="1" dirty="0">
                <a:solidFill>
                  <a:schemeClr val="tx1">
                    <a:lumMod val="95000"/>
                  </a:schemeClr>
                </a:solidFill>
                <a:latin typeface="Consolas" panose="020B0609020204030204" pitchFamily="49" charset="0"/>
                <a:cs typeface="Calibri Light" panose="020F0302020204030204" pitchFamily="34" charset="0"/>
              </a:rPr>
              <a:t>Site:</a:t>
            </a:r>
            <a:r>
              <a:rPr lang="en-US" sz="1000" b="1" dirty="0">
                <a:solidFill>
                  <a:schemeClr val="tx1">
                    <a:lumMod val="75000"/>
                  </a:schemeClr>
                </a:solidFill>
                <a:cs typeface="Calibri Light" panose="020F0302020204030204" pitchFamily="34" charset="0"/>
              </a:rPr>
              <a:t> </a:t>
            </a:r>
            <a:r>
              <a:rPr lang="en-US" sz="1000" i="1" dirty="0">
                <a:solidFill>
                  <a:schemeClr val="tx1">
                    <a:lumMod val="75000"/>
                  </a:schemeClr>
                </a:solidFill>
                <a:cs typeface="Calibri Light" panose="020F0302020204030204" pitchFamily="34" charset="0"/>
              </a:rPr>
              <a:t>(Optional)</a:t>
            </a:r>
            <a:r>
              <a:rPr lang="en-US" sz="1000" dirty="0">
                <a:solidFill>
                  <a:schemeClr val="tx1">
                    <a:lumMod val="75000"/>
                  </a:schemeClr>
                </a:solidFill>
                <a:cs typeface="Calibri Light" panose="020F0302020204030204" pitchFamily="34" charset="0"/>
              </a:rPr>
              <a:t> Sites(s) the answer applies to.  Retrieve from Finding Details.  Comma separated for multiple.</a:t>
            </a:r>
          </a:p>
          <a:p>
            <a:pPr algn="just"/>
            <a:endParaRPr lang="en-US" sz="1000" b="1" dirty="0">
              <a:solidFill>
                <a:schemeClr val="tx1">
                  <a:lumMod val="75000"/>
                </a:schemeClr>
              </a:solidFill>
              <a:cs typeface="Calibri Light" panose="020F0302020204030204" pitchFamily="34" charset="0"/>
            </a:endParaRPr>
          </a:p>
          <a:p>
            <a:pPr marL="171450" indent="-171450" algn="just">
              <a:buFont typeface="Arial" panose="020B0604020202020204" pitchFamily="34" charset="0"/>
              <a:buChar char="•"/>
            </a:pPr>
            <a:r>
              <a:rPr lang="en-US" sz="1000" b="1" dirty="0">
                <a:solidFill>
                  <a:schemeClr val="tx1">
                    <a:lumMod val="95000"/>
                  </a:schemeClr>
                </a:solidFill>
                <a:latin typeface="Consolas" panose="020B0609020204030204" pitchFamily="49" charset="0"/>
                <a:cs typeface="Calibri Light" panose="020F0302020204030204" pitchFamily="34" charset="0"/>
              </a:rPr>
              <a:t>ResultHash:</a:t>
            </a:r>
            <a:r>
              <a:rPr lang="en-US" sz="1000" b="1" dirty="0">
                <a:solidFill>
                  <a:schemeClr val="tx1">
                    <a:lumMod val="75000"/>
                  </a:schemeClr>
                </a:solidFill>
                <a:cs typeface="Calibri Light" panose="020F0302020204030204" pitchFamily="34" charset="0"/>
              </a:rPr>
              <a:t> </a:t>
            </a:r>
            <a:r>
              <a:rPr lang="en-US" sz="1000" i="1" dirty="0">
                <a:solidFill>
                  <a:schemeClr val="tx1">
                    <a:lumMod val="75000"/>
                  </a:schemeClr>
                </a:solidFill>
                <a:cs typeface="Calibri Light" panose="020F0302020204030204" pitchFamily="34" charset="0"/>
              </a:rPr>
              <a:t>(Optional)</a:t>
            </a:r>
            <a:r>
              <a:rPr lang="en-US" sz="1000" dirty="0">
                <a:solidFill>
                  <a:schemeClr val="tx1">
                    <a:lumMod val="75000"/>
                  </a:schemeClr>
                </a:solidFill>
                <a:cs typeface="Calibri Light" panose="020F0302020204030204" pitchFamily="34" charset="0"/>
              </a:rPr>
              <a:t> Result hash(es) the answer applies to.  Retrieve from Finding Details.  Comma separated for multiple.</a:t>
            </a:r>
            <a:endParaRPr lang="en-US" sz="1000" b="1" dirty="0">
              <a:solidFill>
                <a:schemeClr val="tx1">
                  <a:lumMod val="75000"/>
                </a:schemeClr>
              </a:solidFill>
              <a:cs typeface="Calibri Light" panose="020F0302020204030204" pitchFamily="34" charset="0"/>
            </a:endParaRPr>
          </a:p>
          <a:p>
            <a:pPr algn="just"/>
            <a:endParaRPr lang="en-US" sz="1000" b="1" dirty="0">
              <a:solidFill>
                <a:schemeClr val="tx1">
                  <a:lumMod val="75000"/>
                </a:schemeClr>
              </a:solidFill>
              <a:cs typeface="Calibri Light" panose="020F0302020204030204" pitchFamily="34" charset="0"/>
            </a:endParaRPr>
          </a:p>
          <a:p>
            <a:pPr algn="just"/>
            <a:r>
              <a:rPr lang="en-US" sz="1000" b="1" i="1" dirty="0">
                <a:solidFill>
                  <a:schemeClr val="accent2">
                    <a:lumMod val="75000"/>
                  </a:schemeClr>
                </a:solidFill>
                <a:cs typeface="Calibri Light" panose="020F0302020204030204" pitchFamily="34" charset="0"/>
              </a:rPr>
              <a:t>&gt; Note:  </a:t>
            </a:r>
            <a:r>
              <a:rPr lang="en-US" sz="1000" i="1" dirty="0">
                <a:solidFill>
                  <a:schemeClr val="accent2">
                    <a:lumMod val="75000"/>
                  </a:schemeClr>
                </a:solidFill>
                <a:cs typeface="Calibri Light" panose="020F0302020204030204" pitchFamily="34" charset="0"/>
              </a:rPr>
              <a:t>Configured optional attributes (if in context of STIG) will require a match for the answer to apply.</a:t>
            </a:r>
          </a:p>
          <a:p>
            <a:pPr algn="just"/>
            <a:endParaRPr lang="en-US" sz="1000" b="1" i="1" dirty="0">
              <a:solidFill>
                <a:schemeClr val="accent2">
                  <a:lumMod val="75000"/>
                </a:schemeClr>
              </a:solidFill>
              <a:cs typeface="Calibri Light" panose="020F0302020204030204" pitchFamily="34" charset="0"/>
            </a:endParaRPr>
          </a:p>
          <a:p>
            <a:pPr algn="just"/>
            <a:r>
              <a:rPr lang="en-US" sz="1000" b="1" i="1" dirty="0">
                <a:solidFill>
                  <a:schemeClr val="accent2">
                    <a:lumMod val="75000"/>
                  </a:schemeClr>
                </a:solidFill>
                <a:cs typeface="Calibri Light" panose="020F0302020204030204" pitchFamily="34" charset="0"/>
              </a:rPr>
              <a:t>&gt; Note:  </a:t>
            </a:r>
            <a:r>
              <a:rPr lang="en-US" sz="1000" i="1" dirty="0">
                <a:solidFill>
                  <a:schemeClr val="accent2">
                    <a:lumMod val="75000"/>
                  </a:schemeClr>
                </a:solidFill>
                <a:cs typeface="Calibri Light" panose="020F0302020204030204" pitchFamily="34" charset="0"/>
              </a:rPr>
              <a:t>Refer to “Selection of Winning Answer” in user guide regarding Index weighting.</a:t>
            </a:r>
          </a:p>
        </p:txBody>
      </p:sp>
    </p:spTree>
    <p:extLst>
      <p:ext uri="{BB962C8B-B14F-4D97-AF65-F5344CB8AC3E}">
        <p14:creationId xmlns:p14="http://schemas.microsoft.com/office/powerpoint/2010/main" val="2134543949"/>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29C3375-B0C3-6BBF-D63D-9D651F39DFF2}"/>
              </a:ext>
            </a:extLst>
          </p:cNvPr>
          <p:cNvPicPr>
            <a:picLocks noChangeAspect="1"/>
          </p:cNvPicPr>
          <p:nvPr/>
        </p:nvPicPr>
        <p:blipFill>
          <a:blip r:embed="rId2"/>
          <a:stretch>
            <a:fillRect/>
          </a:stretch>
        </p:blipFill>
        <p:spPr>
          <a:xfrm>
            <a:off x="190185" y="1124951"/>
            <a:ext cx="5699589" cy="5065776"/>
          </a:xfrm>
          <a:prstGeom prst="rect">
            <a:avLst/>
          </a:prstGeom>
          <a:ln>
            <a:solidFill>
              <a:schemeClr val="tx1">
                <a:lumMod val="50000"/>
              </a:schemeClr>
            </a:solidFill>
          </a:ln>
          <a:effectLst>
            <a:outerShdw blurRad="50800" dist="38100" dir="2700000" algn="tl" rotWithShape="0">
              <a:prstClr val="black">
                <a:alpha val="40000"/>
              </a:prstClr>
            </a:outerShdw>
          </a:effectLst>
        </p:spPr>
      </p:pic>
      <p:sp>
        <p:nvSpPr>
          <p:cNvPr id="2" name="Title 1"/>
          <p:cNvSpPr>
            <a:spLocks noGrp="1"/>
          </p:cNvSpPr>
          <p:nvPr>
            <p:ph type="title"/>
          </p:nvPr>
        </p:nvSpPr>
        <p:spPr/>
        <p:txBody>
          <a:bodyPr/>
          <a:lstStyle/>
          <a:p>
            <a:r>
              <a:rPr lang="en-US" dirty="0"/>
              <a:t>Example Answer File</a:t>
            </a:r>
          </a:p>
        </p:txBody>
      </p:sp>
      <p:sp>
        <p:nvSpPr>
          <p:cNvPr id="4" name="Date Placeholder 3"/>
          <p:cNvSpPr>
            <a:spLocks noGrp="1"/>
          </p:cNvSpPr>
          <p:nvPr>
            <p:ph type="dt" sz="half" idx="10"/>
          </p:nvPr>
        </p:nvSpPr>
        <p:spPr/>
        <p:txBody>
          <a:bodyPr/>
          <a:lstStyle/>
          <a:p>
            <a:fld id="{1EFF16BC-E282-4D8F-9A16-B98B9140188C}" type="datetime3">
              <a:rPr lang="en-US" smtClean="0"/>
              <a:t>9 December 2025</a:t>
            </a:fld>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25</a:t>
            </a:fld>
            <a:endParaRPr lang="en-US" dirty="0"/>
          </a:p>
        </p:txBody>
      </p:sp>
      <p:grpSp>
        <p:nvGrpSpPr>
          <p:cNvPr id="9" name="Group 8">
            <a:extLst>
              <a:ext uri="{FF2B5EF4-FFF2-40B4-BE49-F238E27FC236}">
                <a16:creationId xmlns:a16="http://schemas.microsoft.com/office/drawing/2014/main" id="{4D7BB96B-E24C-40C9-9F9C-64FDBBEA817E}"/>
              </a:ext>
            </a:extLst>
          </p:cNvPr>
          <p:cNvGrpSpPr/>
          <p:nvPr/>
        </p:nvGrpSpPr>
        <p:grpSpPr>
          <a:xfrm>
            <a:off x="198519" y="1124233"/>
            <a:ext cx="5691256" cy="5068041"/>
            <a:chOff x="198518" y="1124233"/>
            <a:chExt cx="5708987" cy="5068041"/>
          </a:xfrm>
        </p:grpSpPr>
        <p:sp>
          <p:nvSpPr>
            <p:cNvPr id="7" name="Rectangle 6">
              <a:extLst>
                <a:ext uri="{FF2B5EF4-FFF2-40B4-BE49-F238E27FC236}">
                  <a16:creationId xmlns:a16="http://schemas.microsoft.com/office/drawing/2014/main" id="{71D4D7F9-1204-4EFF-8D6D-68DCF67A0D72}"/>
                </a:ext>
              </a:extLst>
            </p:cNvPr>
            <p:cNvSpPr/>
            <p:nvPr/>
          </p:nvSpPr>
          <p:spPr>
            <a:xfrm>
              <a:off x="198518" y="1124233"/>
              <a:ext cx="5708987" cy="548156"/>
            </a:xfrm>
            <a:prstGeom prst="rect">
              <a:avLst/>
            </a:prstGeom>
            <a:solidFill>
              <a:schemeClr val="bg1">
                <a:lumMod val="85000"/>
                <a:lumOff val="1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1B08B04D-7101-4197-9252-A9A35D0DE60E}"/>
                </a:ext>
              </a:extLst>
            </p:cNvPr>
            <p:cNvSpPr/>
            <p:nvPr/>
          </p:nvSpPr>
          <p:spPr>
            <a:xfrm>
              <a:off x="198518" y="5829300"/>
              <a:ext cx="5708987" cy="362974"/>
            </a:xfrm>
            <a:prstGeom prst="rect">
              <a:avLst/>
            </a:prstGeom>
            <a:solidFill>
              <a:schemeClr val="bg1">
                <a:lumMod val="85000"/>
                <a:lumOff val="1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7DC4F892-77FB-41A8-BAA9-FDA137416DB6}"/>
                </a:ext>
              </a:extLst>
            </p:cNvPr>
            <p:cNvSpPr/>
            <p:nvPr/>
          </p:nvSpPr>
          <p:spPr>
            <a:xfrm>
              <a:off x="198518" y="2171699"/>
              <a:ext cx="5708987" cy="1395663"/>
            </a:xfrm>
            <a:prstGeom prst="rect">
              <a:avLst/>
            </a:prstGeom>
            <a:solidFill>
              <a:schemeClr val="bg1">
                <a:lumMod val="85000"/>
                <a:lumOff val="1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2" name="Rectangle 11">
            <a:extLst>
              <a:ext uri="{FF2B5EF4-FFF2-40B4-BE49-F238E27FC236}">
                <a16:creationId xmlns:a16="http://schemas.microsoft.com/office/drawing/2014/main" id="{DB559D2C-AF89-4237-9BA6-3834D231B99F}"/>
              </a:ext>
            </a:extLst>
          </p:cNvPr>
          <p:cNvSpPr/>
          <p:nvPr/>
        </p:nvSpPr>
        <p:spPr>
          <a:xfrm>
            <a:off x="5118470" y="1181667"/>
            <a:ext cx="3879480" cy="3681586"/>
          </a:xfrm>
          <a:prstGeom prst="rect">
            <a:avLst/>
          </a:prstGeom>
          <a:solidFill>
            <a:schemeClr val="bg1">
              <a:lumMod val="85000"/>
              <a:lumOff val="15000"/>
            </a:schemeClr>
          </a:solidFill>
          <a:ln w="6350">
            <a:solidFill>
              <a:schemeClr val="tx2"/>
            </a:solidFill>
          </a:ln>
          <a:effectLst>
            <a:outerShdw blurRad="508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1000" b="1" dirty="0">
                <a:solidFill>
                  <a:schemeClr val="tx1">
                    <a:lumMod val="95000"/>
                  </a:schemeClr>
                </a:solidFill>
                <a:cs typeface="Calibri Light" panose="020F0302020204030204" pitchFamily="34" charset="0"/>
              </a:rPr>
              <a:t>&lt;ValidationCode&gt;:</a:t>
            </a:r>
            <a:r>
              <a:rPr lang="en-US" sz="1000" dirty="0">
                <a:solidFill>
                  <a:schemeClr val="tx1">
                    <a:lumMod val="75000"/>
                  </a:schemeClr>
                </a:solidFill>
                <a:cs typeface="Calibri Light" panose="020F0302020204030204" pitchFamily="34" charset="0"/>
              </a:rPr>
              <a:t> PowerShell code to be executed by Evaluate-STIG before applying answer.  Code should output “true/false” or a hashtable object with “Valid” (</a:t>
            </a:r>
            <a:r>
              <a:rPr lang="en-US" sz="1000" dirty="0" err="1">
                <a:solidFill>
                  <a:schemeClr val="tx1">
                    <a:lumMod val="75000"/>
                  </a:schemeClr>
                </a:solidFill>
                <a:cs typeface="Calibri Light" panose="020F0302020204030204" pitchFamily="34" charset="0"/>
              </a:rPr>
              <a:t>boolean</a:t>
            </a:r>
            <a:r>
              <a:rPr lang="en-US" sz="1000" dirty="0">
                <a:solidFill>
                  <a:schemeClr val="tx1">
                    <a:lumMod val="75000"/>
                  </a:schemeClr>
                </a:solidFill>
                <a:cs typeface="Calibri Light" panose="020F0302020204030204" pitchFamily="34" charset="0"/>
              </a:rPr>
              <a:t>) and “Results” (string) values. If hashtable, content in “Results” will be written to Comments in addition to the answer file comment.  If this element is blank then “true” is assumed.</a:t>
            </a:r>
          </a:p>
          <a:p>
            <a:pPr algn="just"/>
            <a:endParaRPr lang="en-US" sz="1000" dirty="0">
              <a:solidFill>
                <a:schemeClr val="tx1">
                  <a:lumMod val="75000"/>
                </a:schemeClr>
              </a:solidFill>
              <a:cs typeface="Calibri Light" panose="020F0302020204030204" pitchFamily="34" charset="0"/>
            </a:endParaRPr>
          </a:p>
          <a:p>
            <a:pPr algn="just"/>
            <a:r>
              <a:rPr lang="en-US" sz="1000" b="1" dirty="0">
                <a:solidFill>
                  <a:schemeClr val="tx1">
                    <a:lumMod val="95000"/>
                  </a:schemeClr>
                </a:solidFill>
                <a:cs typeface="Calibri Light" panose="020F0302020204030204" pitchFamily="34" charset="0"/>
              </a:rPr>
              <a:t>&lt;ValidTrueStatus&gt;:</a:t>
            </a:r>
            <a:r>
              <a:rPr lang="en-US" sz="1000" dirty="0">
                <a:solidFill>
                  <a:schemeClr val="tx1">
                    <a:lumMod val="75000"/>
                  </a:schemeClr>
                </a:solidFill>
                <a:cs typeface="Calibri Light" panose="020F0302020204030204" pitchFamily="34" charset="0"/>
              </a:rPr>
              <a:t> Status to set the check to when </a:t>
            </a:r>
            <a:r>
              <a:rPr lang="en-US" sz="1000" i="1" dirty="0">
                <a:solidFill>
                  <a:schemeClr val="tx1">
                    <a:lumMod val="75000"/>
                  </a:schemeClr>
                </a:solidFill>
                <a:cs typeface="Calibri Light" panose="020F0302020204030204" pitchFamily="34" charset="0"/>
              </a:rPr>
              <a:t>ValidationCode</a:t>
            </a:r>
            <a:r>
              <a:rPr lang="en-US" sz="1000" dirty="0">
                <a:solidFill>
                  <a:schemeClr val="tx1">
                    <a:lumMod val="75000"/>
                  </a:schemeClr>
                </a:solidFill>
                <a:cs typeface="Calibri Light" panose="020F0302020204030204" pitchFamily="34" charset="0"/>
              </a:rPr>
              <a:t> is “true”.  If no status change is desired, leave blank or configure to be same as </a:t>
            </a:r>
            <a:r>
              <a:rPr lang="en-US" sz="1000" i="1" dirty="0">
                <a:solidFill>
                  <a:schemeClr val="tx1">
                    <a:lumMod val="75000"/>
                  </a:schemeClr>
                </a:solidFill>
                <a:cs typeface="Calibri Light" panose="020F0302020204030204" pitchFamily="34" charset="0"/>
              </a:rPr>
              <a:t>ExpectedStatus</a:t>
            </a:r>
            <a:r>
              <a:rPr lang="en-US" sz="1000" dirty="0">
                <a:solidFill>
                  <a:schemeClr val="tx1">
                    <a:lumMod val="75000"/>
                  </a:schemeClr>
                </a:solidFill>
                <a:cs typeface="Calibri Light" panose="020F0302020204030204" pitchFamily="34" charset="0"/>
              </a:rPr>
              <a:t>.</a:t>
            </a:r>
          </a:p>
          <a:p>
            <a:pPr algn="just"/>
            <a:endParaRPr lang="en-US" sz="1000" b="1" dirty="0">
              <a:solidFill>
                <a:schemeClr val="tx1">
                  <a:lumMod val="75000"/>
                </a:schemeClr>
              </a:solidFill>
              <a:cs typeface="Calibri Light" panose="020F0302020204030204" pitchFamily="34" charset="0"/>
            </a:endParaRPr>
          </a:p>
          <a:p>
            <a:pPr algn="just"/>
            <a:r>
              <a:rPr lang="en-US" sz="1000" b="1" dirty="0">
                <a:solidFill>
                  <a:schemeClr val="tx1">
                    <a:lumMod val="95000"/>
                  </a:schemeClr>
                </a:solidFill>
                <a:cs typeface="Calibri Light" panose="020F0302020204030204" pitchFamily="34" charset="0"/>
              </a:rPr>
              <a:t>&lt;ValidTrueComment&gt;:</a:t>
            </a:r>
            <a:r>
              <a:rPr lang="en-US" sz="1000" dirty="0">
                <a:solidFill>
                  <a:schemeClr val="tx1">
                    <a:lumMod val="75000"/>
                  </a:schemeClr>
                </a:solidFill>
                <a:cs typeface="Calibri Light" panose="020F0302020204030204" pitchFamily="34" charset="0"/>
              </a:rPr>
              <a:t> Text to be added to the Comments field when </a:t>
            </a:r>
            <a:r>
              <a:rPr lang="en-US" sz="1000" i="1" dirty="0">
                <a:solidFill>
                  <a:schemeClr val="tx1">
                    <a:lumMod val="75000"/>
                  </a:schemeClr>
                </a:solidFill>
                <a:cs typeface="Calibri Light" panose="020F0302020204030204" pitchFamily="34" charset="0"/>
              </a:rPr>
              <a:t>ValidationCode</a:t>
            </a:r>
            <a:r>
              <a:rPr lang="en-US" sz="1000" dirty="0">
                <a:solidFill>
                  <a:schemeClr val="tx1">
                    <a:lumMod val="75000"/>
                  </a:schemeClr>
                </a:solidFill>
                <a:cs typeface="Calibri Light" panose="020F0302020204030204" pitchFamily="34" charset="0"/>
              </a:rPr>
              <a:t> is “true”.</a:t>
            </a:r>
            <a:endParaRPr lang="en-US" sz="1000" b="1" dirty="0">
              <a:solidFill>
                <a:schemeClr val="tx1">
                  <a:lumMod val="75000"/>
                </a:schemeClr>
              </a:solidFill>
              <a:cs typeface="Calibri Light" panose="020F0302020204030204" pitchFamily="34" charset="0"/>
            </a:endParaRPr>
          </a:p>
          <a:p>
            <a:pPr algn="just"/>
            <a:endParaRPr lang="en-US" sz="1000" b="1" dirty="0">
              <a:solidFill>
                <a:schemeClr val="tx1">
                  <a:lumMod val="75000"/>
                </a:schemeClr>
              </a:solidFill>
              <a:cs typeface="Calibri Light" panose="020F0302020204030204" pitchFamily="34" charset="0"/>
            </a:endParaRPr>
          </a:p>
          <a:p>
            <a:pPr algn="just"/>
            <a:r>
              <a:rPr lang="en-US" sz="1000" b="1" dirty="0">
                <a:solidFill>
                  <a:schemeClr val="tx1">
                    <a:lumMod val="95000"/>
                  </a:schemeClr>
                </a:solidFill>
                <a:cs typeface="Calibri Light" panose="020F0302020204030204" pitchFamily="34" charset="0"/>
              </a:rPr>
              <a:t>&lt;ValidFalseStatus&gt;:</a:t>
            </a:r>
            <a:r>
              <a:rPr lang="en-US" sz="1000" dirty="0">
                <a:solidFill>
                  <a:schemeClr val="tx1">
                    <a:lumMod val="75000"/>
                  </a:schemeClr>
                </a:solidFill>
                <a:cs typeface="Calibri Light" panose="020F0302020204030204" pitchFamily="34" charset="0"/>
              </a:rPr>
              <a:t> Status to set the check to when </a:t>
            </a:r>
            <a:r>
              <a:rPr lang="en-US" sz="1000" i="1" dirty="0">
                <a:solidFill>
                  <a:schemeClr val="tx1">
                    <a:lumMod val="75000"/>
                  </a:schemeClr>
                </a:solidFill>
                <a:cs typeface="Calibri Light" panose="020F0302020204030204" pitchFamily="34" charset="0"/>
              </a:rPr>
              <a:t>ValidationCode</a:t>
            </a:r>
            <a:r>
              <a:rPr lang="en-US" sz="1000" dirty="0">
                <a:solidFill>
                  <a:schemeClr val="tx1">
                    <a:lumMod val="75000"/>
                  </a:schemeClr>
                </a:solidFill>
                <a:cs typeface="Calibri Light" panose="020F0302020204030204" pitchFamily="34" charset="0"/>
              </a:rPr>
              <a:t> is </a:t>
            </a:r>
            <a:r>
              <a:rPr lang="en-US" sz="1000" u="sng" dirty="0">
                <a:solidFill>
                  <a:schemeClr val="tx1">
                    <a:lumMod val="75000"/>
                  </a:schemeClr>
                </a:solidFill>
                <a:cs typeface="Calibri Light" panose="020F0302020204030204" pitchFamily="34" charset="0"/>
              </a:rPr>
              <a:t>NOT</a:t>
            </a:r>
            <a:r>
              <a:rPr lang="en-US" sz="1000" dirty="0">
                <a:solidFill>
                  <a:schemeClr val="tx1">
                    <a:lumMod val="75000"/>
                  </a:schemeClr>
                </a:solidFill>
                <a:cs typeface="Calibri Light" panose="020F0302020204030204" pitchFamily="34" charset="0"/>
              </a:rPr>
              <a:t> “true”.  If no status change is desired, leave blank or configure to be same as </a:t>
            </a:r>
            <a:r>
              <a:rPr lang="en-US" sz="1000" i="1" dirty="0">
                <a:solidFill>
                  <a:schemeClr val="tx1">
                    <a:lumMod val="75000"/>
                  </a:schemeClr>
                </a:solidFill>
                <a:cs typeface="Calibri Light" panose="020F0302020204030204" pitchFamily="34" charset="0"/>
              </a:rPr>
              <a:t>ExpectedStatus</a:t>
            </a:r>
            <a:r>
              <a:rPr lang="en-US" sz="1000" dirty="0">
                <a:solidFill>
                  <a:schemeClr val="tx1">
                    <a:lumMod val="75000"/>
                  </a:schemeClr>
                </a:solidFill>
                <a:cs typeface="Calibri Light" panose="020F0302020204030204" pitchFamily="34" charset="0"/>
              </a:rPr>
              <a:t>.</a:t>
            </a:r>
          </a:p>
          <a:p>
            <a:pPr algn="just"/>
            <a:endParaRPr lang="en-US" sz="1000" b="1" dirty="0">
              <a:solidFill>
                <a:schemeClr val="tx1">
                  <a:lumMod val="95000"/>
                </a:schemeClr>
              </a:solidFill>
              <a:cs typeface="Calibri Light" panose="020F0302020204030204" pitchFamily="34" charset="0"/>
            </a:endParaRPr>
          </a:p>
          <a:p>
            <a:pPr algn="just"/>
            <a:r>
              <a:rPr lang="en-US" sz="1000" b="1" dirty="0">
                <a:solidFill>
                  <a:schemeClr val="tx1">
                    <a:lumMod val="95000"/>
                  </a:schemeClr>
                </a:solidFill>
                <a:cs typeface="Calibri Light" panose="020F0302020204030204" pitchFamily="34" charset="0"/>
              </a:rPr>
              <a:t>&lt;ValidFalseComment&gt;:</a:t>
            </a:r>
            <a:r>
              <a:rPr lang="en-US" sz="1000" dirty="0">
                <a:solidFill>
                  <a:schemeClr val="tx1">
                    <a:lumMod val="75000"/>
                  </a:schemeClr>
                </a:solidFill>
                <a:cs typeface="Calibri Light" panose="020F0302020204030204" pitchFamily="34" charset="0"/>
              </a:rPr>
              <a:t> Text to be added to the Comments field when </a:t>
            </a:r>
            <a:r>
              <a:rPr lang="en-US" sz="1000" i="1" dirty="0">
                <a:solidFill>
                  <a:schemeClr val="tx1">
                    <a:lumMod val="75000"/>
                  </a:schemeClr>
                </a:solidFill>
                <a:cs typeface="Calibri Light" panose="020F0302020204030204" pitchFamily="34" charset="0"/>
              </a:rPr>
              <a:t>ValidationCode</a:t>
            </a:r>
            <a:r>
              <a:rPr lang="en-US" sz="1000" dirty="0">
                <a:solidFill>
                  <a:schemeClr val="tx1">
                    <a:lumMod val="75000"/>
                  </a:schemeClr>
                </a:solidFill>
                <a:cs typeface="Calibri Light" panose="020F0302020204030204" pitchFamily="34" charset="0"/>
              </a:rPr>
              <a:t> is </a:t>
            </a:r>
            <a:r>
              <a:rPr lang="en-US" sz="1000" u="sng" dirty="0">
                <a:solidFill>
                  <a:schemeClr val="tx1">
                    <a:lumMod val="75000"/>
                  </a:schemeClr>
                </a:solidFill>
                <a:cs typeface="Calibri Light" panose="020F0302020204030204" pitchFamily="34" charset="0"/>
              </a:rPr>
              <a:t>NOT</a:t>
            </a:r>
            <a:r>
              <a:rPr lang="en-US" sz="1000" dirty="0">
                <a:solidFill>
                  <a:schemeClr val="tx1">
                    <a:lumMod val="75000"/>
                  </a:schemeClr>
                </a:solidFill>
                <a:cs typeface="Calibri Light" panose="020F0302020204030204" pitchFamily="34" charset="0"/>
              </a:rPr>
              <a:t> “true”.</a:t>
            </a:r>
          </a:p>
          <a:p>
            <a:pPr algn="just"/>
            <a:endParaRPr lang="en-US" sz="1000" dirty="0">
              <a:solidFill>
                <a:schemeClr val="tx1">
                  <a:lumMod val="75000"/>
                </a:schemeClr>
              </a:solidFill>
              <a:cs typeface="Calibri Light" panose="020F0302020204030204" pitchFamily="34" charset="0"/>
            </a:endParaRPr>
          </a:p>
          <a:p>
            <a:pPr algn="just"/>
            <a:r>
              <a:rPr lang="en-US" sz="1000" b="1" dirty="0">
                <a:solidFill>
                  <a:schemeClr val="accent2">
                    <a:lumMod val="75000"/>
                  </a:schemeClr>
                </a:solidFill>
                <a:cs typeface="Calibri Light" panose="020F0302020204030204" pitchFamily="34" charset="0"/>
              </a:rPr>
              <a:t>* Reminder: </a:t>
            </a:r>
            <a:r>
              <a:rPr lang="en-US" sz="1000" dirty="0">
                <a:solidFill>
                  <a:schemeClr val="accent2">
                    <a:lumMod val="75000"/>
                  </a:schemeClr>
                </a:solidFill>
                <a:cs typeface="Calibri Light" panose="020F0302020204030204" pitchFamily="34" charset="0"/>
              </a:rPr>
              <a:t>If </a:t>
            </a:r>
            <a:r>
              <a:rPr lang="en-US" sz="1000" i="1" dirty="0">
                <a:solidFill>
                  <a:schemeClr val="accent2">
                    <a:lumMod val="75000"/>
                  </a:schemeClr>
                </a:solidFill>
                <a:cs typeface="Calibri Light" panose="020F0302020204030204" pitchFamily="34" charset="0"/>
              </a:rPr>
              <a:t>ValidationCode</a:t>
            </a:r>
            <a:r>
              <a:rPr lang="en-US" sz="1000" dirty="0">
                <a:solidFill>
                  <a:schemeClr val="accent2">
                    <a:lumMod val="75000"/>
                  </a:schemeClr>
                </a:solidFill>
                <a:cs typeface="Calibri Light" panose="020F0302020204030204" pitchFamily="34" charset="0"/>
              </a:rPr>
              <a:t> is blank, then “true” is assumed and </a:t>
            </a:r>
            <a:r>
              <a:rPr lang="en-US" sz="1000" i="1" dirty="0">
                <a:solidFill>
                  <a:schemeClr val="accent2">
                    <a:lumMod val="75000"/>
                  </a:schemeClr>
                </a:solidFill>
                <a:cs typeface="Calibri Light" panose="020F0302020204030204" pitchFamily="34" charset="0"/>
              </a:rPr>
              <a:t>ValidTrueStatus</a:t>
            </a:r>
            <a:r>
              <a:rPr lang="en-US" sz="1000" dirty="0">
                <a:solidFill>
                  <a:schemeClr val="accent2">
                    <a:lumMod val="75000"/>
                  </a:schemeClr>
                </a:solidFill>
                <a:cs typeface="Calibri Light" panose="020F0302020204030204" pitchFamily="34" charset="0"/>
              </a:rPr>
              <a:t>/</a:t>
            </a:r>
            <a:r>
              <a:rPr lang="en-US" sz="1000" i="1" dirty="0">
                <a:solidFill>
                  <a:schemeClr val="accent2">
                    <a:lumMod val="75000"/>
                  </a:schemeClr>
                </a:solidFill>
                <a:cs typeface="Calibri Light" panose="020F0302020204030204" pitchFamily="34" charset="0"/>
              </a:rPr>
              <a:t>ValidTrueComment</a:t>
            </a:r>
            <a:r>
              <a:rPr lang="en-US" sz="1000" dirty="0">
                <a:solidFill>
                  <a:schemeClr val="accent2">
                    <a:lumMod val="75000"/>
                  </a:schemeClr>
                </a:solidFill>
                <a:cs typeface="Calibri Light" panose="020F0302020204030204" pitchFamily="34" charset="0"/>
              </a:rPr>
              <a:t> will be used.</a:t>
            </a:r>
            <a:endParaRPr lang="en-US" sz="1000" b="1" dirty="0">
              <a:solidFill>
                <a:schemeClr val="accent2">
                  <a:lumMod val="75000"/>
                </a:schemeClr>
              </a:solidFill>
              <a:cs typeface="Calibri Light" panose="020F0302020204030204" pitchFamily="34" charset="0"/>
            </a:endParaRPr>
          </a:p>
        </p:txBody>
      </p:sp>
    </p:spTree>
    <p:extLst>
      <p:ext uri="{BB962C8B-B14F-4D97-AF65-F5344CB8AC3E}">
        <p14:creationId xmlns:p14="http://schemas.microsoft.com/office/powerpoint/2010/main" val="3117851581"/>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Answer File Processing</a:t>
            </a:r>
          </a:p>
        </p:txBody>
      </p:sp>
      <p:sp>
        <p:nvSpPr>
          <p:cNvPr id="4" name="Date Placeholder 3"/>
          <p:cNvSpPr>
            <a:spLocks noGrp="1"/>
          </p:cNvSpPr>
          <p:nvPr>
            <p:ph type="dt" sz="half" idx="10"/>
          </p:nvPr>
        </p:nvSpPr>
        <p:spPr/>
        <p:txBody>
          <a:bodyPr/>
          <a:lstStyle/>
          <a:p>
            <a:fld id="{1EFF16BC-E282-4D8F-9A16-B98B9140188C}" type="datetime3">
              <a:rPr lang="en-US" smtClean="0"/>
              <a:t>9 December 2025</a:t>
            </a:fld>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26</a:t>
            </a:fld>
            <a:endParaRPr lang="en-US" dirty="0"/>
          </a:p>
        </p:txBody>
      </p:sp>
      <p:pic>
        <p:nvPicPr>
          <p:cNvPr id="6" name="Picture 5">
            <a:extLst>
              <a:ext uri="{FF2B5EF4-FFF2-40B4-BE49-F238E27FC236}">
                <a16:creationId xmlns:a16="http://schemas.microsoft.com/office/drawing/2014/main" id="{515D5114-B51B-EA76-2240-8781E480308E}"/>
              </a:ext>
            </a:extLst>
          </p:cNvPr>
          <p:cNvPicPr>
            <a:picLocks noChangeAspect="1"/>
          </p:cNvPicPr>
          <p:nvPr/>
        </p:nvPicPr>
        <p:blipFill>
          <a:blip r:embed="rId2"/>
          <a:stretch>
            <a:fillRect/>
          </a:stretch>
        </p:blipFill>
        <p:spPr>
          <a:xfrm>
            <a:off x="1075658" y="1048944"/>
            <a:ext cx="6992684" cy="5329047"/>
          </a:xfrm>
          <a:prstGeom prst="rect">
            <a:avLst/>
          </a:prstGeom>
        </p:spPr>
      </p:pic>
    </p:spTree>
    <p:extLst>
      <p:ext uri="{BB962C8B-B14F-4D97-AF65-F5344CB8AC3E}">
        <p14:creationId xmlns:p14="http://schemas.microsoft.com/office/powerpoint/2010/main" val="2342301124"/>
      </p:ext>
    </p:extLst>
  </p:cSld>
  <p:clrMapOvr>
    <a:masterClrMapping/>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Answer File Notes</a:t>
            </a:r>
          </a:p>
        </p:txBody>
      </p:sp>
      <p:sp>
        <p:nvSpPr>
          <p:cNvPr id="3" name="Content Placeholder 2"/>
          <p:cNvSpPr>
            <a:spLocks noGrp="1"/>
          </p:cNvSpPr>
          <p:nvPr>
            <p:ph idx="1"/>
          </p:nvPr>
        </p:nvSpPr>
        <p:spPr>
          <a:effectLst/>
        </p:spPr>
        <p:txBody>
          <a:bodyPr>
            <a:normAutofit fontScale="62500" lnSpcReduction="20000"/>
          </a:bodyPr>
          <a:lstStyle/>
          <a:p>
            <a:r>
              <a:rPr lang="en-US" dirty="0">
                <a:effectLst>
                  <a:outerShdw blurRad="38100" dist="38100" dir="2700000" algn="tl">
                    <a:srgbClr val="000000">
                      <a:alpha val="43137"/>
                    </a:srgbClr>
                  </a:outerShdw>
                </a:effectLst>
                <a:cs typeface="Calibri Light" panose="020F0302020204030204" pitchFamily="34" charset="0"/>
              </a:rPr>
              <a:t>File name does not matter but file extension must be “.xml”</a:t>
            </a:r>
            <a:br>
              <a:rPr lang="en-US" dirty="0">
                <a:effectLst>
                  <a:outerShdw blurRad="38100" dist="38100" dir="2700000" algn="tl">
                    <a:srgbClr val="000000">
                      <a:alpha val="43137"/>
                    </a:srgbClr>
                  </a:outerShdw>
                </a:effectLst>
                <a:cs typeface="Calibri Light" panose="020F0302020204030204" pitchFamily="34" charset="0"/>
              </a:rPr>
            </a:br>
            <a:endParaRPr lang="en-US" dirty="0">
              <a:effectLst>
                <a:outerShdw blurRad="38100" dist="38100" dir="2700000" algn="tl">
                  <a:srgbClr val="000000">
                    <a:alpha val="43137"/>
                  </a:srgbClr>
                </a:outerShdw>
              </a:effectLst>
              <a:cs typeface="Calibri Light" panose="020F0302020204030204" pitchFamily="34" charset="0"/>
            </a:endParaRPr>
          </a:p>
          <a:p>
            <a:r>
              <a:rPr lang="en-US" dirty="0">
                <a:effectLst>
                  <a:outerShdw blurRad="38100" dist="38100" dir="2700000" algn="tl">
                    <a:srgbClr val="000000">
                      <a:alpha val="43137"/>
                    </a:srgbClr>
                  </a:outerShdw>
                </a:effectLst>
                <a:cs typeface="Calibri Light" panose="020F0302020204030204" pitchFamily="34" charset="0"/>
              </a:rPr>
              <a:t>Answer file automatically associated to STIG when</a:t>
            </a:r>
            <a:r>
              <a:rPr lang="en-US" dirty="0">
                <a:effectLst>
                  <a:outerShdw blurRad="38100" dist="38100" dir="2700000" algn="tl">
                    <a:srgbClr val="000000">
                      <a:alpha val="43137"/>
                    </a:srgbClr>
                  </a:outerShdw>
                </a:effectLst>
                <a:latin typeface="Calibri Light" panose="020F0302020204030204" pitchFamily="34" charset="0"/>
                <a:cs typeface="Calibri Light" panose="020F0302020204030204" pitchFamily="34" charset="0"/>
              </a:rPr>
              <a:t> </a:t>
            </a:r>
            <a:r>
              <a:rPr lang="en-US" b="1" i="1" dirty="0">
                <a:effectLst>
                  <a:outerShdw blurRad="38100" dist="38100" dir="2700000" algn="tl">
                    <a:srgbClr val="000000">
                      <a:alpha val="43137"/>
                    </a:srgbClr>
                  </a:outerShdw>
                </a:effectLst>
                <a:latin typeface="Consolas" panose="020B0609020204030204" pitchFamily="49" charset="0"/>
                <a:cs typeface="Calibri Light" panose="020F0302020204030204" pitchFamily="34" charset="0"/>
              </a:rPr>
              <a:t>&lt;STIGComments Name&gt;</a:t>
            </a:r>
            <a:r>
              <a:rPr lang="en-US" dirty="0">
                <a:effectLst>
                  <a:outerShdw blurRad="38100" dist="38100" dir="2700000" algn="tl">
                    <a:srgbClr val="000000">
                      <a:alpha val="43137"/>
                    </a:srgbClr>
                  </a:outerShdw>
                </a:effectLst>
                <a:latin typeface="Calibri Light" panose="020F0302020204030204" pitchFamily="34" charset="0"/>
                <a:cs typeface="Calibri Light" panose="020F0302020204030204" pitchFamily="34" charset="0"/>
              </a:rPr>
              <a:t> </a:t>
            </a:r>
            <a:r>
              <a:rPr lang="en-US" dirty="0">
                <a:effectLst>
                  <a:outerShdw blurRad="38100" dist="38100" dir="2700000" algn="tl">
                    <a:srgbClr val="000000">
                      <a:alpha val="43137"/>
                    </a:srgbClr>
                  </a:outerShdw>
                </a:effectLst>
                <a:cs typeface="Calibri Light" panose="020F0302020204030204" pitchFamily="34" charset="0"/>
              </a:rPr>
              <a:t>matches STIG ShortName from</a:t>
            </a:r>
            <a:br>
              <a:rPr lang="en-US" dirty="0">
                <a:effectLst>
                  <a:outerShdw blurRad="38100" dist="38100" dir="2700000" algn="tl">
                    <a:srgbClr val="000000">
                      <a:alpha val="43137"/>
                    </a:srgbClr>
                  </a:outerShdw>
                </a:effectLst>
                <a:latin typeface="Calibri Light" panose="020F0302020204030204" pitchFamily="34" charset="0"/>
                <a:cs typeface="Calibri Light" panose="020F0302020204030204" pitchFamily="34" charset="0"/>
              </a:rPr>
            </a:br>
            <a:r>
              <a:rPr lang="en-US" b="1" dirty="0">
                <a:effectLst>
                  <a:outerShdw blurRad="38100" dist="38100" dir="2700000" algn="tl">
                    <a:srgbClr val="000000">
                      <a:alpha val="43137"/>
                    </a:srgbClr>
                  </a:outerShdw>
                </a:effectLst>
                <a:latin typeface="Consolas" panose="020B0609020204030204" pitchFamily="49" charset="0"/>
                <a:cs typeface="Calibri Light" panose="020F0302020204030204" pitchFamily="34" charset="0"/>
              </a:rPr>
              <a:t>-ListSupportedProducts</a:t>
            </a:r>
            <a:r>
              <a:rPr lang="en-US" dirty="0">
                <a:effectLst>
                  <a:outerShdw blurRad="38100" dist="38100" dir="2700000" algn="tl">
                    <a:srgbClr val="000000">
                      <a:alpha val="43137"/>
                    </a:srgbClr>
                  </a:outerShdw>
                </a:effectLst>
                <a:cs typeface="Calibri Light" panose="020F0302020204030204" pitchFamily="34" charset="0"/>
              </a:rPr>
              <a:t> or </a:t>
            </a:r>
            <a:r>
              <a:rPr lang="en-US" b="1" dirty="0">
                <a:effectLst>
                  <a:outerShdw blurRad="38100" dist="38100" dir="2700000" algn="tl">
                    <a:srgbClr val="000000">
                      <a:alpha val="43137"/>
                    </a:srgbClr>
                  </a:outerShdw>
                </a:effectLst>
                <a:latin typeface="Consolas" panose="020B0609020204030204" pitchFamily="49" charset="0"/>
                <a:cs typeface="Calibri Light" panose="020F0302020204030204" pitchFamily="34" charset="0"/>
              </a:rPr>
              <a:t>-SelectSTIG</a:t>
            </a:r>
            <a:r>
              <a:rPr lang="en-US" dirty="0">
                <a:effectLst>
                  <a:outerShdw blurRad="38100" dist="38100" dir="2700000" algn="tl">
                    <a:srgbClr val="000000">
                      <a:alpha val="43137"/>
                    </a:srgbClr>
                  </a:outerShdw>
                </a:effectLst>
                <a:cs typeface="Calibri Light" panose="020F0302020204030204" pitchFamily="34" charset="0"/>
              </a:rPr>
              <a:t> (for unsupported STIGs).</a:t>
            </a:r>
            <a:br>
              <a:rPr lang="en-US" dirty="0">
                <a:effectLst>
                  <a:outerShdw blurRad="38100" dist="38100" dir="2700000" algn="tl">
                    <a:srgbClr val="000000">
                      <a:alpha val="43137"/>
                    </a:srgbClr>
                  </a:outerShdw>
                </a:effectLst>
                <a:cs typeface="Calibri Light" panose="020F0302020204030204" pitchFamily="34" charset="0"/>
              </a:rPr>
            </a:br>
            <a:endParaRPr lang="en-US" dirty="0">
              <a:effectLst>
                <a:outerShdw blurRad="38100" dist="38100" dir="2700000" algn="tl">
                  <a:srgbClr val="000000">
                    <a:alpha val="43137"/>
                  </a:srgbClr>
                </a:outerShdw>
              </a:effectLst>
              <a:cs typeface="Calibri Light" panose="020F0302020204030204" pitchFamily="34" charset="0"/>
            </a:endParaRPr>
          </a:p>
          <a:p>
            <a:r>
              <a:rPr lang="en-US" b="1" i="1" dirty="0">
                <a:effectLst>
                  <a:outerShdw blurRad="38100" dist="38100" dir="2700000" algn="tl">
                    <a:srgbClr val="000000">
                      <a:alpha val="43137"/>
                    </a:srgbClr>
                  </a:outerShdw>
                </a:effectLst>
                <a:latin typeface="Consolas" panose="020B0609020204030204" pitchFamily="49" charset="0"/>
                <a:cs typeface="Calibri Light" panose="020F0302020204030204" pitchFamily="34" charset="0"/>
              </a:rPr>
              <a:t>&lt;Vuln ID&gt;</a:t>
            </a:r>
            <a:r>
              <a:rPr lang="en-US" dirty="0">
                <a:effectLst>
                  <a:outerShdw blurRad="38100" dist="38100" dir="2700000" algn="tl">
                    <a:srgbClr val="000000">
                      <a:alpha val="43137"/>
                    </a:srgbClr>
                  </a:outerShdw>
                </a:effectLst>
                <a:cs typeface="Calibri Light" panose="020F0302020204030204" pitchFamily="34" charset="0"/>
              </a:rPr>
              <a:t> may be the </a:t>
            </a:r>
            <a:r>
              <a:rPr lang="en-US" b="1" dirty="0">
                <a:effectLst>
                  <a:outerShdw blurRad="38100" dist="38100" dir="2700000" algn="tl">
                    <a:srgbClr val="000000">
                      <a:alpha val="43137"/>
                    </a:srgbClr>
                  </a:outerShdw>
                </a:effectLst>
                <a:latin typeface="Consolas" panose="020B0609020204030204" pitchFamily="49" charset="0"/>
                <a:cs typeface="Calibri Light" panose="020F0302020204030204" pitchFamily="34" charset="0"/>
              </a:rPr>
              <a:t>Group ID</a:t>
            </a:r>
            <a:r>
              <a:rPr lang="en-US" dirty="0">
                <a:effectLst>
                  <a:outerShdw blurRad="38100" dist="38100" dir="2700000" algn="tl">
                    <a:srgbClr val="000000">
                      <a:alpha val="43137"/>
                    </a:srgbClr>
                  </a:outerShdw>
                </a:effectLst>
                <a:cs typeface="Calibri Light" panose="020F0302020204030204" pitchFamily="34" charset="0"/>
              </a:rPr>
              <a:t> or </a:t>
            </a:r>
            <a:r>
              <a:rPr lang="en-US" b="1" dirty="0">
                <a:effectLst>
                  <a:outerShdw blurRad="38100" dist="38100" dir="2700000" algn="tl">
                    <a:srgbClr val="000000">
                      <a:alpha val="43137"/>
                    </a:srgbClr>
                  </a:outerShdw>
                </a:effectLst>
                <a:latin typeface="Consolas" panose="020B0609020204030204" pitchFamily="49" charset="0"/>
                <a:cs typeface="Calibri Light" panose="020F0302020204030204" pitchFamily="34" charset="0"/>
              </a:rPr>
              <a:t>Rule ID</a:t>
            </a:r>
            <a:r>
              <a:rPr lang="en-US" dirty="0">
                <a:effectLst>
                  <a:outerShdw blurRad="38100" dist="38100" dir="2700000" algn="tl">
                    <a:srgbClr val="000000">
                      <a:alpha val="43137"/>
                    </a:srgbClr>
                  </a:outerShdw>
                </a:effectLst>
                <a:cs typeface="Calibri Light" panose="020F0302020204030204" pitchFamily="34" charset="0"/>
              </a:rPr>
              <a:t> from the STIG.</a:t>
            </a:r>
            <a:br>
              <a:rPr lang="en-US" dirty="0">
                <a:effectLst>
                  <a:outerShdw blurRad="38100" dist="38100" dir="2700000" algn="tl">
                    <a:srgbClr val="000000">
                      <a:alpha val="43137"/>
                    </a:srgbClr>
                  </a:outerShdw>
                </a:effectLst>
                <a:cs typeface="Calibri Light" panose="020F0302020204030204" pitchFamily="34" charset="0"/>
              </a:rPr>
            </a:br>
            <a:endParaRPr lang="en-US" dirty="0">
              <a:effectLst>
                <a:outerShdw blurRad="38100" dist="38100" dir="2700000" algn="tl">
                  <a:srgbClr val="000000">
                    <a:alpha val="43137"/>
                  </a:srgbClr>
                </a:outerShdw>
              </a:effectLst>
              <a:cs typeface="Calibri Light" panose="020F0302020204030204" pitchFamily="34" charset="0"/>
            </a:endParaRPr>
          </a:p>
          <a:p>
            <a:r>
              <a:rPr lang="en-US" dirty="0">
                <a:effectLst>
                  <a:outerShdw blurRad="38100" dist="38100" dir="2700000" algn="tl">
                    <a:srgbClr val="000000">
                      <a:alpha val="43137"/>
                    </a:srgbClr>
                  </a:outerShdw>
                </a:effectLst>
                <a:cs typeface="Calibri Light" panose="020F0302020204030204" pitchFamily="34" charset="0"/>
              </a:rPr>
              <a:t>Each </a:t>
            </a:r>
            <a:r>
              <a:rPr lang="en-US" b="1" i="1" dirty="0">
                <a:effectLst>
                  <a:outerShdw blurRad="38100" dist="38100" dir="2700000" algn="tl">
                    <a:srgbClr val="000000">
                      <a:alpha val="43137"/>
                    </a:srgbClr>
                  </a:outerShdw>
                </a:effectLst>
                <a:latin typeface="Consolas" panose="020B0609020204030204" pitchFamily="49" charset="0"/>
                <a:cs typeface="Calibri Light" panose="020F0302020204030204" pitchFamily="34" charset="0"/>
              </a:rPr>
              <a:t>&lt;AnswerKey&gt;</a:t>
            </a:r>
            <a:r>
              <a:rPr lang="en-US" dirty="0">
                <a:effectLst>
                  <a:outerShdw blurRad="38100" dist="38100" dir="2700000" algn="tl">
                    <a:srgbClr val="000000">
                      <a:alpha val="43137"/>
                    </a:srgbClr>
                  </a:outerShdw>
                </a:effectLst>
                <a:cs typeface="Calibri Light" panose="020F0302020204030204" pitchFamily="34" charset="0"/>
              </a:rPr>
              <a:t> element may have multiple </a:t>
            </a:r>
            <a:r>
              <a:rPr lang="en-US" b="1" i="1" dirty="0">
                <a:effectLst>
                  <a:outerShdw blurRad="38100" dist="38100" dir="2700000" algn="tl">
                    <a:srgbClr val="000000">
                      <a:alpha val="43137"/>
                    </a:srgbClr>
                  </a:outerShdw>
                </a:effectLst>
                <a:latin typeface="Consolas" panose="020B0609020204030204" pitchFamily="49" charset="0"/>
                <a:cs typeface="Calibri Light" panose="020F0302020204030204" pitchFamily="34" charset="0"/>
              </a:rPr>
              <a:t>&lt;Answer&gt;</a:t>
            </a:r>
            <a:r>
              <a:rPr lang="en-US" dirty="0">
                <a:effectLst>
                  <a:outerShdw blurRad="38100" dist="38100" dir="2700000" algn="tl">
                    <a:srgbClr val="000000">
                      <a:alpha val="43137"/>
                    </a:srgbClr>
                  </a:outerShdw>
                </a:effectLst>
                <a:cs typeface="Calibri Light" panose="020F0302020204030204" pitchFamily="34" charset="0"/>
              </a:rPr>
              <a:t> elements provided the </a:t>
            </a:r>
            <a:r>
              <a:rPr lang="en-US" b="1" dirty="0">
                <a:effectLst>
                  <a:outerShdw blurRad="38100" dist="38100" dir="2700000" algn="tl">
                    <a:srgbClr val="000000">
                      <a:alpha val="43137"/>
                    </a:srgbClr>
                  </a:outerShdw>
                </a:effectLst>
                <a:latin typeface="Consolas" panose="020B0609020204030204" pitchFamily="49" charset="0"/>
                <a:cs typeface="Calibri Light" panose="020F0302020204030204" pitchFamily="34" charset="0"/>
              </a:rPr>
              <a:t>Index</a:t>
            </a:r>
            <a:r>
              <a:rPr lang="en-US" dirty="0">
                <a:effectLst>
                  <a:outerShdw blurRad="38100" dist="38100" dir="2700000" algn="tl">
                    <a:srgbClr val="000000">
                      <a:alpha val="43137"/>
                    </a:srgbClr>
                  </a:outerShdw>
                </a:effectLst>
                <a:cs typeface="Calibri Light" panose="020F0302020204030204" pitchFamily="34" charset="0"/>
              </a:rPr>
              <a:t> for each is unique.</a:t>
            </a:r>
            <a:br>
              <a:rPr lang="en-US" dirty="0">
                <a:effectLst>
                  <a:outerShdw blurRad="38100" dist="38100" dir="2700000" algn="tl">
                    <a:srgbClr val="000000">
                      <a:alpha val="43137"/>
                    </a:srgbClr>
                  </a:outerShdw>
                </a:effectLst>
                <a:cs typeface="Calibri Light" panose="020F0302020204030204" pitchFamily="34" charset="0"/>
              </a:rPr>
            </a:br>
            <a:endParaRPr lang="en-US" dirty="0">
              <a:effectLst>
                <a:outerShdw blurRad="38100" dist="38100" dir="2700000" algn="tl">
                  <a:srgbClr val="000000">
                    <a:alpha val="43137"/>
                  </a:srgbClr>
                </a:outerShdw>
              </a:effectLst>
              <a:cs typeface="Calibri Light" panose="020F0302020204030204" pitchFamily="34" charset="0"/>
            </a:endParaRPr>
          </a:p>
          <a:p>
            <a:r>
              <a:rPr lang="en-US" b="1" i="1" dirty="0">
                <a:effectLst>
                  <a:outerShdw blurRad="38100" dist="38100" dir="2700000" algn="tl">
                    <a:srgbClr val="000000">
                      <a:alpha val="43137"/>
                    </a:srgbClr>
                  </a:outerShdw>
                </a:effectLst>
                <a:latin typeface="Consolas" panose="020B0609020204030204" pitchFamily="49" charset="0"/>
                <a:cs typeface="Calibri Light" panose="020F0302020204030204" pitchFamily="34" charset="0"/>
              </a:rPr>
              <a:t>&lt;ValidationCode&gt;</a:t>
            </a:r>
            <a:r>
              <a:rPr lang="en-US" dirty="0">
                <a:effectLst>
                  <a:outerShdw blurRad="38100" dist="38100" dir="2700000" algn="tl">
                    <a:srgbClr val="000000">
                      <a:alpha val="43137"/>
                    </a:srgbClr>
                  </a:outerShdw>
                </a:effectLst>
                <a:cs typeface="Calibri Light" panose="020F0302020204030204" pitchFamily="34" charset="0"/>
              </a:rPr>
              <a:t> is not required.  If empty, </a:t>
            </a:r>
            <a:r>
              <a:rPr lang="en-US" b="1" i="1" dirty="0">
                <a:effectLst>
                  <a:outerShdw blurRad="38100" dist="38100" dir="2700000" algn="tl">
                    <a:srgbClr val="000000">
                      <a:alpha val="43137"/>
                    </a:srgbClr>
                  </a:outerShdw>
                </a:effectLst>
                <a:latin typeface="Consolas" panose="020B0609020204030204" pitchFamily="49" charset="0"/>
                <a:cs typeface="Calibri Light" panose="020F0302020204030204" pitchFamily="34" charset="0"/>
              </a:rPr>
              <a:t>&lt;ValidTrueStatus&gt;</a:t>
            </a:r>
            <a:r>
              <a:rPr lang="en-US" dirty="0">
                <a:effectLst>
                  <a:outerShdw blurRad="38100" dist="38100" dir="2700000" algn="tl">
                    <a:srgbClr val="000000">
                      <a:alpha val="43137"/>
                    </a:srgbClr>
                  </a:outerShdw>
                </a:effectLst>
                <a:cs typeface="Calibri Light" panose="020F0302020204030204" pitchFamily="34" charset="0"/>
              </a:rPr>
              <a:t> and </a:t>
            </a:r>
            <a:r>
              <a:rPr lang="en-US" b="1" i="1" dirty="0">
                <a:effectLst>
                  <a:outerShdw blurRad="38100" dist="38100" dir="2700000" algn="tl">
                    <a:srgbClr val="000000">
                      <a:alpha val="43137"/>
                    </a:srgbClr>
                  </a:outerShdw>
                </a:effectLst>
                <a:latin typeface="Consolas" panose="020B0609020204030204" pitchFamily="49" charset="0"/>
                <a:cs typeface="Calibri Light" panose="020F0302020204030204" pitchFamily="34" charset="0"/>
              </a:rPr>
              <a:t>&lt;ValidTrueComment&gt;</a:t>
            </a:r>
            <a:r>
              <a:rPr lang="en-US" dirty="0">
                <a:effectLst>
                  <a:outerShdw blurRad="38100" dist="38100" dir="2700000" algn="tl">
                    <a:srgbClr val="000000">
                      <a:alpha val="43137"/>
                    </a:srgbClr>
                  </a:outerShdw>
                </a:effectLst>
                <a:cs typeface="Calibri Light" panose="020F0302020204030204" pitchFamily="34" charset="0"/>
              </a:rPr>
              <a:t> will always be applied.</a:t>
            </a:r>
            <a:br>
              <a:rPr lang="en-US" dirty="0">
                <a:effectLst>
                  <a:outerShdw blurRad="38100" dist="38100" dir="2700000" algn="tl">
                    <a:srgbClr val="000000">
                      <a:alpha val="43137"/>
                    </a:srgbClr>
                  </a:outerShdw>
                </a:effectLst>
                <a:cs typeface="Calibri Light" panose="020F0302020204030204" pitchFamily="34" charset="0"/>
              </a:rPr>
            </a:br>
            <a:endParaRPr lang="en-US" dirty="0">
              <a:effectLst>
                <a:outerShdw blurRad="38100" dist="38100" dir="2700000" algn="tl">
                  <a:srgbClr val="000000">
                    <a:alpha val="43137"/>
                  </a:srgbClr>
                </a:outerShdw>
              </a:effectLst>
              <a:cs typeface="Calibri Light" panose="020F0302020204030204" pitchFamily="34" charset="0"/>
            </a:endParaRPr>
          </a:p>
          <a:p>
            <a:r>
              <a:rPr lang="en-US" dirty="0">
                <a:effectLst>
                  <a:outerShdw blurRad="38100" dist="38100" dir="2700000" algn="tl">
                    <a:srgbClr val="000000">
                      <a:alpha val="43137"/>
                    </a:srgbClr>
                  </a:outerShdw>
                </a:effectLst>
                <a:cs typeface="Calibri Light" panose="020F0302020204030204" pitchFamily="34" charset="0"/>
              </a:rPr>
              <a:t>Comment text will always be applied to the </a:t>
            </a:r>
            <a:r>
              <a:rPr lang="en-US" b="1" dirty="0">
                <a:effectLst>
                  <a:outerShdw blurRad="38100" dist="38100" dir="2700000" algn="tl">
                    <a:srgbClr val="000000">
                      <a:alpha val="43137"/>
                    </a:srgbClr>
                  </a:outerShdw>
                </a:effectLst>
                <a:latin typeface="Consolas" panose="020B0609020204030204" pitchFamily="49" charset="0"/>
                <a:cs typeface="Calibri Light" panose="020F0302020204030204" pitchFamily="34" charset="0"/>
              </a:rPr>
              <a:t>Comments</a:t>
            </a:r>
            <a:r>
              <a:rPr lang="en-US" dirty="0">
                <a:effectLst>
                  <a:outerShdw blurRad="38100" dist="38100" dir="2700000" algn="tl">
                    <a:srgbClr val="000000">
                      <a:alpha val="43137"/>
                    </a:srgbClr>
                  </a:outerShdw>
                </a:effectLst>
                <a:cs typeface="Calibri Light" panose="020F0302020204030204" pitchFamily="34" charset="0"/>
              </a:rPr>
              <a:t> field in the checklist.  It will also be duplicated to </a:t>
            </a:r>
            <a:r>
              <a:rPr lang="en-US" b="1" dirty="0">
                <a:effectLst>
                  <a:outerShdw blurRad="38100" dist="38100" dir="2700000" algn="tl">
                    <a:srgbClr val="000000">
                      <a:alpha val="43137"/>
                    </a:srgbClr>
                  </a:outerShdw>
                </a:effectLst>
                <a:latin typeface="Consolas" panose="020B0609020204030204" pitchFamily="49" charset="0"/>
                <a:cs typeface="Calibri Light" panose="020F0302020204030204" pitchFamily="34" charset="0"/>
              </a:rPr>
              <a:t>Finding Details</a:t>
            </a:r>
            <a:r>
              <a:rPr lang="en-US" dirty="0">
                <a:effectLst>
                  <a:outerShdw blurRad="38100" dist="38100" dir="2700000" algn="tl">
                    <a:srgbClr val="000000">
                      <a:alpha val="43137"/>
                    </a:srgbClr>
                  </a:outerShdw>
                </a:effectLst>
                <a:cs typeface="Calibri Light" panose="020F0302020204030204" pitchFamily="34" charset="0"/>
              </a:rPr>
              <a:t> if empty.</a:t>
            </a:r>
            <a:br>
              <a:rPr lang="en-US" dirty="0">
                <a:effectLst>
                  <a:outerShdw blurRad="38100" dist="38100" dir="2700000" algn="tl">
                    <a:srgbClr val="000000">
                      <a:alpha val="43137"/>
                    </a:srgbClr>
                  </a:outerShdw>
                </a:effectLst>
                <a:cs typeface="Calibri Light" panose="020F0302020204030204" pitchFamily="34" charset="0"/>
              </a:rPr>
            </a:br>
            <a:endParaRPr lang="en-US" dirty="0">
              <a:effectLst>
                <a:outerShdw blurRad="38100" dist="38100" dir="2700000" algn="tl">
                  <a:srgbClr val="000000">
                    <a:alpha val="43137"/>
                  </a:srgbClr>
                </a:outerShdw>
              </a:effectLst>
              <a:cs typeface="Calibri Light" panose="020F0302020204030204" pitchFamily="34" charset="0"/>
            </a:endParaRPr>
          </a:p>
          <a:p>
            <a:r>
              <a:rPr lang="en-US" b="1" dirty="0">
                <a:solidFill>
                  <a:schemeClr val="accent3">
                    <a:lumMod val="60000"/>
                    <a:lumOff val="40000"/>
                  </a:schemeClr>
                </a:solidFill>
                <a:effectLst>
                  <a:outerShdw blurRad="38100" dist="38100" dir="2700000" algn="tl">
                    <a:srgbClr val="000000">
                      <a:alpha val="43137"/>
                    </a:srgbClr>
                  </a:outerShdw>
                </a:effectLst>
                <a:cs typeface="Calibri Light" panose="020F0302020204030204" pitchFamily="34" charset="0"/>
              </a:rPr>
              <a:t>DO</a:t>
            </a:r>
          </a:p>
          <a:p>
            <a:pPr lvl="1"/>
            <a:r>
              <a:rPr lang="en-US" dirty="0">
                <a:solidFill>
                  <a:schemeClr val="accent3">
                    <a:lumMod val="60000"/>
                    <a:lumOff val="40000"/>
                  </a:schemeClr>
                </a:solidFill>
                <a:effectLst>
                  <a:outerShdw blurRad="38100" dist="38100" dir="2700000" algn="tl">
                    <a:srgbClr val="000000">
                      <a:alpha val="43137"/>
                    </a:srgbClr>
                  </a:outerShdw>
                </a:effectLst>
                <a:cs typeface="Calibri Light" panose="020F0302020204030204" pitchFamily="34" charset="0"/>
              </a:rPr>
              <a:t>Point </a:t>
            </a:r>
            <a:r>
              <a:rPr lang="en-US" b="1" dirty="0">
                <a:solidFill>
                  <a:schemeClr val="accent3">
                    <a:lumMod val="60000"/>
                    <a:lumOff val="40000"/>
                  </a:schemeClr>
                </a:solidFill>
                <a:effectLst>
                  <a:outerShdw blurRad="38100" dist="38100" dir="2700000" algn="tl">
                    <a:srgbClr val="000000">
                      <a:alpha val="43137"/>
                    </a:srgbClr>
                  </a:outerShdw>
                </a:effectLst>
                <a:latin typeface="Consolas" panose="020B0609020204030204" pitchFamily="49" charset="0"/>
                <a:cs typeface="Calibri Light" panose="020F0302020204030204" pitchFamily="34" charset="0"/>
              </a:rPr>
              <a:t>-AFPath</a:t>
            </a:r>
            <a:r>
              <a:rPr lang="en-US" dirty="0">
                <a:solidFill>
                  <a:schemeClr val="accent3">
                    <a:lumMod val="60000"/>
                    <a:lumOff val="40000"/>
                  </a:schemeClr>
                </a:solidFill>
                <a:effectLst>
                  <a:outerShdw blurRad="38100" dist="38100" dir="2700000" algn="tl">
                    <a:srgbClr val="000000">
                      <a:alpha val="43137"/>
                    </a:srgbClr>
                  </a:outerShdw>
                </a:effectLst>
                <a:cs typeface="Calibri Light" panose="020F0302020204030204" pitchFamily="34" charset="0"/>
              </a:rPr>
              <a:t> to a folder and NOT an answer file.  Evaluate-STIG automatically selects the Answer File.</a:t>
            </a:r>
          </a:p>
          <a:p>
            <a:pPr lvl="1"/>
            <a:r>
              <a:rPr lang="en-US" dirty="0">
                <a:solidFill>
                  <a:schemeClr val="accent3">
                    <a:lumMod val="60000"/>
                    <a:lumOff val="40000"/>
                  </a:schemeClr>
                </a:solidFill>
                <a:effectLst>
                  <a:outerShdw blurRad="38100" dist="38100" dir="2700000" algn="tl">
                    <a:srgbClr val="000000">
                      <a:alpha val="43137"/>
                    </a:srgbClr>
                  </a:outerShdw>
                </a:effectLst>
                <a:cs typeface="Calibri Light" panose="020F0302020204030204" pitchFamily="34" charset="0"/>
              </a:rPr>
              <a:t>Use a single answer file for each STIG.  Multiple </a:t>
            </a:r>
            <a:r>
              <a:rPr lang="en-US" b="1" i="1" dirty="0">
                <a:solidFill>
                  <a:schemeClr val="accent3">
                    <a:lumMod val="60000"/>
                    <a:lumOff val="40000"/>
                  </a:schemeClr>
                </a:solidFill>
                <a:effectLst>
                  <a:outerShdw blurRad="38100" dist="38100" dir="2700000" algn="tl">
                    <a:srgbClr val="000000">
                      <a:alpha val="43137"/>
                    </a:srgbClr>
                  </a:outerShdw>
                </a:effectLst>
                <a:latin typeface="Consolas" panose="020B0609020204030204" pitchFamily="49" charset="0"/>
                <a:cs typeface="Calibri Light" panose="020F0302020204030204" pitchFamily="34" charset="0"/>
              </a:rPr>
              <a:t>&lt;Vuln ID&gt;</a:t>
            </a:r>
            <a:r>
              <a:rPr lang="en-US" dirty="0">
                <a:solidFill>
                  <a:schemeClr val="accent3">
                    <a:lumMod val="60000"/>
                    <a:lumOff val="40000"/>
                  </a:schemeClr>
                </a:solidFill>
                <a:effectLst>
                  <a:outerShdw blurRad="38100" dist="38100" dir="2700000" algn="tl">
                    <a:srgbClr val="000000">
                      <a:alpha val="43137"/>
                    </a:srgbClr>
                  </a:outerShdw>
                </a:effectLst>
                <a:cs typeface="Calibri Light" panose="020F0302020204030204" pitchFamily="34" charset="0"/>
              </a:rPr>
              <a:t> and </a:t>
            </a:r>
            <a:r>
              <a:rPr lang="en-US" b="1" i="1" dirty="0">
                <a:solidFill>
                  <a:schemeClr val="accent3">
                    <a:lumMod val="60000"/>
                    <a:lumOff val="40000"/>
                  </a:schemeClr>
                </a:solidFill>
                <a:effectLst>
                  <a:outerShdw blurRad="38100" dist="38100" dir="2700000" algn="tl">
                    <a:srgbClr val="000000">
                      <a:alpha val="43137"/>
                    </a:srgbClr>
                  </a:outerShdw>
                </a:effectLst>
                <a:latin typeface="Consolas" panose="020B0609020204030204" pitchFamily="49" charset="0"/>
                <a:cs typeface="Calibri Light" panose="020F0302020204030204" pitchFamily="34" charset="0"/>
              </a:rPr>
              <a:t>&lt;AnswerKey Name&gt;</a:t>
            </a:r>
            <a:r>
              <a:rPr lang="en-US" dirty="0">
                <a:solidFill>
                  <a:schemeClr val="accent3">
                    <a:lumMod val="60000"/>
                    <a:lumOff val="40000"/>
                  </a:schemeClr>
                </a:solidFill>
                <a:effectLst>
                  <a:outerShdw blurRad="38100" dist="38100" dir="2700000" algn="tl">
                    <a:srgbClr val="000000">
                      <a:alpha val="43137"/>
                    </a:srgbClr>
                  </a:outerShdw>
                </a:effectLst>
                <a:cs typeface="Calibri Light" panose="020F0302020204030204" pitchFamily="34" charset="0"/>
              </a:rPr>
              <a:t> is supported in an answer file.</a:t>
            </a:r>
            <a:br>
              <a:rPr lang="en-US" dirty="0">
                <a:solidFill>
                  <a:schemeClr val="accent3">
                    <a:lumMod val="60000"/>
                    <a:lumOff val="40000"/>
                  </a:schemeClr>
                </a:solidFill>
                <a:effectLst>
                  <a:outerShdw blurRad="38100" dist="38100" dir="2700000" algn="tl">
                    <a:srgbClr val="000000">
                      <a:alpha val="43137"/>
                    </a:srgbClr>
                  </a:outerShdw>
                </a:effectLst>
                <a:cs typeface="Calibri Light" panose="020F0302020204030204" pitchFamily="34" charset="0"/>
              </a:rPr>
            </a:br>
            <a:endParaRPr lang="en-US" dirty="0">
              <a:solidFill>
                <a:schemeClr val="accent3">
                  <a:lumMod val="60000"/>
                  <a:lumOff val="40000"/>
                </a:schemeClr>
              </a:solidFill>
              <a:effectLst>
                <a:outerShdw blurRad="38100" dist="38100" dir="2700000" algn="tl">
                  <a:srgbClr val="000000">
                    <a:alpha val="43137"/>
                  </a:srgbClr>
                </a:outerShdw>
              </a:effectLst>
              <a:cs typeface="Calibri Light" panose="020F0302020204030204" pitchFamily="34" charset="0"/>
            </a:endParaRPr>
          </a:p>
          <a:p>
            <a:r>
              <a:rPr lang="en-US" b="1" dirty="0">
                <a:solidFill>
                  <a:schemeClr val="accent5">
                    <a:lumMod val="60000"/>
                    <a:lumOff val="40000"/>
                  </a:schemeClr>
                </a:solidFill>
                <a:effectLst>
                  <a:outerShdw blurRad="38100" dist="38100" dir="2700000" algn="tl">
                    <a:srgbClr val="000000">
                      <a:alpha val="43137"/>
                    </a:srgbClr>
                  </a:outerShdw>
                </a:effectLst>
                <a:cs typeface="Calibri Light" panose="020F0302020204030204" pitchFamily="34" charset="0"/>
              </a:rPr>
              <a:t>DON’T</a:t>
            </a:r>
          </a:p>
          <a:p>
            <a:pPr lvl="1"/>
            <a:r>
              <a:rPr lang="en-US" dirty="0">
                <a:solidFill>
                  <a:schemeClr val="accent5">
                    <a:lumMod val="60000"/>
                    <a:lumOff val="40000"/>
                  </a:schemeClr>
                </a:solidFill>
                <a:effectLst>
                  <a:outerShdw blurRad="38100" dist="38100" dir="2700000" algn="tl">
                    <a:srgbClr val="000000">
                      <a:alpha val="43137"/>
                    </a:srgbClr>
                  </a:outerShdw>
                </a:effectLst>
                <a:cs typeface="Calibri Light" panose="020F0302020204030204" pitchFamily="34" charset="0"/>
              </a:rPr>
              <a:t>Have multiple answer files for the same STIG in </a:t>
            </a:r>
            <a:r>
              <a:rPr lang="en-US" b="1" i="1" dirty="0">
                <a:solidFill>
                  <a:schemeClr val="accent5">
                    <a:lumMod val="60000"/>
                    <a:lumOff val="40000"/>
                  </a:schemeClr>
                </a:solidFill>
                <a:effectLst>
                  <a:outerShdw blurRad="38100" dist="38100" dir="2700000" algn="tl">
                    <a:srgbClr val="000000">
                      <a:alpha val="43137"/>
                    </a:srgbClr>
                  </a:outerShdw>
                </a:effectLst>
                <a:latin typeface="Consolas" panose="020B0609020204030204" pitchFamily="49" charset="0"/>
                <a:cs typeface="Calibri Light" panose="020F0302020204030204" pitchFamily="34" charset="0"/>
              </a:rPr>
              <a:t>AFPath</a:t>
            </a:r>
            <a:r>
              <a:rPr lang="en-US" dirty="0">
                <a:solidFill>
                  <a:schemeClr val="accent5">
                    <a:lumMod val="60000"/>
                    <a:lumOff val="40000"/>
                  </a:schemeClr>
                </a:solidFill>
                <a:effectLst>
                  <a:outerShdw blurRad="38100" dist="38100" dir="2700000" algn="tl">
                    <a:srgbClr val="000000">
                      <a:alpha val="43137"/>
                    </a:srgbClr>
                  </a:outerShdw>
                </a:effectLst>
                <a:cs typeface="Calibri Light" panose="020F0302020204030204" pitchFamily="34" charset="0"/>
              </a:rPr>
              <a:t>.  This is not supported.  In the event multiple answer files for a STIG are detected, Evaluate-STIG will only use the most recently modified file.</a:t>
            </a:r>
          </a:p>
          <a:p>
            <a:pPr lvl="1"/>
            <a:r>
              <a:rPr lang="en-US" dirty="0">
                <a:solidFill>
                  <a:schemeClr val="accent5">
                    <a:lumMod val="60000"/>
                    <a:lumOff val="40000"/>
                  </a:schemeClr>
                </a:solidFill>
                <a:effectLst>
                  <a:outerShdw blurRad="38100" dist="38100" dir="2700000" algn="tl">
                    <a:srgbClr val="000000">
                      <a:alpha val="43137"/>
                    </a:srgbClr>
                  </a:outerShdw>
                </a:effectLst>
                <a:cs typeface="Calibri Light" panose="020F0302020204030204" pitchFamily="34" charset="0"/>
              </a:rPr>
              <a:t>Specify the same </a:t>
            </a:r>
            <a:r>
              <a:rPr lang="en-US" b="1" i="1" dirty="0">
                <a:solidFill>
                  <a:schemeClr val="accent5">
                    <a:lumMod val="60000"/>
                    <a:lumOff val="40000"/>
                  </a:schemeClr>
                </a:solidFill>
                <a:effectLst>
                  <a:outerShdw blurRad="38100" dist="38100" dir="2700000" algn="tl">
                    <a:srgbClr val="000000">
                      <a:alpha val="43137"/>
                    </a:srgbClr>
                  </a:outerShdw>
                </a:effectLst>
                <a:latin typeface="Consolas" panose="020B0609020204030204" pitchFamily="49" charset="0"/>
                <a:cs typeface="Calibri Light" panose="020F0302020204030204" pitchFamily="34" charset="0"/>
              </a:rPr>
              <a:t>&lt;Vuln ID&gt;</a:t>
            </a:r>
            <a:r>
              <a:rPr lang="en-US" dirty="0">
                <a:solidFill>
                  <a:schemeClr val="accent5">
                    <a:lumMod val="60000"/>
                    <a:lumOff val="40000"/>
                  </a:schemeClr>
                </a:solidFill>
                <a:effectLst>
                  <a:outerShdw blurRad="38100" dist="38100" dir="2700000" algn="tl">
                    <a:srgbClr val="000000">
                      <a:alpha val="43137"/>
                    </a:srgbClr>
                  </a:outerShdw>
                </a:effectLst>
                <a:cs typeface="Calibri Light" panose="020F0302020204030204" pitchFamily="34" charset="0"/>
              </a:rPr>
              <a:t> more than once within an answer file.  This is not supported.</a:t>
            </a:r>
          </a:p>
        </p:txBody>
      </p:sp>
      <p:sp>
        <p:nvSpPr>
          <p:cNvPr id="4" name="Date Placeholder 3"/>
          <p:cNvSpPr>
            <a:spLocks noGrp="1"/>
          </p:cNvSpPr>
          <p:nvPr>
            <p:ph type="dt" sz="half" idx="10"/>
          </p:nvPr>
        </p:nvSpPr>
        <p:spPr/>
        <p:txBody>
          <a:bodyPr/>
          <a:lstStyle/>
          <a:p>
            <a:fld id="{1EFF16BC-E282-4D8F-9A16-B98B9140188C}" type="datetime3">
              <a:rPr lang="en-US" smtClean="0"/>
              <a:t>9 December 2025</a:t>
            </a:fld>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27</a:t>
            </a:fld>
            <a:endParaRPr lang="en-US" dirty="0"/>
          </a:p>
        </p:txBody>
      </p:sp>
    </p:spTree>
    <p:extLst>
      <p:ext uri="{BB962C8B-B14F-4D97-AF65-F5344CB8AC3E}">
        <p14:creationId xmlns:p14="http://schemas.microsoft.com/office/powerpoint/2010/main" val="1906697752"/>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par>
                                <p:cTn id="38" presetID="10" presetClass="entr" presetSubtype="0" fill="hold" nodeType="withEffect">
                                  <p:stCondLst>
                                    <p:cond delay="0"/>
                                  </p:stCondLst>
                                  <p:childTnLst>
                                    <p:set>
                                      <p:cBhvr>
                                        <p:cTn id="39" dur="1" fill="hold">
                                          <p:stCondLst>
                                            <p:cond delay="0"/>
                                          </p:stCondLst>
                                        </p:cTn>
                                        <p:tgtEl>
                                          <p:spTgt spid="3">
                                            <p:txEl>
                                              <p:pRg st="7" end="7"/>
                                            </p:txEl>
                                          </p:spTgt>
                                        </p:tgtEl>
                                        <p:attrNameLst>
                                          <p:attrName>style.visibility</p:attrName>
                                        </p:attrNameLst>
                                      </p:cBhvr>
                                      <p:to>
                                        <p:strVal val="visible"/>
                                      </p:to>
                                    </p:set>
                                    <p:animEffect transition="in" filter="fade">
                                      <p:cBhvr>
                                        <p:cTn id="40" dur="500"/>
                                        <p:tgtEl>
                                          <p:spTgt spid="3">
                                            <p:txEl>
                                              <p:pRg st="7" end="7"/>
                                            </p:txEl>
                                          </p:spTgt>
                                        </p:tgtEl>
                                      </p:cBhvr>
                                    </p:animEffect>
                                  </p:childTnLst>
                                </p:cTn>
                              </p:par>
                              <p:par>
                                <p:cTn id="41" presetID="10" presetClass="entr" presetSubtype="0" fill="hold" nodeType="withEffect">
                                  <p:stCondLst>
                                    <p:cond delay="0"/>
                                  </p:stCondLst>
                                  <p:childTnLst>
                                    <p:set>
                                      <p:cBhvr>
                                        <p:cTn id="42" dur="1" fill="hold">
                                          <p:stCondLst>
                                            <p:cond delay="0"/>
                                          </p:stCondLst>
                                        </p:cTn>
                                        <p:tgtEl>
                                          <p:spTgt spid="3">
                                            <p:txEl>
                                              <p:pRg st="8" end="8"/>
                                            </p:txEl>
                                          </p:spTgt>
                                        </p:tgtEl>
                                        <p:attrNameLst>
                                          <p:attrName>style.visibility</p:attrName>
                                        </p:attrNameLst>
                                      </p:cBhvr>
                                      <p:to>
                                        <p:strVal val="visible"/>
                                      </p:to>
                                    </p:set>
                                    <p:animEffect transition="in" filter="fade">
                                      <p:cBhvr>
                                        <p:cTn id="43" dur="500"/>
                                        <p:tgtEl>
                                          <p:spTgt spid="3">
                                            <p:txEl>
                                              <p:pRg st="8" end="8"/>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3">
                                            <p:txEl>
                                              <p:pRg st="9" end="9"/>
                                            </p:txEl>
                                          </p:spTgt>
                                        </p:tgtEl>
                                        <p:attrNameLst>
                                          <p:attrName>style.visibility</p:attrName>
                                        </p:attrNameLst>
                                      </p:cBhvr>
                                      <p:to>
                                        <p:strVal val="visible"/>
                                      </p:to>
                                    </p:set>
                                    <p:animEffect transition="in" filter="fade">
                                      <p:cBhvr>
                                        <p:cTn id="48" dur="500"/>
                                        <p:tgtEl>
                                          <p:spTgt spid="3">
                                            <p:txEl>
                                              <p:pRg st="9" end="9"/>
                                            </p:txEl>
                                          </p:spTgt>
                                        </p:tgtEl>
                                      </p:cBhvr>
                                    </p:animEffect>
                                  </p:childTnLst>
                                </p:cTn>
                              </p:par>
                              <p:par>
                                <p:cTn id="49" presetID="10" presetClass="entr" presetSubtype="0" fill="hold" nodeType="withEffect">
                                  <p:stCondLst>
                                    <p:cond delay="0"/>
                                  </p:stCondLst>
                                  <p:childTnLst>
                                    <p:set>
                                      <p:cBhvr>
                                        <p:cTn id="50" dur="1" fill="hold">
                                          <p:stCondLst>
                                            <p:cond delay="0"/>
                                          </p:stCondLst>
                                        </p:cTn>
                                        <p:tgtEl>
                                          <p:spTgt spid="3">
                                            <p:txEl>
                                              <p:pRg st="10" end="10"/>
                                            </p:txEl>
                                          </p:spTgt>
                                        </p:tgtEl>
                                        <p:attrNameLst>
                                          <p:attrName>style.visibility</p:attrName>
                                        </p:attrNameLst>
                                      </p:cBhvr>
                                      <p:to>
                                        <p:strVal val="visible"/>
                                      </p:to>
                                    </p:set>
                                    <p:animEffect transition="in" filter="fade">
                                      <p:cBhvr>
                                        <p:cTn id="51" dur="500"/>
                                        <p:tgtEl>
                                          <p:spTgt spid="3">
                                            <p:txEl>
                                              <p:pRg st="10" end="10"/>
                                            </p:txEl>
                                          </p:spTgt>
                                        </p:tgtEl>
                                      </p:cBhvr>
                                    </p:animEffect>
                                  </p:childTnLst>
                                </p:cTn>
                              </p:par>
                              <p:par>
                                <p:cTn id="52" presetID="10" presetClass="entr" presetSubtype="0" fill="hold" nodeType="withEffect">
                                  <p:stCondLst>
                                    <p:cond delay="0"/>
                                  </p:stCondLst>
                                  <p:childTnLst>
                                    <p:set>
                                      <p:cBhvr>
                                        <p:cTn id="53" dur="1" fill="hold">
                                          <p:stCondLst>
                                            <p:cond delay="0"/>
                                          </p:stCondLst>
                                        </p:cTn>
                                        <p:tgtEl>
                                          <p:spTgt spid="3">
                                            <p:txEl>
                                              <p:pRg st="11" end="11"/>
                                            </p:txEl>
                                          </p:spTgt>
                                        </p:tgtEl>
                                        <p:attrNameLst>
                                          <p:attrName>style.visibility</p:attrName>
                                        </p:attrNameLst>
                                      </p:cBhvr>
                                      <p:to>
                                        <p:strVal val="visible"/>
                                      </p:to>
                                    </p:set>
                                    <p:animEffect transition="in" filter="fade">
                                      <p:cBhvr>
                                        <p:cTn id="54"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Versioning and Updates </a:t>
            </a:r>
          </a:p>
        </p:txBody>
      </p:sp>
      <p:sp>
        <p:nvSpPr>
          <p:cNvPr id="3" name="Content Placeholder 2"/>
          <p:cNvSpPr>
            <a:spLocks noGrp="1"/>
          </p:cNvSpPr>
          <p:nvPr>
            <p:ph idx="1"/>
          </p:nvPr>
        </p:nvSpPr>
        <p:spPr>
          <a:xfrm>
            <a:off x="382590" y="1236790"/>
            <a:ext cx="8378825" cy="3455670"/>
          </a:xfrm>
        </p:spPr>
        <p:txBody>
          <a:bodyPr/>
          <a:lstStyle/>
          <a:p>
            <a:r>
              <a:rPr lang="en-US" sz="1600" dirty="0">
                <a:effectLst>
                  <a:outerShdw blurRad="38100" dist="38100" dir="2700000" algn="tl">
                    <a:srgbClr val="000000">
                      <a:alpha val="43137"/>
                    </a:srgbClr>
                  </a:outerShdw>
                </a:effectLst>
              </a:rPr>
              <a:t>Evaluate-STIG is versioned as </a:t>
            </a:r>
            <a:r>
              <a:rPr lang="en-US" sz="1600" b="1" dirty="0">
                <a:effectLst>
                  <a:outerShdw blurRad="38100" dist="38100" dir="2700000" algn="tl">
                    <a:srgbClr val="000000">
                      <a:alpha val="43137"/>
                    </a:srgbClr>
                  </a:outerShdw>
                </a:effectLst>
                <a:latin typeface="Consolas" panose="020B0609020204030204" pitchFamily="49" charset="0"/>
              </a:rPr>
              <a:t>&lt;Major&gt;.&lt;YYMM&gt;.&lt;Release&gt;</a:t>
            </a:r>
            <a:r>
              <a:rPr lang="en-US" sz="1600" b="1" dirty="0">
                <a:effectLst>
                  <a:outerShdw blurRad="38100" dist="38100" dir="2700000" algn="tl">
                    <a:srgbClr val="000000">
                      <a:alpha val="43137"/>
                    </a:srgbClr>
                  </a:outerShdw>
                </a:effectLst>
              </a:rPr>
              <a:t> </a:t>
            </a:r>
            <a:r>
              <a:rPr lang="en-US" sz="1600" dirty="0">
                <a:effectLst>
                  <a:outerShdw blurRad="38100" dist="38100" dir="2700000" algn="tl">
                    <a:srgbClr val="000000">
                      <a:alpha val="43137"/>
                    </a:srgbClr>
                  </a:outerShdw>
                </a:effectLst>
              </a:rPr>
              <a:t>(e.g. 1.2301.1)</a:t>
            </a:r>
          </a:p>
          <a:p>
            <a:pPr lvl="1"/>
            <a:r>
              <a:rPr lang="en-US" sz="1600" dirty="0">
                <a:effectLst>
                  <a:outerShdw blurRad="38100" dist="38100" dir="2700000" algn="tl">
                    <a:srgbClr val="000000">
                      <a:alpha val="43137"/>
                    </a:srgbClr>
                  </a:outerShdw>
                </a:effectLst>
                <a:cs typeface="Calibri Light" panose="020F0302020204030204" pitchFamily="34" charset="0"/>
              </a:rPr>
              <a:t>YYMM is the year and month from the current STIG quarter per DISA’s schedule.</a:t>
            </a:r>
          </a:p>
          <a:p>
            <a:pPr lvl="1"/>
            <a:r>
              <a:rPr lang="en-US" sz="1600" dirty="0">
                <a:effectLst>
                  <a:outerShdw blurRad="38100" dist="38100" dir="2700000" algn="tl">
                    <a:srgbClr val="000000">
                      <a:alpha val="43137"/>
                    </a:srgbClr>
                  </a:outerShdw>
                </a:effectLst>
                <a:latin typeface="Calibri Light" panose="020F0302020204030204" pitchFamily="34" charset="0"/>
                <a:cs typeface="Calibri Light" panose="020F0302020204030204" pitchFamily="34" charset="0"/>
              </a:rPr>
              <a:t>Release will be incremented as needed for updates during a STIG cycle to address out-of-cycle STIG releases, bug fixes, etc..</a:t>
            </a:r>
            <a:br>
              <a:rPr lang="en-US" sz="1600" dirty="0">
                <a:effectLst>
                  <a:outerShdw blurRad="38100" dist="38100" dir="2700000" algn="tl">
                    <a:srgbClr val="000000">
                      <a:alpha val="43137"/>
                    </a:srgbClr>
                  </a:outerShdw>
                </a:effectLst>
                <a:latin typeface="Calibri Light" panose="020F0302020204030204" pitchFamily="34" charset="0"/>
                <a:cs typeface="Calibri Light" panose="020F0302020204030204" pitchFamily="34" charset="0"/>
              </a:rPr>
            </a:br>
            <a:endParaRPr lang="en-US" sz="1600" dirty="0">
              <a:effectLst>
                <a:outerShdw blurRad="38100" dist="38100" dir="2700000" algn="tl">
                  <a:srgbClr val="000000">
                    <a:alpha val="43137"/>
                  </a:srgbClr>
                </a:outerShdw>
              </a:effectLst>
              <a:latin typeface="Calibri Light" panose="020F0302020204030204" pitchFamily="34" charset="0"/>
              <a:cs typeface="Calibri Light" panose="020F0302020204030204" pitchFamily="34" charset="0"/>
            </a:endParaRPr>
          </a:p>
          <a:p>
            <a:r>
              <a:rPr lang="en-US" sz="1600" dirty="0">
                <a:effectLst>
                  <a:outerShdw blurRad="38100" dist="38100" dir="2700000" algn="tl">
                    <a:srgbClr val="000000">
                      <a:alpha val="43137"/>
                    </a:srgbClr>
                  </a:outerShdw>
                </a:effectLst>
              </a:rPr>
              <a:t>DISA’s posted STIG release schedule </a:t>
            </a:r>
            <a:r>
              <a:rPr lang="en-US" sz="1600" dirty="0"/>
              <a:t>(</a:t>
            </a:r>
            <a:r>
              <a:rPr lang="en-US" sz="1100" dirty="0">
                <a:hlinkClick r:id="rId2"/>
              </a:rPr>
              <a:t>https://www.cyber.mil/stigs/quarterly-release-schedule-and-summary</a:t>
            </a:r>
            <a:r>
              <a:rPr lang="en-US" sz="1600" dirty="0"/>
              <a:t>):</a:t>
            </a:r>
          </a:p>
          <a:p>
            <a:endParaRPr lang="en-US" dirty="0"/>
          </a:p>
          <a:p>
            <a:endParaRPr lang="en-US" dirty="0"/>
          </a:p>
        </p:txBody>
      </p:sp>
      <p:sp>
        <p:nvSpPr>
          <p:cNvPr id="4" name="Date Placeholder 3"/>
          <p:cNvSpPr>
            <a:spLocks noGrp="1"/>
          </p:cNvSpPr>
          <p:nvPr>
            <p:ph type="dt" sz="half" idx="10"/>
          </p:nvPr>
        </p:nvSpPr>
        <p:spPr/>
        <p:txBody>
          <a:bodyPr/>
          <a:lstStyle/>
          <a:p>
            <a:fld id="{1EFF16BC-E282-4D8F-9A16-B98B9140188C}" type="datetime3">
              <a:rPr lang="en-US" smtClean="0"/>
              <a:t>9 December 2025</a:t>
            </a:fld>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28</a:t>
            </a:fld>
            <a:endParaRPr lang="en-US" dirty="0"/>
          </a:p>
        </p:txBody>
      </p:sp>
      <p:sp>
        <p:nvSpPr>
          <p:cNvPr id="10" name="TextBox 9"/>
          <p:cNvSpPr txBox="1"/>
          <p:nvPr/>
        </p:nvSpPr>
        <p:spPr>
          <a:xfrm>
            <a:off x="382590" y="4994439"/>
            <a:ext cx="8378825" cy="1169551"/>
          </a:xfrm>
          <a:prstGeom prst="rect">
            <a:avLst/>
          </a:prstGeom>
          <a:solidFill>
            <a:schemeClr val="bg2">
              <a:lumMod val="25000"/>
              <a:lumOff val="75000"/>
              <a:alpha val="50000"/>
            </a:schemeClr>
          </a:solidFill>
          <a:ln>
            <a:gradFill flip="none" rotWithShape="1">
              <a:gsLst>
                <a:gs pos="0">
                  <a:schemeClr val="bg2">
                    <a:lumMod val="10000"/>
                    <a:lumOff val="90000"/>
                  </a:schemeClr>
                </a:gs>
                <a:gs pos="100000">
                  <a:schemeClr val="bg2">
                    <a:lumMod val="75000"/>
                    <a:lumOff val="25000"/>
                  </a:schemeClr>
                </a:gs>
              </a:gsLst>
              <a:lin ang="2700000" scaled="1"/>
              <a:tileRect/>
            </a:gradFill>
          </a:ln>
          <a:effectLst>
            <a:outerShdw blurRad="50800" dist="63500" dir="2700000" algn="tl" rotWithShape="0">
              <a:prstClr val="black">
                <a:alpha val="40000"/>
              </a:prstClr>
            </a:outerShdw>
          </a:effectLst>
        </p:spPr>
        <p:txBody>
          <a:bodyPr wrap="square" lIns="91440" tIns="45720" rIns="91440" bIns="45720" rtlCol="0" anchor="t">
            <a:spAutoFit/>
          </a:bodyPr>
          <a:lstStyle/>
          <a:p>
            <a:r>
              <a:rPr lang="en-US" sz="1400" dirty="0">
                <a:solidFill>
                  <a:schemeClr val="tx1">
                    <a:lumMod val="95000"/>
                  </a:schemeClr>
                </a:solidFill>
                <a:effectLst>
                  <a:outerShdw blurRad="38100" dist="38100" dir="2700000" algn="tl">
                    <a:srgbClr val="000000">
                      <a:alpha val="43137"/>
                    </a:srgbClr>
                  </a:outerShdw>
                </a:effectLst>
                <a:cs typeface="Calibri Light" panose="020F0302020204030204" pitchFamily="34" charset="0"/>
              </a:rPr>
              <a:t>For currently supported STIGs, Evaluate-STIG is updated quarterly after the STIG Library Compilation .zip is posted to cyber.mil (approx. 2 weeks after).  Additional updates may also be posted as needed to address bug fixes or other changes.</a:t>
            </a:r>
          </a:p>
          <a:p>
            <a:endParaRPr lang="en-US" sz="1400" dirty="0">
              <a:solidFill>
                <a:schemeClr val="tx1">
                  <a:lumMod val="95000"/>
                </a:schemeClr>
              </a:solidFill>
              <a:effectLst>
                <a:outerShdw blurRad="38100" dist="38100" dir="2700000" algn="tl">
                  <a:srgbClr val="000000">
                    <a:alpha val="43137"/>
                  </a:srgbClr>
                </a:outerShdw>
              </a:effectLst>
              <a:cs typeface="Calibri Light" panose="020F0302020204030204" pitchFamily="34" charset="0"/>
            </a:endParaRPr>
          </a:p>
          <a:p>
            <a:r>
              <a:rPr lang="en-US" sz="1400" dirty="0">
                <a:solidFill>
                  <a:schemeClr val="tx1">
                    <a:lumMod val="95000"/>
                  </a:schemeClr>
                </a:solidFill>
                <a:effectLst>
                  <a:outerShdw blurRad="38100" dist="38100" dir="2700000" algn="tl">
                    <a:srgbClr val="000000">
                      <a:alpha val="43137"/>
                    </a:srgbClr>
                  </a:outerShdw>
                </a:effectLst>
                <a:cs typeface="Calibri Light" panose="020F0302020204030204" pitchFamily="34" charset="0"/>
              </a:rPr>
              <a:t>New STIG support is added based on demand and resourcing.</a:t>
            </a:r>
            <a:endParaRPr lang="en-US" sz="1400" dirty="0">
              <a:solidFill>
                <a:schemeClr val="bg1"/>
              </a:solidFill>
              <a:effectLst>
                <a:outerShdw blurRad="38100" dist="38100" dir="2700000" algn="tl">
                  <a:srgbClr val="000000">
                    <a:alpha val="43137"/>
                  </a:srgbClr>
                </a:outerShdw>
              </a:effectLst>
              <a:latin typeface="Consolas" panose="020B0609020204030204" pitchFamily="49" charset="0"/>
            </a:endParaRPr>
          </a:p>
        </p:txBody>
      </p:sp>
      <p:graphicFrame>
        <p:nvGraphicFramePr>
          <p:cNvPr id="12" name="Table 11"/>
          <p:cNvGraphicFramePr>
            <a:graphicFrameLocks noGrp="1"/>
          </p:cNvGraphicFramePr>
          <p:nvPr>
            <p:extLst>
              <p:ext uri="{D42A27DB-BD31-4B8C-83A1-F6EECF244321}">
                <p14:modId xmlns:p14="http://schemas.microsoft.com/office/powerpoint/2010/main" val="3678595337"/>
              </p:ext>
            </p:extLst>
          </p:nvPr>
        </p:nvGraphicFramePr>
        <p:xfrm>
          <a:off x="747855" y="3227443"/>
          <a:ext cx="3426398" cy="1341120"/>
        </p:xfrm>
        <a:graphic>
          <a:graphicData uri="http://schemas.openxmlformats.org/drawingml/2006/table">
            <a:tbl>
              <a:tblPr>
                <a:tableStyleId>{5C22544A-7EE6-4342-B048-85BDC9FD1C3A}</a:tableStyleId>
              </a:tblPr>
              <a:tblGrid>
                <a:gridCol w="752793">
                  <a:extLst>
                    <a:ext uri="{9D8B030D-6E8A-4147-A177-3AD203B41FA5}">
                      <a16:colId xmlns:a16="http://schemas.microsoft.com/office/drawing/2014/main" val="3898302555"/>
                    </a:ext>
                  </a:extLst>
                </a:gridCol>
                <a:gridCol w="1481391">
                  <a:extLst>
                    <a:ext uri="{9D8B030D-6E8A-4147-A177-3AD203B41FA5}">
                      <a16:colId xmlns:a16="http://schemas.microsoft.com/office/drawing/2014/main" val="3040778103"/>
                    </a:ext>
                  </a:extLst>
                </a:gridCol>
                <a:gridCol w="1192214">
                  <a:extLst>
                    <a:ext uri="{9D8B030D-6E8A-4147-A177-3AD203B41FA5}">
                      <a16:colId xmlns:a16="http://schemas.microsoft.com/office/drawing/2014/main" val="1264143795"/>
                    </a:ext>
                  </a:extLst>
                </a:gridCol>
              </a:tblGrid>
              <a:tr h="218390">
                <a:tc>
                  <a:txBody>
                    <a:bodyPr/>
                    <a:lstStyle/>
                    <a:p>
                      <a:pPr marL="285750" indent="-285750">
                        <a:buFont typeface="Arial" panose="020B0604020202020204" pitchFamily="34" charset="0"/>
                        <a:buChar char="•"/>
                      </a:pPr>
                      <a:r>
                        <a:rPr lang="en-US" sz="1600" dirty="0">
                          <a:solidFill>
                            <a:schemeClr val="tx2"/>
                          </a:solidFill>
                          <a:effectLst>
                            <a:outerShdw blurRad="38100" dist="38100" dir="2700000" algn="tl">
                              <a:srgbClr val="000000">
                                <a:alpha val="43137"/>
                              </a:srgbClr>
                            </a:outerShdw>
                          </a:effectLst>
                          <a:latin typeface="Calibri Light" panose="020F0302020204030204" pitchFamily="34" charset="0"/>
                          <a:cs typeface="Calibri Light" panose="020F0302020204030204" pitchFamily="34" charset="0"/>
                        </a:rPr>
                        <a:t>Q1</a:t>
                      </a:r>
                      <a:endParaRPr lang="en-US" sz="1600" dirty="0">
                        <a:solidFill>
                          <a:schemeClr val="tx2"/>
                        </a:solidFill>
                        <a:effectLst>
                          <a:outerShdw blurRad="38100" dist="38100" dir="2700000" algn="tl">
                            <a:srgbClr val="000000">
                              <a:alpha val="43137"/>
                            </a:srgbClr>
                          </a:outerShdw>
                        </a:effectLst>
                      </a:endParaRPr>
                    </a:p>
                  </a:txBody>
                  <a:tcPr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sz="1600" dirty="0">
                          <a:solidFill>
                            <a:schemeClr val="tx2"/>
                          </a:solidFill>
                          <a:effectLst>
                            <a:outerShdw blurRad="38100" dist="38100" dir="2700000" algn="tl">
                              <a:srgbClr val="000000">
                                <a:alpha val="43137"/>
                              </a:srgbClr>
                            </a:outerShdw>
                          </a:effectLst>
                          <a:latin typeface="Calibri Light" panose="020F0302020204030204" pitchFamily="34" charset="0"/>
                          <a:cs typeface="Calibri Light" panose="020F0302020204030204" pitchFamily="34" charset="0"/>
                        </a:rPr>
                        <a:t>End of January</a:t>
                      </a:r>
                      <a:endParaRPr lang="en-US" sz="1600" dirty="0">
                        <a:solidFill>
                          <a:schemeClr val="tx2"/>
                        </a:solidFill>
                        <a:effectLst>
                          <a:outerShdw blurRad="38100" dist="38100" dir="2700000" algn="tl">
                            <a:srgbClr val="000000">
                              <a:alpha val="43137"/>
                            </a:srgbClr>
                          </a:outerShdw>
                        </a:effectLst>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sz="1400" dirty="0">
                          <a:solidFill>
                            <a:schemeClr val="tx2"/>
                          </a:solidFill>
                          <a:effectLst>
                            <a:outerShdw blurRad="38100" dist="38100" dir="2700000" algn="tl">
                              <a:srgbClr val="000000">
                                <a:alpha val="43137"/>
                              </a:srgbClr>
                            </a:outerShdw>
                          </a:effectLst>
                          <a:latin typeface="Consolas" panose="020B0609020204030204" pitchFamily="49" charset="0"/>
                          <a:cs typeface="Calibri Light" panose="020F0302020204030204" pitchFamily="34" charset="0"/>
                        </a:rPr>
                        <a:t>[1.YY</a:t>
                      </a:r>
                      <a:r>
                        <a:rPr lang="en-US" sz="1400" b="1" u="sng" dirty="0">
                          <a:solidFill>
                            <a:schemeClr val="tx2"/>
                          </a:solidFill>
                          <a:effectLst>
                            <a:outerShdw blurRad="38100" dist="38100" dir="2700000" algn="tl">
                              <a:srgbClr val="000000">
                                <a:alpha val="43137"/>
                              </a:srgbClr>
                            </a:outerShdw>
                          </a:effectLst>
                          <a:latin typeface="Consolas" panose="020B0609020204030204" pitchFamily="49" charset="0"/>
                          <a:cs typeface="Calibri Light" panose="020F0302020204030204" pitchFamily="34" charset="0"/>
                        </a:rPr>
                        <a:t>01</a:t>
                      </a:r>
                      <a:r>
                        <a:rPr lang="en-US" sz="1400" dirty="0">
                          <a:solidFill>
                            <a:schemeClr val="tx2"/>
                          </a:solidFill>
                          <a:effectLst>
                            <a:outerShdw blurRad="38100" dist="38100" dir="2700000" algn="tl">
                              <a:srgbClr val="000000">
                                <a:alpha val="43137"/>
                              </a:srgbClr>
                            </a:outerShdw>
                          </a:effectLst>
                          <a:latin typeface="Consolas" panose="020B0609020204030204" pitchFamily="49" charset="0"/>
                          <a:cs typeface="Calibri Light" panose="020F0302020204030204" pitchFamily="34" charset="0"/>
                        </a:rPr>
                        <a:t>.0]</a:t>
                      </a:r>
                      <a:endParaRPr lang="en-US" sz="1400" dirty="0">
                        <a:solidFill>
                          <a:schemeClr val="tx2"/>
                        </a:solidFill>
                        <a:effectLst>
                          <a:outerShdw blurRad="38100" dist="38100" dir="2700000" algn="tl">
                            <a:srgbClr val="000000">
                              <a:alpha val="43137"/>
                            </a:srgbClr>
                          </a:outerShdw>
                        </a:effectLst>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29096048"/>
                  </a:ext>
                </a:extLst>
              </a:tr>
              <a:tr h="222328">
                <a:tc>
                  <a:txBody>
                    <a:bodyPr/>
                    <a:lstStyle/>
                    <a:p>
                      <a:pPr marL="285750" indent="-285750">
                        <a:buFont typeface="Arial" panose="020B0604020202020204" pitchFamily="34" charset="0"/>
                        <a:buChar char="•"/>
                      </a:pPr>
                      <a:r>
                        <a:rPr lang="en-US" sz="1600" dirty="0">
                          <a:solidFill>
                            <a:schemeClr val="tx2"/>
                          </a:solidFill>
                          <a:effectLst>
                            <a:outerShdw blurRad="38100" dist="38100" dir="2700000" algn="tl">
                              <a:srgbClr val="000000">
                                <a:alpha val="43137"/>
                              </a:srgbClr>
                            </a:outerShdw>
                          </a:effectLst>
                          <a:latin typeface="Calibri Light" panose="020F0302020204030204" pitchFamily="34" charset="0"/>
                          <a:cs typeface="Calibri Light" panose="020F0302020204030204" pitchFamily="34" charset="0"/>
                        </a:rPr>
                        <a:t>Q2</a:t>
                      </a:r>
                      <a:endParaRPr lang="en-US" sz="1600" dirty="0">
                        <a:solidFill>
                          <a:schemeClr val="tx2"/>
                        </a:solidFill>
                        <a:effectLst>
                          <a:outerShdw blurRad="38100" dist="38100" dir="2700000" algn="tl">
                            <a:srgbClr val="000000">
                              <a:alpha val="43137"/>
                            </a:srgbClr>
                          </a:outerShdw>
                        </a:effectLst>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sz="1600" dirty="0">
                          <a:solidFill>
                            <a:schemeClr val="tx2"/>
                          </a:solidFill>
                          <a:effectLst>
                            <a:outerShdw blurRad="38100" dist="38100" dir="2700000" algn="tl">
                              <a:srgbClr val="000000">
                                <a:alpha val="43137"/>
                              </a:srgbClr>
                            </a:outerShdw>
                          </a:effectLst>
                          <a:latin typeface="Calibri Light" panose="020F0302020204030204" pitchFamily="34" charset="0"/>
                          <a:cs typeface="Calibri Light" panose="020F0302020204030204" pitchFamily="34" charset="0"/>
                        </a:rPr>
                        <a:t>End of April</a:t>
                      </a:r>
                      <a:endParaRPr lang="en-US" sz="1600" dirty="0">
                        <a:solidFill>
                          <a:schemeClr val="tx2"/>
                        </a:solidFill>
                        <a:effectLst>
                          <a:outerShdw blurRad="38100" dist="38100" dir="2700000" algn="tl">
                            <a:srgbClr val="000000">
                              <a:alpha val="43137"/>
                            </a:srgbClr>
                          </a:outerShdw>
                        </a:effectLst>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sz="1400" dirty="0">
                          <a:solidFill>
                            <a:schemeClr val="tx2"/>
                          </a:solidFill>
                          <a:effectLst>
                            <a:outerShdw blurRad="38100" dist="38100" dir="2700000" algn="tl">
                              <a:srgbClr val="000000">
                                <a:alpha val="43137"/>
                              </a:srgbClr>
                            </a:outerShdw>
                          </a:effectLst>
                          <a:latin typeface="Consolas" panose="020B0609020204030204" pitchFamily="49" charset="0"/>
                          <a:cs typeface="Calibri Light" panose="020F0302020204030204" pitchFamily="34" charset="0"/>
                        </a:rPr>
                        <a:t>[1.YY</a:t>
                      </a:r>
                      <a:r>
                        <a:rPr lang="en-US" sz="1400" b="1" u="sng" dirty="0">
                          <a:solidFill>
                            <a:schemeClr val="tx2"/>
                          </a:solidFill>
                          <a:effectLst>
                            <a:outerShdw blurRad="38100" dist="38100" dir="2700000" algn="tl">
                              <a:srgbClr val="000000">
                                <a:alpha val="43137"/>
                              </a:srgbClr>
                            </a:outerShdw>
                          </a:effectLst>
                          <a:latin typeface="Consolas" panose="020B0609020204030204" pitchFamily="49" charset="0"/>
                          <a:cs typeface="Calibri Light" panose="020F0302020204030204" pitchFamily="34" charset="0"/>
                        </a:rPr>
                        <a:t>04</a:t>
                      </a:r>
                      <a:r>
                        <a:rPr lang="en-US" sz="1400" dirty="0">
                          <a:solidFill>
                            <a:schemeClr val="tx2"/>
                          </a:solidFill>
                          <a:effectLst>
                            <a:outerShdw blurRad="38100" dist="38100" dir="2700000" algn="tl">
                              <a:srgbClr val="000000">
                                <a:alpha val="43137"/>
                              </a:srgbClr>
                            </a:outerShdw>
                          </a:effectLst>
                          <a:latin typeface="Consolas" panose="020B0609020204030204" pitchFamily="49" charset="0"/>
                          <a:cs typeface="Calibri Light" panose="020F0302020204030204" pitchFamily="34" charset="0"/>
                        </a:rPr>
                        <a:t>.0]</a:t>
                      </a:r>
                      <a:endParaRPr lang="en-US" sz="1400" dirty="0">
                        <a:solidFill>
                          <a:schemeClr val="tx2"/>
                        </a:solidFill>
                        <a:effectLst>
                          <a:outerShdw blurRad="38100" dist="38100" dir="2700000" algn="tl">
                            <a:srgbClr val="000000">
                              <a:alpha val="43137"/>
                            </a:srgbClr>
                          </a:outerShdw>
                        </a:effectLst>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949891763"/>
                  </a:ext>
                </a:extLst>
              </a:tr>
              <a:tr h="179656">
                <a:tc>
                  <a:txBody>
                    <a:bodyPr/>
                    <a:lstStyle/>
                    <a:p>
                      <a:pPr marL="285750" indent="-285750">
                        <a:buFont typeface="Arial" panose="020B0604020202020204" pitchFamily="34" charset="0"/>
                        <a:buChar char="•"/>
                      </a:pPr>
                      <a:r>
                        <a:rPr lang="en-US" sz="1600" dirty="0">
                          <a:solidFill>
                            <a:schemeClr val="tx2"/>
                          </a:solidFill>
                          <a:effectLst>
                            <a:outerShdw blurRad="38100" dist="38100" dir="2700000" algn="tl">
                              <a:srgbClr val="000000">
                                <a:alpha val="43137"/>
                              </a:srgbClr>
                            </a:outerShdw>
                          </a:effectLst>
                          <a:latin typeface="Calibri Light" panose="020F0302020204030204" pitchFamily="34" charset="0"/>
                          <a:cs typeface="Calibri Light" panose="020F0302020204030204" pitchFamily="34" charset="0"/>
                        </a:rPr>
                        <a:t>Q3</a:t>
                      </a:r>
                      <a:endParaRPr lang="en-US" sz="1600" dirty="0">
                        <a:solidFill>
                          <a:schemeClr val="tx2"/>
                        </a:solidFill>
                        <a:effectLst>
                          <a:outerShdw blurRad="38100" dist="38100" dir="2700000" algn="tl">
                            <a:srgbClr val="000000">
                              <a:alpha val="43137"/>
                            </a:srgbClr>
                          </a:outerShdw>
                        </a:effectLst>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sz="1600" dirty="0">
                          <a:solidFill>
                            <a:schemeClr val="tx2"/>
                          </a:solidFill>
                          <a:effectLst>
                            <a:outerShdw blurRad="38100" dist="38100" dir="2700000" algn="tl">
                              <a:srgbClr val="000000">
                                <a:alpha val="43137"/>
                              </a:srgbClr>
                            </a:outerShdw>
                          </a:effectLst>
                          <a:latin typeface="Calibri Light" panose="020F0302020204030204" pitchFamily="34" charset="0"/>
                          <a:cs typeface="Calibri Light" panose="020F0302020204030204" pitchFamily="34" charset="0"/>
                        </a:rPr>
                        <a:t>End of July</a:t>
                      </a:r>
                      <a:endParaRPr lang="en-US" sz="1600" dirty="0">
                        <a:solidFill>
                          <a:schemeClr val="tx2"/>
                        </a:solidFill>
                        <a:effectLst>
                          <a:outerShdw blurRad="38100" dist="38100" dir="2700000" algn="tl">
                            <a:srgbClr val="000000">
                              <a:alpha val="43137"/>
                            </a:srgbClr>
                          </a:outerShdw>
                        </a:effectLst>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sz="1400" dirty="0">
                          <a:solidFill>
                            <a:schemeClr val="tx2"/>
                          </a:solidFill>
                          <a:effectLst>
                            <a:outerShdw blurRad="38100" dist="38100" dir="2700000" algn="tl">
                              <a:srgbClr val="000000">
                                <a:alpha val="43137"/>
                              </a:srgbClr>
                            </a:outerShdw>
                          </a:effectLst>
                          <a:latin typeface="Consolas" panose="020B0609020204030204" pitchFamily="49" charset="0"/>
                          <a:cs typeface="Calibri Light" panose="020F0302020204030204" pitchFamily="34" charset="0"/>
                        </a:rPr>
                        <a:t>[1.YY</a:t>
                      </a:r>
                      <a:r>
                        <a:rPr lang="en-US" sz="1400" b="1" u="sng" dirty="0">
                          <a:solidFill>
                            <a:schemeClr val="tx2"/>
                          </a:solidFill>
                          <a:effectLst>
                            <a:outerShdw blurRad="38100" dist="38100" dir="2700000" algn="tl">
                              <a:srgbClr val="000000">
                                <a:alpha val="43137"/>
                              </a:srgbClr>
                            </a:outerShdw>
                          </a:effectLst>
                          <a:latin typeface="Consolas" panose="020B0609020204030204" pitchFamily="49" charset="0"/>
                          <a:cs typeface="Calibri Light" panose="020F0302020204030204" pitchFamily="34" charset="0"/>
                        </a:rPr>
                        <a:t>07</a:t>
                      </a:r>
                      <a:r>
                        <a:rPr lang="en-US" sz="1400" dirty="0">
                          <a:solidFill>
                            <a:schemeClr val="tx2"/>
                          </a:solidFill>
                          <a:effectLst>
                            <a:outerShdw blurRad="38100" dist="38100" dir="2700000" algn="tl">
                              <a:srgbClr val="000000">
                                <a:alpha val="43137"/>
                              </a:srgbClr>
                            </a:outerShdw>
                          </a:effectLst>
                          <a:latin typeface="Consolas" panose="020B0609020204030204" pitchFamily="49" charset="0"/>
                          <a:cs typeface="Calibri Light" panose="020F0302020204030204" pitchFamily="34" charset="0"/>
                        </a:rPr>
                        <a:t>.0]</a:t>
                      </a:r>
                      <a:endParaRPr lang="en-US" sz="1400" dirty="0">
                        <a:solidFill>
                          <a:schemeClr val="tx2"/>
                        </a:solidFill>
                        <a:effectLst>
                          <a:outerShdw blurRad="38100" dist="38100" dir="2700000" algn="tl">
                            <a:srgbClr val="000000">
                              <a:alpha val="43137"/>
                            </a:srgbClr>
                          </a:outerShdw>
                        </a:effectLst>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965625667"/>
                  </a:ext>
                </a:extLst>
              </a:tr>
              <a:tr h="136984">
                <a:tc>
                  <a:txBody>
                    <a:bodyPr/>
                    <a:lstStyle/>
                    <a:p>
                      <a:pPr marL="285750" indent="-285750">
                        <a:buFont typeface="Arial" panose="020B0604020202020204" pitchFamily="34" charset="0"/>
                        <a:buChar char="•"/>
                      </a:pPr>
                      <a:r>
                        <a:rPr lang="en-US" sz="1600" dirty="0">
                          <a:solidFill>
                            <a:schemeClr val="tx2"/>
                          </a:solidFill>
                          <a:effectLst>
                            <a:outerShdw blurRad="38100" dist="38100" dir="2700000" algn="tl">
                              <a:srgbClr val="000000">
                                <a:alpha val="43137"/>
                              </a:srgbClr>
                            </a:outerShdw>
                          </a:effectLst>
                          <a:latin typeface="Calibri Light" panose="020F0302020204030204" pitchFamily="34" charset="0"/>
                          <a:cs typeface="Calibri Light" panose="020F0302020204030204" pitchFamily="34" charset="0"/>
                        </a:rPr>
                        <a:t>Q4</a:t>
                      </a:r>
                      <a:endParaRPr lang="en-US" sz="1600" dirty="0">
                        <a:solidFill>
                          <a:schemeClr val="tx2"/>
                        </a:solidFill>
                        <a:effectLst>
                          <a:outerShdw blurRad="38100" dist="38100" dir="2700000" algn="tl">
                            <a:srgbClr val="000000">
                              <a:alpha val="43137"/>
                            </a:srgbClr>
                          </a:outerShdw>
                        </a:effectLst>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sz="1600" dirty="0">
                          <a:solidFill>
                            <a:schemeClr val="tx2"/>
                          </a:solidFill>
                          <a:effectLst>
                            <a:outerShdw blurRad="38100" dist="38100" dir="2700000" algn="tl">
                              <a:srgbClr val="000000">
                                <a:alpha val="43137"/>
                              </a:srgbClr>
                            </a:outerShdw>
                          </a:effectLst>
                          <a:latin typeface="Calibri Light" panose="020F0302020204030204" pitchFamily="34" charset="0"/>
                          <a:cs typeface="Calibri Light" panose="020F0302020204030204" pitchFamily="34" charset="0"/>
                        </a:rPr>
                        <a:t>End of October</a:t>
                      </a:r>
                      <a:endParaRPr lang="en-US" sz="1600" dirty="0">
                        <a:solidFill>
                          <a:schemeClr val="tx2"/>
                        </a:solidFill>
                        <a:effectLst>
                          <a:outerShdw blurRad="38100" dist="38100" dir="2700000" algn="tl">
                            <a:srgbClr val="000000">
                              <a:alpha val="43137"/>
                            </a:srgbClr>
                          </a:outerShdw>
                        </a:effectLst>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sz="1400" dirty="0">
                          <a:solidFill>
                            <a:schemeClr val="tx2"/>
                          </a:solidFill>
                          <a:effectLst>
                            <a:outerShdw blurRad="38100" dist="38100" dir="2700000" algn="tl">
                              <a:srgbClr val="000000">
                                <a:alpha val="43137"/>
                              </a:srgbClr>
                            </a:outerShdw>
                          </a:effectLst>
                          <a:latin typeface="Consolas" panose="020B0609020204030204" pitchFamily="49" charset="0"/>
                          <a:cs typeface="Calibri Light" panose="020F0302020204030204" pitchFamily="34" charset="0"/>
                        </a:rPr>
                        <a:t>[1.YY</a:t>
                      </a:r>
                      <a:r>
                        <a:rPr lang="en-US" sz="1400" b="1" u="sng" dirty="0">
                          <a:solidFill>
                            <a:schemeClr val="tx2"/>
                          </a:solidFill>
                          <a:effectLst>
                            <a:outerShdw blurRad="38100" dist="38100" dir="2700000" algn="tl">
                              <a:srgbClr val="000000">
                                <a:alpha val="43137"/>
                              </a:srgbClr>
                            </a:outerShdw>
                          </a:effectLst>
                          <a:latin typeface="Consolas" panose="020B0609020204030204" pitchFamily="49" charset="0"/>
                          <a:cs typeface="Calibri Light" panose="020F0302020204030204" pitchFamily="34" charset="0"/>
                        </a:rPr>
                        <a:t>10</a:t>
                      </a:r>
                      <a:r>
                        <a:rPr lang="en-US" sz="1400" dirty="0">
                          <a:solidFill>
                            <a:schemeClr val="tx2"/>
                          </a:solidFill>
                          <a:effectLst>
                            <a:outerShdw blurRad="38100" dist="38100" dir="2700000" algn="tl">
                              <a:srgbClr val="000000">
                                <a:alpha val="43137"/>
                              </a:srgbClr>
                            </a:outerShdw>
                          </a:effectLst>
                          <a:latin typeface="Consolas" panose="020B0609020204030204" pitchFamily="49" charset="0"/>
                          <a:cs typeface="Calibri Light" panose="020F0302020204030204" pitchFamily="34" charset="0"/>
                        </a:rPr>
                        <a:t>.0]</a:t>
                      </a:r>
                      <a:endParaRPr lang="en-US" sz="1400" dirty="0">
                        <a:solidFill>
                          <a:schemeClr val="tx2"/>
                        </a:solidFill>
                        <a:effectLst>
                          <a:outerShdw blurRad="38100" dist="38100" dir="2700000" algn="tl">
                            <a:srgbClr val="000000">
                              <a:alpha val="43137"/>
                            </a:srgbClr>
                          </a:outerShdw>
                        </a:effectLst>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98797618"/>
                  </a:ext>
                </a:extLst>
              </a:tr>
            </a:tbl>
          </a:graphicData>
        </a:graphic>
      </p:graphicFrame>
    </p:spTree>
    <p:extLst>
      <p:ext uri="{BB962C8B-B14F-4D97-AF65-F5344CB8AC3E}">
        <p14:creationId xmlns:p14="http://schemas.microsoft.com/office/powerpoint/2010/main" val="2614227225"/>
      </p:ext>
    </p:extLst>
  </p:cSld>
  <p:clrMapOvr>
    <a:masterClrMapping/>
  </p:clrMapOvr>
  <p:transition spd="slow">
    <p:cove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Official Approvals</a:t>
            </a:r>
          </a:p>
        </p:txBody>
      </p:sp>
      <p:sp>
        <p:nvSpPr>
          <p:cNvPr id="3" name="Content Placeholder 2"/>
          <p:cNvSpPr>
            <a:spLocks noGrp="1"/>
          </p:cNvSpPr>
          <p:nvPr>
            <p:ph idx="1"/>
          </p:nvPr>
        </p:nvSpPr>
        <p:spPr/>
        <p:txBody>
          <a:bodyPr>
            <a:normAutofit fontScale="92500" lnSpcReduction="20000"/>
          </a:bodyPr>
          <a:lstStyle/>
          <a:p>
            <a:r>
              <a:rPr lang="en-US" sz="2800" b="1" dirty="0">
                <a:effectLst>
                  <a:outerShdw blurRad="38100" dist="38100" dir="2700000" algn="tl">
                    <a:srgbClr val="000000">
                      <a:alpha val="43137"/>
                    </a:srgbClr>
                  </a:outerShdw>
                </a:effectLst>
              </a:rPr>
              <a:t>DADMS</a:t>
            </a:r>
            <a:r>
              <a:rPr lang="en-US" sz="2800" dirty="0">
                <a:effectLst>
                  <a:outerShdw blurRad="38100" dist="38100" dir="2700000" algn="tl">
                    <a:srgbClr val="000000">
                      <a:alpha val="43137"/>
                    </a:srgbClr>
                  </a:outerShdw>
                </a:effectLst>
              </a:rPr>
              <a:t> – ID 133953</a:t>
            </a:r>
            <a:br>
              <a:rPr lang="en-US" sz="2800" dirty="0">
                <a:effectLst>
                  <a:outerShdw blurRad="38100" dist="38100" dir="2700000" algn="tl">
                    <a:srgbClr val="000000">
                      <a:alpha val="43137"/>
                    </a:srgbClr>
                  </a:outerShdw>
                </a:effectLst>
              </a:rPr>
            </a:br>
            <a:endParaRPr lang="en-US" sz="2800" dirty="0">
              <a:effectLst>
                <a:outerShdw blurRad="38100" dist="38100" dir="2700000" algn="tl">
                  <a:srgbClr val="000000">
                    <a:alpha val="43137"/>
                  </a:srgbClr>
                </a:outerShdw>
              </a:effectLst>
            </a:endParaRPr>
          </a:p>
          <a:p>
            <a:r>
              <a:rPr lang="en-US" sz="2800" b="1" dirty="0">
                <a:effectLst>
                  <a:outerShdw blurRad="38100" dist="38100" dir="2700000" algn="tl">
                    <a:srgbClr val="000000">
                      <a:alpha val="43137"/>
                    </a:srgbClr>
                  </a:outerShdw>
                </a:effectLst>
              </a:rPr>
              <a:t>Army</a:t>
            </a:r>
            <a:r>
              <a:rPr lang="en-US" sz="2800" dirty="0">
                <a:effectLst>
                  <a:outerShdw blurRad="38100" dist="38100" dir="2700000" algn="tl">
                    <a:srgbClr val="000000">
                      <a:alpha val="43137"/>
                    </a:srgbClr>
                  </a:outerShdw>
                </a:effectLst>
              </a:rPr>
              <a:t> – Assess Only (eMASS ID 4546)</a:t>
            </a:r>
            <a:br>
              <a:rPr lang="en-US" sz="2800" dirty="0">
                <a:effectLst>
                  <a:outerShdw blurRad="38100" dist="38100" dir="2700000" algn="tl">
                    <a:srgbClr val="000000">
                      <a:alpha val="43137"/>
                    </a:srgbClr>
                  </a:outerShdw>
                </a:effectLst>
              </a:rPr>
            </a:br>
            <a:endParaRPr lang="en-US" sz="2800" dirty="0">
              <a:effectLst>
                <a:outerShdw blurRad="38100" dist="38100" dir="2700000" algn="tl">
                  <a:srgbClr val="000000">
                    <a:alpha val="43137"/>
                  </a:srgbClr>
                </a:outerShdw>
              </a:effectLst>
            </a:endParaRPr>
          </a:p>
          <a:p>
            <a:r>
              <a:rPr lang="en-US" sz="2800" b="1" dirty="0">
                <a:effectLst>
                  <a:outerShdw blurRad="38100" dist="38100" dir="2700000" algn="tl">
                    <a:srgbClr val="000000">
                      <a:alpha val="43137"/>
                    </a:srgbClr>
                  </a:outerShdw>
                </a:effectLst>
              </a:rPr>
              <a:t>NAVAIR</a:t>
            </a:r>
            <a:r>
              <a:rPr lang="en-US" sz="2800" dirty="0">
                <a:effectLst>
                  <a:outerShdw blurRad="38100" dist="38100" dir="2700000" algn="tl">
                    <a:srgbClr val="000000">
                      <a:alpha val="43137"/>
                    </a:srgbClr>
                  </a:outerShdw>
                </a:effectLst>
              </a:rPr>
              <a:t> – “All RMF authorization boundaries that fall under the NAVAIRSYSCOM Functional Authorizing Official”</a:t>
            </a:r>
            <a:br>
              <a:rPr lang="en-US" sz="2800" dirty="0">
                <a:effectLst>
                  <a:outerShdw blurRad="38100" dist="38100" dir="2700000" algn="tl">
                    <a:srgbClr val="000000">
                      <a:alpha val="43137"/>
                    </a:srgbClr>
                  </a:outerShdw>
                </a:effectLst>
              </a:rPr>
            </a:br>
            <a:endParaRPr lang="en-US" sz="2800" dirty="0">
              <a:effectLst>
                <a:outerShdw blurRad="38100" dist="38100" dir="2700000" algn="tl">
                  <a:srgbClr val="000000">
                    <a:alpha val="43137"/>
                  </a:srgbClr>
                </a:outerShdw>
              </a:effectLst>
            </a:endParaRPr>
          </a:p>
          <a:p>
            <a:r>
              <a:rPr lang="en-US" sz="2800" b="1" dirty="0">
                <a:effectLst>
                  <a:outerShdw blurRad="38100" dist="38100" dir="2700000" algn="tl">
                    <a:srgbClr val="000000">
                      <a:alpha val="43137"/>
                    </a:srgbClr>
                  </a:outerShdw>
                </a:effectLst>
              </a:rPr>
              <a:t>NMCI</a:t>
            </a:r>
            <a:r>
              <a:rPr lang="en-US" sz="2800" dirty="0">
                <a:effectLst>
                  <a:outerShdw blurRad="38100" dist="38100" dir="2700000" algn="tl">
                    <a:srgbClr val="000000">
                      <a:alpha val="43137"/>
                    </a:srgbClr>
                  </a:outerShdw>
                </a:effectLst>
              </a:rPr>
              <a:t> – CCSW (eMASS ID 13969) and UCSW (eMASS ID 14441)</a:t>
            </a:r>
            <a:br>
              <a:rPr lang="en-US" sz="2800" dirty="0">
                <a:effectLst>
                  <a:outerShdw blurRad="38100" dist="38100" dir="2700000" algn="tl">
                    <a:srgbClr val="000000">
                      <a:alpha val="43137"/>
                    </a:srgbClr>
                  </a:outerShdw>
                </a:effectLst>
              </a:rPr>
            </a:br>
            <a:endParaRPr lang="en-US" sz="2800" dirty="0">
              <a:effectLst>
                <a:outerShdw blurRad="38100" dist="38100" dir="2700000" algn="tl">
                  <a:srgbClr val="000000">
                    <a:alpha val="43137"/>
                  </a:srgbClr>
                </a:outerShdw>
              </a:effectLst>
            </a:endParaRPr>
          </a:p>
          <a:p>
            <a:r>
              <a:rPr lang="en-US" sz="2800" dirty="0">
                <a:effectLst>
                  <a:outerShdw blurRad="38100" dist="38100" dir="2700000" algn="tl">
                    <a:srgbClr val="000000">
                      <a:alpha val="43137"/>
                    </a:srgbClr>
                  </a:outerShdw>
                </a:effectLst>
              </a:rPr>
              <a:t>Navy RMF </a:t>
            </a:r>
            <a:r>
              <a:rPr lang="en-US" sz="2800" dirty="0">
                <a:effectLst>
                  <a:outerShdw blurRad="38100" dist="38100" dir="2700000" algn="tl">
                    <a:srgbClr val="000000">
                      <a:alpha val="43137"/>
                    </a:srgbClr>
                  </a:outerShdw>
                </a:effectLst>
                <a:hlinkClick r:id="rId2"/>
              </a:rPr>
              <a:t>Focus Tool</a:t>
            </a:r>
            <a:endParaRPr lang="en-US" sz="2800" dirty="0">
              <a:effectLst>
                <a:outerShdw blurRad="38100" dist="38100" dir="2700000" algn="tl">
                  <a:srgbClr val="000000">
                    <a:alpha val="43137"/>
                  </a:srgbClr>
                </a:outerShdw>
              </a:effectLst>
            </a:endParaRPr>
          </a:p>
        </p:txBody>
      </p:sp>
      <p:sp>
        <p:nvSpPr>
          <p:cNvPr id="4" name="Date Placeholder 3"/>
          <p:cNvSpPr>
            <a:spLocks noGrp="1"/>
          </p:cNvSpPr>
          <p:nvPr>
            <p:ph type="dt" sz="half" idx="10"/>
          </p:nvPr>
        </p:nvSpPr>
        <p:spPr/>
        <p:txBody>
          <a:bodyPr/>
          <a:lstStyle/>
          <a:p>
            <a:fld id="{1EFF16BC-E282-4D8F-9A16-B98B9140188C}" type="datetime3">
              <a:rPr lang="en-US" smtClean="0"/>
              <a:t>9 December 2025</a:t>
            </a:fld>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29</a:t>
            </a:fld>
            <a:endParaRPr lang="en-US" dirty="0"/>
          </a:p>
        </p:txBody>
      </p:sp>
    </p:spTree>
    <p:extLst>
      <p:ext uri="{BB962C8B-B14F-4D97-AF65-F5344CB8AC3E}">
        <p14:creationId xmlns:p14="http://schemas.microsoft.com/office/powerpoint/2010/main" val="2096347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Some of Our Users</a:t>
            </a:r>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88426" y="1139511"/>
            <a:ext cx="1714500" cy="1714500"/>
          </a:xfrm>
          <a:effectLst>
            <a:outerShdw blurRad="50800" dist="38100" dir="2700000" algn="tl" rotWithShape="0">
              <a:prstClr val="black">
                <a:alpha val="40000"/>
              </a:prstClr>
            </a:outerShdw>
          </a:effectLst>
        </p:spPr>
      </p:pic>
      <p:sp>
        <p:nvSpPr>
          <p:cNvPr id="4" name="Date Placeholder 3"/>
          <p:cNvSpPr>
            <a:spLocks noGrp="1"/>
          </p:cNvSpPr>
          <p:nvPr>
            <p:ph type="dt" sz="half" idx="10"/>
          </p:nvPr>
        </p:nvSpPr>
        <p:spPr/>
        <p:txBody>
          <a:bodyPr/>
          <a:lstStyle/>
          <a:p>
            <a:fld id="{1EFF16BC-E282-4D8F-9A16-B98B9140188C}" type="datetime3">
              <a:rPr lang="en-US" smtClean="0"/>
              <a:t>9 December 2025</a:t>
            </a:fld>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3</a:t>
            </a:fld>
            <a:endParaRPr lang="en-US" dirty="0"/>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42333" y="1139511"/>
            <a:ext cx="1714500" cy="1714500"/>
          </a:xfrm>
          <a:prstGeom prst="rect">
            <a:avLst/>
          </a:prstGeom>
          <a:effectLst>
            <a:outerShdw blurRad="50800" dist="38100" dir="2700000" algn="tl" rotWithShape="0">
              <a:prstClr val="black">
                <a:alpha val="40000"/>
              </a:prstClr>
            </a:outerShdw>
          </a:effectLst>
        </p:spPr>
      </p:pic>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39728" y="1139511"/>
            <a:ext cx="1714500" cy="1714500"/>
          </a:xfrm>
          <a:prstGeom prst="rect">
            <a:avLst/>
          </a:prstGeom>
          <a:effectLst>
            <a:outerShdw blurRad="50800" dist="38100" dir="2700000" algn="tl" rotWithShape="0">
              <a:prstClr val="black">
                <a:alpha val="40000"/>
              </a:prstClr>
            </a:outerShdw>
          </a:effectLst>
        </p:spPr>
      </p:pic>
      <p:pic>
        <p:nvPicPr>
          <p:cNvPr id="16" name="Picture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91030" y="1139511"/>
            <a:ext cx="1714500" cy="1714500"/>
          </a:xfrm>
          <a:prstGeom prst="rect">
            <a:avLst/>
          </a:prstGeom>
          <a:effectLst>
            <a:outerShdw blurRad="50800" dist="38100" dir="2700000" algn="tl" rotWithShape="0">
              <a:prstClr val="black">
                <a:alpha val="40000"/>
              </a:prstClr>
            </a:outerShdw>
          </a:effectLst>
        </p:spPr>
      </p:pic>
      <p:pic>
        <p:nvPicPr>
          <p:cNvPr id="17" name="Picture 1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88426" y="2903040"/>
            <a:ext cx="1714739" cy="1714739"/>
          </a:xfrm>
          <a:prstGeom prst="rect">
            <a:avLst/>
          </a:prstGeom>
          <a:effectLst>
            <a:outerShdw blurRad="50800" dist="38100" dir="2700000" algn="tl" rotWithShape="0">
              <a:prstClr val="black">
                <a:alpha val="40000"/>
              </a:prstClr>
            </a:outerShdw>
          </a:effectLst>
        </p:spPr>
      </p:pic>
      <p:pic>
        <p:nvPicPr>
          <p:cNvPr id="18" name="Picture 1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39728" y="2903279"/>
            <a:ext cx="1714500" cy="1714500"/>
          </a:xfrm>
          <a:prstGeom prst="rect">
            <a:avLst/>
          </a:prstGeom>
          <a:effectLst>
            <a:outerShdw blurRad="50800" dist="38100" dir="2700000" algn="tl" rotWithShape="0">
              <a:prstClr val="black">
                <a:alpha val="40000"/>
              </a:prstClr>
            </a:outerShdw>
          </a:effectLst>
        </p:spPr>
      </p:pic>
      <p:pic>
        <p:nvPicPr>
          <p:cNvPr id="19" name="Picture 1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690910" y="2903279"/>
            <a:ext cx="1714739" cy="1714739"/>
          </a:xfrm>
          <a:prstGeom prst="rect">
            <a:avLst/>
          </a:prstGeom>
          <a:effectLst>
            <a:outerShdw blurRad="50800" dist="38100" dir="2700000" algn="tl" rotWithShape="0">
              <a:prstClr val="black">
                <a:alpha val="40000"/>
              </a:prstClr>
            </a:outerShdw>
          </a:effectLst>
        </p:spPr>
      </p:pic>
      <p:pic>
        <p:nvPicPr>
          <p:cNvPr id="20" name="Picture 1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642213" y="2903279"/>
            <a:ext cx="1714739" cy="1714739"/>
          </a:xfrm>
          <a:prstGeom prst="rect">
            <a:avLst/>
          </a:prstGeom>
          <a:effectLst>
            <a:outerShdw blurRad="50800" dist="38100" dir="2700000" algn="tl" rotWithShape="0">
              <a:prstClr val="black">
                <a:alpha val="40000"/>
              </a:prstClr>
            </a:outerShdw>
          </a:effectLst>
        </p:spPr>
      </p:pic>
      <p:pic>
        <p:nvPicPr>
          <p:cNvPr id="3" name="Picture 2"/>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738352" y="4611399"/>
            <a:ext cx="1714739" cy="1714739"/>
          </a:xfrm>
          <a:prstGeom prst="rect">
            <a:avLst/>
          </a:prstGeom>
          <a:effectLst>
            <a:outerShdw blurRad="50800" dist="38100" dir="2700000" algn="tl" rotWithShape="0">
              <a:prstClr val="black">
                <a:alpha val="40000"/>
              </a:prstClr>
            </a:outerShdw>
          </a:effectLst>
        </p:spPr>
      </p:pic>
      <p:pic>
        <p:nvPicPr>
          <p:cNvPr id="8" name="Picture 7">
            <a:extLst>
              <a:ext uri="{FF2B5EF4-FFF2-40B4-BE49-F238E27FC236}">
                <a16:creationId xmlns:a16="http://schemas.microsoft.com/office/drawing/2014/main" id="{CC547F15-4EEC-463F-B4B6-4350F1835833}"/>
              </a:ext>
            </a:extLst>
          </p:cNvPr>
          <p:cNvPicPr>
            <a:picLocks noChangeAspect="1"/>
          </p:cNvPicPr>
          <p:nvPr/>
        </p:nvPicPr>
        <p:blipFill>
          <a:blip r:embed="rId11"/>
          <a:stretch>
            <a:fillRect/>
          </a:stretch>
        </p:blipFill>
        <p:spPr>
          <a:xfrm>
            <a:off x="6636502" y="4617779"/>
            <a:ext cx="1719072" cy="1719072"/>
          </a:xfrm>
          <a:prstGeom prst="rect">
            <a:avLst/>
          </a:prstGeom>
          <a:effectLst>
            <a:outerShdw blurRad="50800" dist="38100" dir="2700000" algn="tl" rotWithShape="0">
              <a:prstClr val="black">
                <a:alpha val="40000"/>
              </a:prstClr>
            </a:outerShdw>
          </a:effectLst>
        </p:spPr>
      </p:pic>
      <p:pic>
        <p:nvPicPr>
          <p:cNvPr id="11" name="Picture 10">
            <a:extLst>
              <a:ext uri="{FF2B5EF4-FFF2-40B4-BE49-F238E27FC236}">
                <a16:creationId xmlns:a16="http://schemas.microsoft.com/office/drawing/2014/main" id="{C44CEB32-DF03-426B-9CD1-8A631E727423}"/>
              </a:ext>
            </a:extLst>
          </p:cNvPr>
          <p:cNvPicPr>
            <a:picLocks noChangeAspect="1"/>
          </p:cNvPicPr>
          <p:nvPr/>
        </p:nvPicPr>
        <p:blipFill>
          <a:blip r:embed="rId12"/>
          <a:stretch>
            <a:fillRect/>
          </a:stretch>
        </p:blipFill>
        <p:spPr>
          <a:xfrm>
            <a:off x="783854" y="4611399"/>
            <a:ext cx="1719072" cy="1719072"/>
          </a:xfrm>
          <a:prstGeom prst="rect">
            <a:avLst/>
          </a:prstGeom>
          <a:effectLst>
            <a:outerShdw blurRad="50800" dist="38100" dir="2700000" algn="tl" rotWithShape="0">
              <a:prstClr val="black">
                <a:alpha val="40000"/>
              </a:prstClr>
            </a:outerShdw>
          </a:effectLst>
        </p:spPr>
      </p:pic>
      <p:pic>
        <p:nvPicPr>
          <p:cNvPr id="9" name="Picture 8">
            <a:extLst>
              <a:ext uri="{FF2B5EF4-FFF2-40B4-BE49-F238E27FC236}">
                <a16:creationId xmlns:a16="http://schemas.microsoft.com/office/drawing/2014/main" id="{5146FF51-A6DD-4042-AD94-32CC70A3F262}"/>
              </a:ext>
            </a:extLst>
          </p:cNvPr>
          <p:cNvPicPr>
            <a:picLocks noChangeAspect="1"/>
          </p:cNvPicPr>
          <p:nvPr/>
        </p:nvPicPr>
        <p:blipFill>
          <a:blip r:embed="rId13"/>
          <a:stretch>
            <a:fillRect/>
          </a:stretch>
        </p:blipFill>
        <p:spPr>
          <a:xfrm>
            <a:off x="4690791" y="4617779"/>
            <a:ext cx="1719072" cy="1719072"/>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994960521"/>
      </p:ext>
    </p:extLst>
  </p:cSld>
  <p:clrMapOvr>
    <a:masterClrMapping/>
  </p:clrMapOvr>
  <p:transition spd="med">
    <p:pull/>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Supported STIGs (106 currently)</a:t>
            </a: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2009551374"/>
              </p:ext>
            </p:extLst>
          </p:nvPr>
        </p:nvGraphicFramePr>
        <p:xfrm>
          <a:off x="382588" y="1173661"/>
          <a:ext cx="8378824" cy="4937760"/>
        </p:xfrm>
        <a:graphic>
          <a:graphicData uri="http://schemas.openxmlformats.org/drawingml/2006/table">
            <a:tbl>
              <a:tblPr firstRow="1" bandRow="1">
                <a:effectLst>
                  <a:outerShdw blurRad="50800" dist="63500" dir="2700000" algn="tl" rotWithShape="0">
                    <a:prstClr val="black">
                      <a:alpha val="40000"/>
                    </a:prstClr>
                  </a:outerShdw>
                </a:effectLst>
                <a:tableStyleId>{5940675A-B579-460E-94D1-54222C63F5DA}</a:tableStyleId>
              </a:tblPr>
              <a:tblGrid>
                <a:gridCol w="2094706">
                  <a:extLst>
                    <a:ext uri="{9D8B030D-6E8A-4147-A177-3AD203B41FA5}">
                      <a16:colId xmlns:a16="http://schemas.microsoft.com/office/drawing/2014/main" val="2391901184"/>
                    </a:ext>
                  </a:extLst>
                </a:gridCol>
                <a:gridCol w="2094706">
                  <a:extLst>
                    <a:ext uri="{9D8B030D-6E8A-4147-A177-3AD203B41FA5}">
                      <a16:colId xmlns:a16="http://schemas.microsoft.com/office/drawing/2014/main" val="988630994"/>
                    </a:ext>
                  </a:extLst>
                </a:gridCol>
                <a:gridCol w="2094706">
                  <a:extLst>
                    <a:ext uri="{9D8B030D-6E8A-4147-A177-3AD203B41FA5}">
                      <a16:colId xmlns:a16="http://schemas.microsoft.com/office/drawing/2014/main" val="2897468169"/>
                    </a:ext>
                  </a:extLst>
                </a:gridCol>
                <a:gridCol w="2094706">
                  <a:extLst>
                    <a:ext uri="{9D8B030D-6E8A-4147-A177-3AD203B41FA5}">
                      <a16:colId xmlns:a16="http://schemas.microsoft.com/office/drawing/2014/main" val="2590231043"/>
                    </a:ext>
                  </a:extLst>
                </a:gridCol>
              </a:tblGrid>
              <a:tr h="181354">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600" b="1" dirty="0">
                          <a:solidFill>
                            <a:schemeClr val="accent1">
                              <a:lumMod val="60000"/>
                              <a:lumOff val="40000"/>
                            </a:schemeClr>
                          </a:solidFill>
                          <a:latin typeface="Calibri Light" panose="020F0302020204030204" pitchFamily="34" charset="0"/>
                          <a:cs typeface="Calibri Light" panose="020F0302020204030204" pitchFamily="34" charset="0"/>
                        </a:rPr>
                        <a:t>Active Directory Domain *</a:t>
                      </a:r>
                    </a:p>
                  </a:txBody>
                  <a:tcPr anchor="ctr">
                    <a:lnL w="6350" cap="flat" cmpd="sng" algn="ctr">
                      <a:solidFill>
                        <a:schemeClr val="bg2">
                          <a:lumMod val="10000"/>
                          <a:lumOff val="90000"/>
                        </a:schemeClr>
                      </a:solidFill>
                      <a:prstDash val="solid"/>
                      <a:round/>
                      <a:headEnd type="none" w="med" len="med"/>
                      <a:tailEnd type="none" w="med" len="med"/>
                    </a:lnL>
                    <a:lnR w="3175" cap="flat" cmpd="sng" algn="ctr">
                      <a:solidFill>
                        <a:schemeClr val="tx2">
                          <a:lumMod val="10000"/>
                        </a:schemeClr>
                      </a:solidFill>
                      <a:prstDash val="solid"/>
                      <a:round/>
                      <a:headEnd type="none" w="med" len="med"/>
                      <a:tailEnd type="none" w="med" len="med"/>
                    </a:lnR>
                    <a:lnT w="6350" cap="flat" cmpd="sng" algn="ctr">
                      <a:solidFill>
                        <a:schemeClr val="bg2">
                          <a:lumMod val="10000"/>
                          <a:lumOff val="90000"/>
                        </a:schemeClr>
                      </a:solidFill>
                      <a:prstDash val="solid"/>
                      <a:round/>
                      <a:headEnd type="none" w="med" len="med"/>
                      <a:tailEnd type="none" w="med" len="med"/>
                    </a:lnT>
                    <a:lnB w="3175" cap="flat" cmpd="sng" algn="ctr">
                      <a:solidFill>
                        <a:schemeClr val="tx2">
                          <a:lumMod val="10000"/>
                        </a:schemeClr>
                      </a:solidFill>
                      <a:prstDash val="solid"/>
                      <a:round/>
                      <a:headEnd type="none" w="med" len="med"/>
                      <a:tailEnd type="none" w="med" len="med"/>
                    </a:lnB>
                    <a:solidFill>
                      <a:schemeClr val="tx2">
                        <a:lumMod val="50000"/>
                        <a:alpha val="40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600" b="1" dirty="0">
                          <a:solidFill>
                            <a:schemeClr val="accent1">
                              <a:lumMod val="60000"/>
                              <a:lumOff val="40000"/>
                            </a:schemeClr>
                          </a:solidFill>
                          <a:latin typeface="Calibri Light" panose="020F0302020204030204" pitchFamily="34" charset="0"/>
                          <a:cs typeface="Calibri Light" panose="020F0302020204030204" pitchFamily="34" charset="0"/>
                        </a:rPr>
                        <a:t>Cisco IOS XE Switch NDM *</a:t>
                      </a:r>
                    </a:p>
                  </a:txBody>
                  <a:tcPr anchor="ctr">
                    <a:lnL w="3175" cap="flat" cmpd="sng" algn="ctr">
                      <a:solidFill>
                        <a:schemeClr val="tx2">
                          <a:lumMod val="10000"/>
                        </a:schemeClr>
                      </a:solidFill>
                      <a:prstDash val="solid"/>
                      <a:round/>
                      <a:headEnd type="none" w="med" len="med"/>
                      <a:tailEnd type="none" w="med" len="med"/>
                    </a:lnL>
                    <a:lnR w="3175" cap="flat" cmpd="sng" algn="ctr">
                      <a:solidFill>
                        <a:schemeClr val="tx2">
                          <a:lumMod val="10000"/>
                        </a:schemeClr>
                      </a:solidFill>
                      <a:prstDash val="solid"/>
                      <a:round/>
                      <a:headEnd type="none" w="med" len="med"/>
                      <a:tailEnd type="none" w="med" len="med"/>
                    </a:lnR>
                    <a:lnT w="6350" cap="flat" cmpd="sng" algn="ctr">
                      <a:solidFill>
                        <a:schemeClr val="bg2">
                          <a:lumMod val="10000"/>
                          <a:lumOff val="90000"/>
                        </a:schemeClr>
                      </a:solidFill>
                      <a:prstDash val="solid"/>
                      <a:round/>
                      <a:headEnd type="none" w="med" len="med"/>
                      <a:tailEnd type="none" w="med" len="med"/>
                    </a:lnT>
                    <a:lnB w="3175" cap="flat" cmpd="sng" algn="ctr">
                      <a:solidFill>
                        <a:schemeClr val="tx2">
                          <a:lumMod val="10000"/>
                        </a:schemeClr>
                      </a:solidFill>
                      <a:prstDash val="solid"/>
                      <a:round/>
                      <a:headEnd type="none" w="med" len="med"/>
                      <a:tailEnd type="none" w="med" len="med"/>
                    </a:lnB>
                    <a:solidFill>
                      <a:schemeClr val="tx2">
                        <a:lumMod val="50000"/>
                        <a:alpha val="40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600" b="1" dirty="0">
                          <a:solidFill>
                            <a:schemeClr val="accent1">
                              <a:lumMod val="60000"/>
                              <a:lumOff val="40000"/>
                            </a:schemeClr>
                          </a:solidFill>
                          <a:latin typeface="Calibri Light" panose="020F0302020204030204" pitchFamily="34" charset="0"/>
                          <a:cs typeface="Calibri Light" panose="020F0302020204030204" pitchFamily="34" charset="0"/>
                        </a:rPr>
                        <a:t>Microsoft Office System 2016 *</a:t>
                      </a:r>
                    </a:p>
                  </a:txBody>
                  <a:tcPr anchor="ctr">
                    <a:lnL w="3175" cap="flat" cmpd="sng" algn="ctr">
                      <a:solidFill>
                        <a:schemeClr val="tx2">
                          <a:lumMod val="10000"/>
                        </a:schemeClr>
                      </a:solidFill>
                      <a:prstDash val="solid"/>
                      <a:round/>
                      <a:headEnd type="none" w="med" len="med"/>
                      <a:tailEnd type="none" w="med" len="med"/>
                    </a:lnL>
                    <a:lnR w="3175" cap="flat" cmpd="sng" algn="ctr">
                      <a:solidFill>
                        <a:schemeClr val="tx2">
                          <a:lumMod val="10000"/>
                        </a:schemeClr>
                      </a:solidFill>
                      <a:prstDash val="solid"/>
                      <a:round/>
                      <a:headEnd type="none" w="med" len="med"/>
                      <a:tailEnd type="none" w="med" len="med"/>
                    </a:lnR>
                    <a:lnT w="6350" cap="flat" cmpd="sng" algn="ctr">
                      <a:solidFill>
                        <a:schemeClr val="bg2">
                          <a:lumMod val="10000"/>
                          <a:lumOff val="90000"/>
                        </a:schemeClr>
                      </a:solidFill>
                      <a:prstDash val="solid"/>
                      <a:round/>
                      <a:headEnd type="none" w="med" len="med"/>
                      <a:tailEnd type="none" w="med" len="med"/>
                    </a:lnT>
                    <a:lnB w="3175" cap="flat" cmpd="sng" algn="ctr">
                      <a:solidFill>
                        <a:schemeClr val="tx2">
                          <a:lumMod val="10000"/>
                        </a:schemeClr>
                      </a:solidFill>
                      <a:prstDash val="solid"/>
                      <a:round/>
                      <a:headEnd type="none" w="med" len="med"/>
                      <a:tailEnd type="none" w="med" len="med"/>
                    </a:lnB>
                    <a:solidFill>
                      <a:schemeClr val="tx2">
                        <a:lumMod val="50000"/>
                        <a:alpha val="40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600" b="1" dirty="0">
                          <a:solidFill>
                            <a:schemeClr val="accent1">
                              <a:lumMod val="60000"/>
                              <a:lumOff val="40000"/>
                            </a:schemeClr>
                          </a:solidFill>
                          <a:latin typeface="Calibri Light" panose="020F0302020204030204" pitchFamily="34" charset="0"/>
                          <a:cs typeface="Calibri Light" panose="020F0302020204030204" pitchFamily="34" charset="0"/>
                        </a:rPr>
                        <a:t>Microsoft Word 2013 *</a:t>
                      </a:r>
                    </a:p>
                  </a:txBody>
                  <a:tcPr anchor="ctr">
                    <a:lnL w="3175" cap="flat" cmpd="sng" algn="ctr">
                      <a:solidFill>
                        <a:schemeClr val="tx2">
                          <a:lumMod val="10000"/>
                        </a:schemeClr>
                      </a:solidFill>
                      <a:prstDash val="solid"/>
                      <a:round/>
                      <a:headEnd type="none" w="med" len="med"/>
                      <a:tailEnd type="none" w="med" len="med"/>
                    </a:lnL>
                    <a:lnR w="6350" cap="flat" cmpd="sng" algn="ctr">
                      <a:solidFill>
                        <a:schemeClr val="bg2">
                          <a:lumMod val="75000"/>
                          <a:lumOff val="25000"/>
                        </a:schemeClr>
                      </a:solidFill>
                      <a:prstDash val="solid"/>
                      <a:round/>
                      <a:headEnd type="none" w="med" len="med"/>
                      <a:tailEnd type="none" w="med" len="med"/>
                    </a:lnR>
                    <a:lnT w="6350" cap="flat" cmpd="sng" algn="ctr">
                      <a:solidFill>
                        <a:schemeClr val="bg2">
                          <a:lumMod val="10000"/>
                          <a:lumOff val="90000"/>
                        </a:schemeClr>
                      </a:solidFill>
                      <a:prstDash val="solid"/>
                      <a:round/>
                      <a:headEnd type="none" w="med" len="med"/>
                      <a:tailEnd type="none" w="med" len="med"/>
                    </a:lnT>
                    <a:lnB w="3175" cap="flat" cmpd="sng" algn="ctr">
                      <a:solidFill>
                        <a:schemeClr val="tx2">
                          <a:lumMod val="10000"/>
                        </a:schemeClr>
                      </a:solidFill>
                      <a:prstDash val="solid"/>
                      <a:round/>
                      <a:headEnd type="none" w="med" len="med"/>
                      <a:tailEnd type="none" w="med" len="med"/>
                    </a:lnB>
                    <a:solidFill>
                      <a:schemeClr val="tx2">
                        <a:lumMod val="50000"/>
                        <a:alpha val="40000"/>
                      </a:schemeClr>
                    </a:solidFill>
                  </a:tcPr>
                </a:tc>
                <a:extLst>
                  <a:ext uri="{0D108BD9-81ED-4DB2-BD59-A6C34878D82A}">
                    <a16:rowId xmlns:a16="http://schemas.microsoft.com/office/drawing/2014/main" val="680728768"/>
                  </a:ext>
                </a:extLst>
              </a:tr>
              <a:tr h="181354">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600" b="1" dirty="0">
                          <a:solidFill>
                            <a:schemeClr val="accent1">
                              <a:lumMod val="60000"/>
                              <a:lumOff val="40000"/>
                            </a:schemeClr>
                          </a:solidFill>
                          <a:latin typeface="Calibri Light" panose="020F0302020204030204" pitchFamily="34" charset="0"/>
                          <a:cs typeface="Calibri Light" panose="020F0302020204030204" pitchFamily="34" charset="0"/>
                        </a:rPr>
                        <a:t>Active Directory Forest *</a:t>
                      </a:r>
                    </a:p>
                  </a:txBody>
                  <a:tcPr anchor="ctr">
                    <a:lnL w="6350" cap="flat" cmpd="sng" algn="ctr">
                      <a:solidFill>
                        <a:schemeClr val="bg2">
                          <a:lumMod val="10000"/>
                          <a:lumOff val="90000"/>
                        </a:schemeClr>
                      </a:solidFill>
                      <a:prstDash val="solid"/>
                      <a:round/>
                      <a:headEnd type="none" w="med" len="med"/>
                      <a:tailEnd type="none" w="med" len="med"/>
                    </a:lnL>
                    <a:lnR w="3175" cap="flat" cmpd="sng" algn="ctr">
                      <a:solidFill>
                        <a:schemeClr val="tx2">
                          <a:lumMod val="10000"/>
                        </a:schemeClr>
                      </a:solidFill>
                      <a:prstDash val="solid"/>
                      <a:round/>
                      <a:headEnd type="none" w="med" len="med"/>
                      <a:tailEnd type="none" w="med" len="med"/>
                    </a:lnR>
                    <a:lnT w="3175" cap="flat" cmpd="sng" algn="ctr">
                      <a:solidFill>
                        <a:schemeClr val="tx2">
                          <a:lumMod val="10000"/>
                        </a:schemeClr>
                      </a:solidFill>
                      <a:prstDash val="solid"/>
                      <a:round/>
                      <a:headEnd type="none" w="med" len="med"/>
                      <a:tailEnd type="none" w="med" len="med"/>
                    </a:lnT>
                    <a:lnB w="3175" cap="flat" cmpd="sng" algn="ctr">
                      <a:solidFill>
                        <a:schemeClr val="tx2">
                          <a:lumMod val="10000"/>
                        </a:schemeClr>
                      </a:solidFill>
                      <a:prstDash val="solid"/>
                      <a:round/>
                      <a:headEnd type="none" w="med" len="med"/>
                      <a:tailEnd type="none" w="med" len="med"/>
                    </a:lnB>
                    <a:solidFill>
                      <a:schemeClr val="tx2">
                        <a:lumMod val="50000"/>
                        <a:alpha val="40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600" b="1" dirty="0">
                          <a:solidFill>
                            <a:schemeClr val="accent1">
                              <a:lumMod val="60000"/>
                              <a:lumOff val="40000"/>
                            </a:schemeClr>
                          </a:solidFill>
                          <a:latin typeface="Calibri Light" panose="020F0302020204030204" pitchFamily="34" charset="0"/>
                          <a:cs typeface="Calibri Light" panose="020F0302020204030204" pitchFamily="34" charset="0"/>
                        </a:rPr>
                        <a:t>Cisco IOS XE Switch RTR *</a:t>
                      </a:r>
                    </a:p>
                  </a:txBody>
                  <a:tcPr anchor="ctr">
                    <a:lnL w="3175" cap="flat" cmpd="sng" algn="ctr">
                      <a:solidFill>
                        <a:schemeClr val="tx2">
                          <a:lumMod val="10000"/>
                        </a:schemeClr>
                      </a:solidFill>
                      <a:prstDash val="solid"/>
                      <a:round/>
                      <a:headEnd type="none" w="med" len="med"/>
                      <a:tailEnd type="none" w="med" len="med"/>
                    </a:lnL>
                    <a:lnR w="3175" cap="flat" cmpd="sng" algn="ctr">
                      <a:solidFill>
                        <a:schemeClr val="tx2">
                          <a:lumMod val="10000"/>
                        </a:schemeClr>
                      </a:solidFill>
                      <a:prstDash val="solid"/>
                      <a:round/>
                      <a:headEnd type="none" w="med" len="med"/>
                      <a:tailEnd type="none" w="med" len="med"/>
                    </a:lnR>
                    <a:lnT w="3175" cap="flat" cmpd="sng" algn="ctr">
                      <a:solidFill>
                        <a:schemeClr val="tx2">
                          <a:lumMod val="10000"/>
                        </a:schemeClr>
                      </a:solidFill>
                      <a:prstDash val="solid"/>
                      <a:round/>
                      <a:headEnd type="none" w="med" len="med"/>
                      <a:tailEnd type="none" w="med" len="med"/>
                    </a:lnT>
                    <a:lnB w="3175" cap="flat" cmpd="sng" algn="ctr">
                      <a:solidFill>
                        <a:schemeClr val="tx2">
                          <a:lumMod val="10000"/>
                        </a:schemeClr>
                      </a:solidFill>
                      <a:prstDash val="solid"/>
                      <a:round/>
                      <a:headEnd type="none" w="med" len="med"/>
                      <a:tailEnd type="none" w="med" len="med"/>
                    </a:lnB>
                    <a:solidFill>
                      <a:schemeClr val="tx2">
                        <a:lumMod val="50000"/>
                        <a:alpha val="40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600" b="1" dirty="0">
                          <a:solidFill>
                            <a:schemeClr val="accent1">
                              <a:lumMod val="60000"/>
                              <a:lumOff val="40000"/>
                            </a:schemeClr>
                          </a:solidFill>
                          <a:latin typeface="Calibri Light" panose="020F0302020204030204" pitchFamily="34" charset="0"/>
                          <a:cs typeface="Calibri Light" panose="020F0302020204030204" pitchFamily="34" charset="0"/>
                        </a:rPr>
                        <a:t>Microsoft OneDrive *</a:t>
                      </a:r>
                    </a:p>
                  </a:txBody>
                  <a:tcPr anchor="ctr">
                    <a:lnL w="3175" cap="flat" cmpd="sng" algn="ctr">
                      <a:solidFill>
                        <a:schemeClr val="tx2">
                          <a:lumMod val="10000"/>
                        </a:schemeClr>
                      </a:solidFill>
                      <a:prstDash val="solid"/>
                      <a:round/>
                      <a:headEnd type="none" w="med" len="med"/>
                      <a:tailEnd type="none" w="med" len="med"/>
                    </a:lnL>
                    <a:lnR w="3175" cap="flat" cmpd="sng" algn="ctr">
                      <a:solidFill>
                        <a:schemeClr val="tx2">
                          <a:lumMod val="10000"/>
                        </a:schemeClr>
                      </a:solidFill>
                      <a:prstDash val="solid"/>
                      <a:round/>
                      <a:headEnd type="none" w="med" len="med"/>
                      <a:tailEnd type="none" w="med" len="med"/>
                    </a:lnR>
                    <a:lnT w="3175" cap="flat" cmpd="sng" algn="ctr">
                      <a:solidFill>
                        <a:schemeClr val="tx2">
                          <a:lumMod val="10000"/>
                        </a:schemeClr>
                      </a:solidFill>
                      <a:prstDash val="solid"/>
                      <a:round/>
                      <a:headEnd type="none" w="med" len="med"/>
                      <a:tailEnd type="none" w="med" len="med"/>
                    </a:lnT>
                    <a:lnB w="3175" cap="flat" cmpd="sng" algn="ctr">
                      <a:solidFill>
                        <a:schemeClr val="tx2">
                          <a:lumMod val="10000"/>
                        </a:schemeClr>
                      </a:solidFill>
                      <a:prstDash val="solid"/>
                      <a:round/>
                      <a:headEnd type="none" w="med" len="med"/>
                      <a:tailEnd type="none" w="med" len="med"/>
                    </a:lnB>
                    <a:solidFill>
                      <a:schemeClr val="tx2">
                        <a:lumMod val="50000"/>
                        <a:alpha val="40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600" b="1" dirty="0">
                          <a:solidFill>
                            <a:schemeClr val="accent1">
                              <a:lumMod val="60000"/>
                              <a:lumOff val="40000"/>
                            </a:schemeClr>
                          </a:solidFill>
                          <a:latin typeface="Calibri Light" panose="020F0302020204030204" pitchFamily="34" charset="0"/>
                          <a:cs typeface="Calibri Light" panose="020F0302020204030204" pitchFamily="34" charset="0"/>
                        </a:rPr>
                        <a:t>Microsoft Word 2016 *</a:t>
                      </a:r>
                    </a:p>
                  </a:txBody>
                  <a:tcPr anchor="ctr">
                    <a:lnL w="3175" cap="flat" cmpd="sng" algn="ctr">
                      <a:solidFill>
                        <a:schemeClr val="tx2">
                          <a:lumMod val="10000"/>
                        </a:schemeClr>
                      </a:solidFill>
                      <a:prstDash val="solid"/>
                      <a:round/>
                      <a:headEnd type="none" w="med" len="med"/>
                      <a:tailEnd type="none" w="med" len="med"/>
                    </a:lnL>
                    <a:lnR w="6350" cap="flat" cmpd="sng" algn="ctr">
                      <a:solidFill>
                        <a:schemeClr val="bg2">
                          <a:lumMod val="75000"/>
                          <a:lumOff val="25000"/>
                        </a:schemeClr>
                      </a:solidFill>
                      <a:prstDash val="solid"/>
                      <a:round/>
                      <a:headEnd type="none" w="med" len="med"/>
                      <a:tailEnd type="none" w="med" len="med"/>
                    </a:lnR>
                    <a:lnT w="3175" cap="flat" cmpd="sng" algn="ctr">
                      <a:solidFill>
                        <a:schemeClr val="tx2">
                          <a:lumMod val="10000"/>
                        </a:schemeClr>
                      </a:solidFill>
                      <a:prstDash val="solid"/>
                      <a:round/>
                      <a:headEnd type="none" w="med" len="med"/>
                      <a:tailEnd type="none" w="med" len="med"/>
                    </a:lnT>
                    <a:lnB w="3175" cap="flat" cmpd="sng" algn="ctr">
                      <a:solidFill>
                        <a:schemeClr val="tx2">
                          <a:lumMod val="10000"/>
                        </a:schemeClr>
                      </a:solidFill>
                      <a:prstDash val="solid"/>
                      <a:round/>
                      <a:headEnd type="none" w="med" len="med"/>
                      <a:tailEnd type="none" w="med" len="med"/>
                    </a:lnB>
                    <a:solidFill>
                      <a:schemeClr val="tx2">
                        <a:lumMod val="50000"/>
                        <a:alpha val="40000"/>
                      </a:schemeClr>
                    </a:solidFill>
                  </a:tcPr>
                </a:tc>
                <a:extLst>
                  <a:ext uri="{0D108BD9-81ED-4DB2-BD59-A6C34878D82A}">
                    <a16:rowId xmlns:a16="http://schemas.microsoft.com/office/drawing/2014/main" val="2303111622"/>
                  </a:ext>
                </a:extLst>
              </a:tr>
              <a:tr h="181354">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600" b="1" dirty="0">
                          <a:solidFill>
                            <a:schemeClr val="accent1">
                              <a:lumMod val="60000"/>
                              <a:lumOff val="40000"/>
                            </a:schemeClr>
                          </a:solidFill>
                          <a:latin typeface="Calibri Light" panose="020F0302020204030204" pitchFamily="34" charset="0"/>
                          <a:cs typeface="Calibri Light" panose="020F0302020204030204" pitchFamily="34" charset="0"/>
                        </a:rPr>
                        <a:t>Adobe Acrobat Pro XI *</a:t>
                      </a:r>
                    </a:p>
                  </a:txBody>
                  <a:tcPr anchor="ctr">
                    <a:lnL w="6350" cap="flat" cmpd="sng" algn="ctr">
                      <a:solidFill>
                        <a:schemeClr val="bg2">
                          <a:lumMod val="10000"/>
                          <a:lumOff val="90000"/>
                        </a:schemeClr>
                      </a:solidFill>
                      <a:prstDash val="solid"/>
                      <a:round/>
                      <a:headEnd type="none" w="med" len="med"/>
                      <a:tailEnd type="none" w="med" len="med"/>
                    </a:lnL>
                    <a:lnR w="3175" cap="flat" cmpd="sng" algn="ctr">
                      <a:solidFill>
                        <a:schemeClr val="tx2">
                          <a:lumMod val="10000"/>
                        </a:schemeClr>
                      </a:solidFill>
                      <a:prstDash val="solid"/>
                      <a:round/>
                      <a:headEnd type="none" w="med" len="med"/>
                      <a:tailEnd type="none" w="med" len="med"/>
                    </a:lnR>
                    <a:lnT w="3175" cap="flat" cmpd="sng" algn="ctr">
                      <a:solidFill>
                        <a:schemeClr val="tx2">
                          <a:lumMod val="10000"/>
                        </a:schemeClr>
                      </a:solidFill>
                      <a:prstDash val="solid"/>
                      <a:round/>
                      <a:headEnd type="none" w="med" len="med"/>
                      <a:tailEnd type="none" w="med" len="med"/>
                    </a:lnT>
                    <a:lnB w="3175" cap="flat" cmpd="sng" algn="ctr">
                      <a:solidFill>
                        <a:schemeClr val="tx2">
                          <a:lumMod val="10000"/>
                        </a:schemeClr>
                      </a:solidFill>
                      <a:prstDash val="solid"/>
                      <a:round/>
                      <a:headEnd type="none" w="med" len="med"/>
                      <a:tailEnd type="none" w="med" len="med"/>
                    </a:lnB>
                    <a:solidFill>
                      <a:schemeClr val="tx2">
                        <a:lumMod val="50000"/>
                        <a:alpha val="40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600" b="1" dirty="0">
                          <a:solidFill>
                            <a:schemeClr val="accent1">
                              <a:lumMod val="60000"/>
                              <a:lumOff val="40000"/>
                            </a:schemeClr>
                          </a:solidFill>
                          <a:latin typeface="Calibri Light" panose="020F0302020204030204" pitchFamily="34" charset="0"/>
                          <a:cs typeface="Calibri Light" panose="020F0302020204030204" pitchFamily="34" charset="0"/>
                        </a:rPr>
                        <a:t>Citrix Virtual Apps and Desktop 7.x Workspace App *</a:t>
                      </a:r>
                    </a:p>
                  </a:txBody>
                  <a:tcPr anchor="ctr">
                    <a:lnL w="3175" cap="flat" cmpd="sng" algn="ctr">
                      <a:solidFill>
                        <a:schemeClr val="tx2">
                          <a:lumMod val="10000"/>
                        </a:schemeClr>
                      </a:solidFill>
                      <a:prstDash val="solid"/>
                      <a:round/>
                      <a:headEnd type="none" w="med" len="med"/>
                      <a:tailEnd type="none" w="med" len="med"/>
                    </a:lnL>
                    <a:lnR w="3175" cap="flat" cmpd="sng" algn="ctr">
                      <a:solidFill>
                        <a:schemeClr val="tx2">
                          <a:lumMod val="10000"/>
                        </a:schemeClr>
                      </a:solidFill>
                      <a:prstDash val="solid"/>
                      <a:round/>
                      <a:headEnd type="none" w="med" len="med"/>
                      <a:tailEnd type="none" w="med" len="med"/>
                    </a:lnR>
                    <a:lnT w="3175" cap="flat" cmpd="sng" algn="ctr">
                      <a:solidFill>
                        <a:schemeClr val="tx2">
                          <a:lumMod val="10000"/>
                        </a:schemeClr>
                      </a:solidFill>
                      <a:prstDash val="solid"/>
                      <a:round/>
                      <a:headEnd type="none" w="med" len="med"/>
                      <a:tailEnd type="none" w="med" len="med"/>
                    </a:lnT>
                    <a:lnB w="3175" cap="flat" cmpd="sng" algn="ctr">
                      <a:solidFill>
                        <a:schemeClr val="tx2">
                          <a:lumMod val="10000"/>
                        </a:schemeClr>
                      </a:solidFill>
                      <a:prstDash val="solid"/>
                      <a:round/>
                      <a:headEnd type="none" w="med" len="med"/>
                      <a:tailEnd type="none" w="med" len="med"/>
                    </a:lnB>
                    <a:solidFill>
                      <a:schemeClr val="tx2">
                        <a:lumMod val="50000"/>
                        <a:alpha val="40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600" b="1" dirty="0">
                          <a:solidFill>
                            <a:schemeClr val="accent1">
                              <a:lumMod val="60000"/>
                              <a:lumOff val="40000"/>
                            </a:schemeClr>
                          </a:solidFill>
                          <a:latin typeface="Calibri Light" panose="020F0302020204030204" pitchFamily="34" charset="0"/>
                          <a:cs typeface="Calibri Light" panose="020F0302020204030204" pitchFamily="34" charset="0"/>
                        </a:rPr>
                        <a:t>Microsoft OneNote 2013 *</a:t>
                      </a:r>
                    </a:p>
                  </a:txBody>
                  <a:tcPr anchor="ctr">
                    <a:lnL w="3175" cap="flat" cmpd="sng" algn="ctr">
                      <a:solidFill>
                        <a:schemeClr val="tx2">
                          <a:lumMod val="10000"/>
                        </a:schemeClr>
                      </a:solidFill>
                      <a:prstDash val="solid"/>
                      <a:round/>
                      <a:headEnd type="none" w="med" len="med"/>
                      <a:tailEnd type="none" w="med" len="med"/>
                    </a:lnL>
                    <a:lnR w="3175" cap="flat" cmpd="sng" algn="ctr">
                      <a:solidFill>
                        <a:schemeClr val="tx2">
                          <a:lumMod val="10000"/>
                        </a:schemeClr>
                      </a:solidFill>
                      <a:prstDash val="solid"/>
                      <a:round/>
                      <a:headEnd type="none" w="med" len="med"/>
                      <a:tailEnd type="none" w="med" len="med"/>
                    </a:lnR>
                    <a:lnT w="3175" cap="flat" cmpd="sng" algn="ctr">
                      <a:solidFill>
                        <a:schemeClr val="tx2">
                          <a:lumMod val="10000"/>
                        </a:schemeClr>
                      </a:solidFill>
                      <a:prstDash val="solid"/>
                      <a:round/>
                      <a:headEnd type="none" w="med" len="med"/>
                      <a:tailEnd type="none" w="med" len="med"/>
                    </a:lnT>
                    <a:lnB w="3175" cap="flat" cmpd="sng" algn="ctr">
                      <a:solidFill>
                        <a:schemeClr val="tx2">
                          <a:lumMod val="10000"/>
                        </a:schemeClr>
                      </a:solidFill>
                      <a:prstDash val="solid"/>
                      <a:round/>
                      <a:headEnd type="none" w="med" len="med"/>
                      <a:tailEnd type="none" w="med" len="med"/>
                    </a:lnB>
                    <a:solidFill>
                      <a:schemeClr val="tx2">
                        <a:lumMod val="50000"/>
                        <a:alpha val="40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600" b="1" dirty="0">
                          <a:solidFill>
                            <a:schemeClr val="accent1">
                              <a:lumMod val="60000"/>
                              <a:lumOff val="40000"/>
                            </a:schemeClr>
                          </a:solidFill>
                          <a:latin typeface="Calibri Light" panose="020F0302020204030204" pitchFamily="34" charset="0"/>
                          <a:cs typeface="Calibri Light" panose="020F0302020204030204" pitchFamily="34" charset="0"/>
                        </a:rPr>
                        <a:t>MongoDB Enterprise Advanced 3.x *</a:t>
                      </a:r>
                    </a:p>
                  </a:txBody>
                  <a:tcPr anchor="ctr">
                    <a:lnL w="3175" cap="flat" cmpd="sng" algn="ctr">
                      <a:solidFill>
                        <a:schemeClr val="tx2">
                          <a:lumMod val="10000"/>
                        </a:schemeClr>
                      </a:solidFill>
                      <a:prstDash val="solid"/>
                      <a:round/>
                      <a:headEnd type="none" w="med" len="med"/>
                      <a:tailEnd type="none" w="med" len="med"/>
                    </a:lnL>
                    <a:lnR w="6350" cap="flat" cmpd="sng" algn="ctr">
                      <a:solidFill>
                        <a:schemeClr val="bg2">
                          <a:lumMod val="75000"/>
                          <a:lumOff val="25000"/>
                        </a:schemeClr>
                      </a:solidFill>
                      <a:prstDash val="solid"/>
                      <a:round/>
                      <a:headEnd type="none" w="med" len="med"/>
                      <a:tailEnd type="none" w="med" len="med"/>
                    </a:lnR>
                    <a:lnT w="3175" cap="flat" cmpd="sng" algn="ctr">
                      <a:solidFill>
                        <a:schemeClr val="tx2">
                          <a:lumMod val="10000"/>
                        </a:schemeClr>
                      </a:solidFill>
                      <a:prstDash val="solid"/>
                      <a:round/>
                      <a:headEnd type="none" w="med" len="med"/>
                      <a:tailEnd type="none" w="med" len="med"/>
                    </a:lnT>
                    <a:lnB w="3175" cap="flat" cmpd="sng" algn="ctr">
                      <a:solidFill>
                        <a:schemeClr val="tx2">
                          <a:lumMod val="10000"/>
                        </a:schemeClr>
                      </a:solidFill>
                      <a:prstDash val="solid"/>
                      <a:round/>
                      <a:headEnd type="none" w="med" len="med"/>
                      <a:tailEnd type="none" w="med" len="med"/>
                    </a:lnB>
                    <a:solidFill>
                      <a:schemeClr val="tx2">
                        <a:lumMod val="50000"/>
                        <a:alpha val="40000"/>
                      </a:schemeClr>
                    </a:solidFill>
                  </a:tcPr>
                </a:tc>
                <a:extLst>
                  <a:ext uri="{0D108BD9-81ED-4DB2-BD59-A6C34878D82A}">
                    <a16:rowId xmlns:a16="http://schemas.microsoft.com/office/drawing/2014/main" val="2854941003"/>
                  </a:ext>
                </a:extLst>
              </a:tr>
              <a:tr h="181354">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600" b="1" dirty="0">
                          <a:solidFill>
                            <a:schemeClr val="accent1">
                              <a:lumMod val="60000"/>
                              <a:lumOff val="40000"/>
                            </a:schemeClr>
                          </a:solidFill>
                          <a:latin typeface="Calibri Light" panose="020F0302020204030204" pitchFamily="34" charset="0"/>
                          <a:cs typeface="Calibri Light" panose="020F0302020204030204" pitchFamily="34" charset="0"/>
                        </a:rPr>
                        <a:t>Adobe Acrobat Professional DC Classic Track *</a:t>
                      </a:r>
                    </a:p>
                  </a:txBody>
                  <a:tcPr anchor="ctr">
                    <a:lnL w="6350" cap="flat" cmpd="sng" algn="ctr">
                      <a:solidFill>
                        <a:schemeClr val="bg2">
                          <a:lumMod val="10000"/>
                          <a:lumOff val="90000"/>
                        </a:schemeClr>
                      </a:solidFill>
                      <a:prstDash val="solid"/>
                      <a:round/>
                      <a:headEnd type="none" w="med" len="med"/>
                      <a:tailEnd type="none" w="med" len="med"/>
                    </a:lnL>
                    <a:lnR w="3175" cap="flat" cmpd="sng" algn="ctr">
                      <a:solidFill>
                        <a:schemeClr val="tx2">
                          <a:lumMod val="10000"/>
                        </a:schemeClr>
                      </a:solidFill>
                      <a:prstDash val="solid"/>
                      <a:round/>
                      <a:headEnd type="none" w="med" len="med"/>
                      <a:tailEnd type="none" w="med" len="med"/>
                    </a:lnR>
                    <a:lnT w="3175" cap="flat" cmpd="sng" algn="ctr">
                      <a:solidFill>
                        <a:schemeClr val="tx2">
                          <a:lumMod val="10000"/>
                        </a:schemeClr>
                      </a:solidFill>
                      <a:prstDash val="solid"/>
                      <a:round/>
                      <a:headEnd type="none" w="med" len="med"/>
                      <a:tailEnd type="none" w="med" len="med"/>
                    </a:lnT>
                    <a:lnB w="3175" cap="flat" cmpd="sng" algn="ctr">
                      <a:solidFill>
                        <a:schemeClr val="tx2">
                          <a:lumMod val="10000"/>
                        </a:schemeClr>
                      </a:solidFill>
                      <a:prstDash val="solid"/>
                      <a:round/>
                      <a:headEnd type="none" w="med" len="med"/>
                      <a:tailEnd type="none" w="med" len="med"/>
                    </a:lnB>
                    <a:solidFill>
                      <a:schemeClr val="tx2">
                        <a:lumMod val="50000"/>
                        <a:alpha val="40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600" b="1" dirty="0">
                          <a:solidFill>
                            <a:schemeClr val="tx2"/>
                          </a:solidFill>
                          <a:latin typeface="Calibri Light" panose="020F0302020204030204" pitchFamily="34" charset="0"/>
                          <a:cs typeface="Calibri Light" panose="020F0302020204030204" pitchFamily="34" charset="0"/>
                        </a:rPr>
                        <a:t>Google Chrome Current Windows</a:t>
                      </a:r>
                    </a:p>
                  </a:txBody>
                  <a:tcPr anchor="ctr">
                    <a:lnL w="3175" cap="flat" cmpd="sng" algn="ctr">
                      <a:solidFill>
                        <a:schemeClr val="tx2">
                          <a:lumMod val="10000"/>
                        </a:schemeClr>
                      </a:solidFill>
                      <a:prstDash val="solid"/>
                      <a:round/>
                      <a:headEnd type="none" w="med" len="med"/>
                      <a:tailEnd type="none" w="med" len="med"/>
                    </a:lnL>
                    <a:lnR w="3175" cap="flat" cmpd="sng" algn="ctr">
                      <a:solidFill>
                        <a:schemeClr val="tx2">
                          <a:lumMod val="10000"/>
                        </a:schemeClr>
                      </a:solidFill>
                      <a:prstDash val="solid"/>
                      <a:round/>
                      <a:headEnd type="none" w="med" len="med"/>
                      <a:tailEnd type="none" w="med" len="med"/>
                    </a:lnR>
                    <a:lnT w="3175" cap="flat" cmpd="sng" algn="ctr">
                      <a:solidFill>
                        <a:schemeClr val="tx2">
                          <a:lumMod val="10000"/>
                        </a:schemeClr>
                      </a:solidFill>
                      <a:prstDash val="solid"/>
                      <a:round/>
                      <a:headEnd type="none" w="med" len="med"/>
                      <a:tailEnd type="none" w="med" len="med"/>
                    </a:lnT>
                    <a:lnB w="3175" cap="flat" cmpd="sng" algn="ctr">
                      <a:solidFill>
                        <a:schemeClr val="tx2">
                          <a:lumMod val="10000"/>
                        </a:schemeClr>
                      </a:solidFill>
                      <a:prstDash val="solid"/>
                      <a:round/>
                      <a:headEnd type="none" w="med" len="med"/>
                      <a:tailEnd type="none" w="med" len="med"/>
                    </a:lnB>
                    <a:solidFill>
                      <a:schemeClr val="tx2">
                        <a:lumMod val="50000"/>
                        <a:alpha val="40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600" b="1" dirty="0">
                          <a:solidFill>
                            <a:schemeClr val="accent1">
                              <a:lumMod val="60000"/>
                              <a:lumOff val="40000"/>
                            </a:schemeClr>
                          </a:solidFill>
                          <a:latin typeface="Calibri Light" panose="020F0302020204030204" pitchFamily="34" charset="0"/>
                          <a:cs typeface="Calibri Light" panose="020F0302020204030204" pitchFamily="34" charset="0"/>
                        </a:rPr>
                        <a:t>Microsoft OneNote 2016 *</a:t>
                      </a:r>
                    </a:p>
                  </a:txBody>
                  <a:tcPr anchor="ctr">
                    <a:lnL w="3175" cap="flat" cmpd="sng" algn="ctr">
                      <a:solidFill>
                        <a:schemeClr val="tx2">
                          <a:lumMod val="10000"/>
                        </a:schemeClr>
                      </a:solidFill>
                      <a:prstDash val="solid"/>
                      <a:round/>
                      <a:headEnd type="none" w="med" len="med"/>
                      <a:tailEnd type="none" w="med" len="med"/>
                    </a:lnL>
                    <a:lnR w="3175" cap="flat" cmpd="sng" algn="ctr">
                      <a:solidFill>
                        <a:schemeClr val="tx2">
                          <a:lumMod val="10000"/>
                        </a:schemeClr>
                      </a:solidFill>
                      <a:prstDash val="solid"/>
                      <a:round/>
                      <a:headEnd type="none" w="med" len="med"/>
                      <a:tailEnd type="none" w="med" len="med"/>
                    </a:lnR>
                    <a:lnT w="3175" cap="flat" cmpd="sng" algn="ctr">
                      <a:solidFill>
                        <a:schemeClr val="tx2">
                          <a:lumMod val="10000"/>
                        </a:schemeClr>
                      </a:solidFill>
                      <a:prstDash val="solid"/>
                      <a:round/>
                      <a:headEnd type="none" w="med" len="med"/>
                      <a:tailEnd type="none" w="med" len="med"/>
                    </a:lnT>
                    <a:lnB w="3175" cap="flat" cmpd="sng" algn="ctr">
                      <a:solidFill>
                        <a:schemeClr val="tx2">
                          <a:lumMod val="10000"/>
                        </a:schemeClr>
                      </a:solidFill>
                      <a:prstDash val="solid"/>
                      <a:round/>
                      <a:headEnd type="none" w="med" len="med"/>
                      <a:tailEnd type="none" w="med" len="med"/>
                    </a:lnB>
                    <a:solidFill>
                      <a:schemeClr val="tx2">
                        <a:lumMod val="50000"/>
                        <a:alpha val="40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600" b="1" dirty="0">
                          <a:solidFill>
                            <a:schemeClr val="tx2"/>
                          </a:solidFill>
                          <a:latin typeface="Calibri Light" panose="020F0302020204030204" pitchFamily="34" charset="0"/>
                          <a:cs typeface="Calibri Light" panose="020F0302020204030204" pitchFamily="34" charset="0"/>
                        </a:rPr>
                        <a:t>Mozilla Firefox</a:t>
                      </a:r>
                    </a:p>
                  </a:txBody>
                  <a:tcPr anchor="ctr">
                    <a:lnL w="3175" cap="flat" cmpd="sng" algn="ctr">
                      <a:solidFill>
                        <a:schemeClr val="tx2">
                          <a:lumMod val="10000"/>
                        </a:schemeClr>
                      </a:solidFill>
                      <a:prstDash val="solid"/>
                      <a:round/>
                      <a:headEnd type="none" w="med" len="med"/>
                      <a:tailEnd type="none" w="med" len="med"/>
                    </a:lnL>
                    <a:lnR w="6350" cap="flat" cmpd="sng" algn="ctr">
                      <a:solidFill>
                        <a:schemeClr val="bg2">
                          <a:lumMod val="75000"/>
                          <a:lumOff val="25000"/>
                        </a:schemeClr>
                      </a:solidFill>
                      <a:prstDash val="solid"/>
                      <a:round/>
                      <a:headEnd type="none" w="med" len="med"/>
                      <a:tailEnd type="none" w="med" len="med"/>
                    </a:lnR>
                    <a:lnT w="3175" cap="flat" cmpd="sng" algn="ctr">
                      <a:solidFill>
                        <a:schemeClr val="tx2">
                          <a:lumMod val="10000"/>
                        </a:schemeClr>
                      </a:solidFill>
                      <a:prstDash val="solid"/>
                      <a:round/>
                      <a:headEnd type="none" w="med" len="med"/>
                      <a:tailEnd type="none" w="med" len="med"/>
                    </a:lnT>
                    <a:lnB w="3175" cap="flat" cmpd="sng" algn="ctr">
                      <a:solidFill>
                        <a:schemeClr val="tx2">
                          <a:lumMod val="10000"/>
                        </a:schemeClr>
                      </a:solidFill>
                      <a:prstDash val="solid"/>
                      <a:round/>
                      <a:headEnd type="none" w="med" len="med"/>
                      <a:tailEnd type="none" w="med" len="med"/>
                    </a:lnB>
                    <a:solidFill>
                      <a:schemeClr val="tx2">
                        <a:lumMod val="50000"/>
                        <a:alpha val="40000"/>
                      </a:schemeClr>
                    </a:solidFill>
                  </a:tcPr>
                </a:tc>
                <a:extLst>
                  <a:ext uri="{0D108BD9-81ED-4DB2-BD59-A6C34878D82A}">
                    <a16:rowId xmlns:a16="http://schemas.microsoft.com/office/drawing/2014/main" val="2835975705"/>
                  </a:ext>
                </a:extLst>
              </a:tr>
              <a:tr h="181354">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600" b="1" dirty="0">
                          <a:solidFill>
                            <a:schemeClr val="accent1">
                              <a:lumMod val="60000"/>
                              <a:lumOff val="40000"/>
                            </a:schemeClr>
                          </a:solidFill>
                          <a:latin typeface="Calibri Light" panose="020F0302020204030204" pitchFamily="34" charset="0"/>
                          <a:cs typeface="Calibri Light" panose="020F0302020204030204" pitchFamily="34" charset="0"/>
                        </a:rPr>
                        <a:t>Adobe Acrobat Professional DC Continuous Track *</a:t>
                      </a:r>
                    </a:p>
                  </a:txBody>
                  <a:tcPr anchor="ctr">
                    <a:lnL w="6350" cap="flat" cmpd="sng" algn="ctr">
                      <a:solidFill>
                        <a:schemeClr val="bg2">
                          <a:lumMod val="10000"/>
                          <a:lumOff val="90000"/>
                        </a:schemeClr>
                      </a:solidFill>
                      <a:prstDash val="solid"/>
                      <a:round/>
                      <a:headEnd type="none" w="med" len="med"/>
                      <a:tailEnd type="none" w="med" len="med"/>
                    </a:lnL>
                    <a:lnR w="3175" cap="flat" cmpd="sng" algn="ctr">
                      <a:solidFill>
                        <a:schemeClr val="tx2">
                          <a:lumMod val="10000"/>
                        </a:schemeClr>
                      </a:solidFill>
                      <a:prstDash val="solid"/>
                      <a:round/>
                      <a:headEnd type="none" w="med" len="med"/>
                      <a:tailEnd type="none" w="med" len="med"/>
                    </a:lnR>
                    <a:lnT w="3175" cap="flat" cmpd="sng" algn="ctr">
                      <a:solidFill>
                        <a:schemeClr val="tx2">
                          <a:lumMod val="10000"/>
                        </a:schemeClr>
                      </a:solidFill>
                      <a:prstDash val="solid"/>
                      <a:round/>
                      <a:headEnd type="none" w="med" len="med"/>
                      <a:tailEnd type="none" w="med" len="med"/>
                    </a:lnT>
                    <a:lnB w="3175" cap="flat" cmpd="sng" algn="ctr">
                      <a:solidFill>
                        <a:schemeClr val="tx2">
                          <a:lumMod val="10000"/>
                        </a:schemeClr>
                      </a:solidFill>
                      <a:prstDash val="solid"/>
                      <a:round/>
                      <a:headEnd type="none" w="med" len="med"/>
                      <a:tailEnd type="none" w="med" len="med"/>
                    </a:lnB>
                    <a:solidFill>
                      <a:schemeClr val="tx2">
                        <a:lumMod val="50000"/>
                        <a:alpha val="40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600" b="1" dirty="0">
                          <a:solidFill>
                            <a:schemeClr val="accent1">
                              <a:lumMod val="60000"/>
                              <a:lumOff val="40000"/>
                            </a:schemeClr>
                          </a:solidFill>
                          <a:latin typeface="Calibri Light" panose="020F0302020204030204" pitchFamily="34" charset="0"/>
                          <a:cs typeface="Calibri Light" panose="020F0302020204030204" pitchFamily="34" charset="0"/>
                        </a:rPr>
                        <a:t>JBoss Enterprise Application Platform 6.3 *</a:t>
                      </a:r>
                    </a:p>
                  </a:txBody>
                  <a:tcPr anchor="ctr">
                    <a:lnL w="3175" cap="flat" cmpd="sng" algn="ctr">
                      <a:solidFill>
                        <a:schemeClr val="tx2">
                          <a:lumMod val="10000"/>
                        </a:schemeClr>
                      </a:solidFill>
                      <a:prstDash val="solid"/>
                      <a:round/>
                      <a:headEnd type="none" w="med" len="med"/>
                      <a:tailEnd type="none" w="med" len="med"/>
                    </a:lnL>
                    <a:lnR w="3175" cap="flat" cmpd="sng" algn="ctr">
                      <a:solidFill>
                        <a:schemeClr val="tx2">
                          <a:lumMod val="10000"/>
                        </a:schemeClr>
                      </a:solidFill>
                      <a:prstDash val="solid"/>
                      <a:round/>
                      <a:headEnd type="none" w="med" len="med"/>
                      <a:tailEnd type="none" w="med" len="med"/>
                    </a:lnR>
                    <a:lnT w="3175" cap="flat" cmpd="sng" algn="ctr">
                      <a:solidFill>
                        <a:schemeClr val="tx2">
                          <a:lumMod val="10000"/>
                        </a:schemeClr>
                      </a:solidFill>
                      <a:prstDash val="solid"/>
                      <a:round/>
                      <a:headEnd type="none" w="med" len="med"/>
                      <a:tailEnd type="none" w="med" len="med"/>
                    </a:lnT>
                    <a:lnB w="3175" cap="flat" cmpd="sng" algn="ctr">
                      <a:solidFill>
                        <a:schemeClr val="tx2">
                          <a:lumMod val="10000"/>
                        </a:schemeClr>
                      </a:solidFill>
                      <a:prstDash val="solid"/>
                      <a:round/>
                      <a:headEnd type="none" w="med" len="med"/>
                      <a:tailEnd type="none" w="med" len="med"/>
                    </a:lnB>
                    <a:solidFill>
                      <a:schemeClr val="tx2">
                        <a:lumMod val="50000"/>
                        <a:alpha val="40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600" b="1" dirty="0">
                          <a:solidFill>
                            <a:schemeClr val="accent1">
                              <a:lumMod val="60000"/>
                              <a:lumOff val="40000"/>
                            </a:schemeClr>
                          </a:solidFill>
                          <a:latin typeface="Calibri Light" panose="020F0302020204030204" pitchFamily="34" charset="0"/>
                          <a:cs typeface="Calibri Light" panose="020F0302020204030204" pitchFamily="34" charset="0"/>
                        </a:rPr>
                        <a:t>Microsoft Outlook 2013 *</a:t>
                      </a:r>
                    </a:p>
                  </a:txBody>
                  <a:tcPr anchor="ctr">
                    <a:lnL w="3175" cap="flat" cmpd="sng" algn="ctr">
                      <a:solidFill>
                        <a:schemeClr val="tx2">
                          <a:lumMod val="10000"/>
                        </a:schemeClr>
                      </a:solidFill>
                      <a:prstDash val="solid"/>
                      <a:round/>
                      <a:headEnd type="none" w="med" len="med"/>
                      <a:tailEnd type="none" w="med" len="med"/>
                    </a:lnL>
                    <a:lnR w="3175" cap="flat" cmpd="sng" algn="ctr">
                      <a:solidFill>
                        <a:schemeClr val="tx2">
                          <a:lumMod val="10000"/>
                        </a:schemeClr>
                      </a:solidFill>
                      <a:prstDash val="solid"/>
                      <a:round/>
                      <a:headEnd type="none" w="med" len="med"/>
                      <a:tailEnd type="none" w="med" len="med"/>
                    </a:lnR>
                    <a:lnT w="3175" cap="flat" cmpd="sng" algn="ctr">
                      <a:solidFill>
                        <a:schemeClr val="tx2">
                          <a:lumMod val="10000"/>
                        </a:schemeClr>
                      </a:solidFill>
                      <a:prstDash val="solid"/>
                      <a:round/>
                      <a:headEnd type="none" w="med" len="med"/>
                      <a:tailEnd type="none" w="med" len="med"/>
                    </a:lnT>
                    <a:lnB w="3175" cap="flat" cmpd="sng" algn="ctr">
                      <a:solidFill>
                        <a:schemeClr val="tx2">
                          <a:lumMod val="10000"/>
                        </a:schemeClr>
                      </a:solidFill>
                      <a:prstDash val="solid"/>
                      <a:round/>
                      <a:headEnd type="none" w="med" len="med"/>
                      <a:tailEnd type="none" w="med" len="med"/>
                    </a:lnB>
                    <a:solidFill>
                      <a:schemeClr val="tx2">
                        <a:lumMod val="50000"/>
                        <a:alpha val="40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600" b="1" dirty="0">
                          <a:solidFill>
                            <a:schemeClr val="accent1">
                              <a:lumMod val="60000"/>
                              <a:lumOff val="40000"/>
                            </a:schemeClr>
                          </a:solidFill>
                          <a:latin typeface="Calibri Light" panose="020F0302020204030204" pitchFamily="34" charset="0"/>
                          <a:cs typeface="Calibri Light" panose="020F0302020204030204" pitchFamily="34" charset="0"/>
                        </a:rPr>
                        <a:t>MS SharePoint Designer 2013 *</a:t>
                      </a:r>
                    </a:p>
                  </a:txBody>
                  <a:tcPr anchor="ctr">
                    <a:lnL w="3175" cap="flat" cmpd="sng" algn="ctr">
                      <a:solidFill>
                        <a:schemeClr val="tx2">
                          <a:lumMod val="10000"/>
                        </a:schemeClr>
                      </a:solidFill>
                      <a:prstDash val="solid"/>
                      <a:round/>
                      <a:headEnd type="none" w="med" len="med"/>
                      <a:tailEnd type="none" w="med" len="med"/>
                    </a:lnL>
                    <a:lnR w="6350" cap="flat" cmpd="sng" algn="ctr">
                      <a:solidFill>
                        <a:schemeClr val="bg2">
                          <a:lumMod val="75000"/>
                          <a:lumOff val="25000"/>
                        </a:schemeClr>
                      </a:solidFill>
                      <a:prstDash val="solid"/>
                      <a:round/>
                      <a:headEnd type="none" w="med" len="med"/>
                      <a:tailEnd type="none" w="med" len="med"/>
                    </a:lnR>
                    <a:lnT w="3175" cap="flat" cmpd="sng" algn="ctr">
                      <a:solidFill>
                        <a:schemeClr val="tx2">
                          <a:lumMod val="10000"/>
                        </a:schemeClr>
                      </a:solidFill>
                      <a:prstDash val="solid"/>
                      <a:round/>
                      <a:headEnd type="none" w="med" len="med"/>
                      <a:tailEnd type="none" w="med" len="med"/>
                    </a:lnT>
                    <a:lnB w="3175" cap="flat" cmpd="sng" algn="ctr">
                      <a:solidFill>
                        <a:schemeClr val="tx2">
                          <a:lumMod val="10000"/>
                        </a:schemeClr>
                      </a:solidFill>
                      <a:prstDash val="solid"/>
                      <a:round/>
                      <a:headEnd type="none" w="med" len="med"/>
                      <a:tailEnd type="none" w="med" len="med"/>
                    </a:lnB>
                    <a:solidFill>
                      <a:schemeClr val="tx2">
                        <a:lumMod val="50000"/>
                        <a:alpha val="40000"/>
                      </a:schemeClr>
                    </a:solidFill>
                  </a:tcPr>
                </a:tc>
                <a:extLst>
                  <a:ext uri="{0D108BD9-81ED-4DB2-BD59-A6C34878D82A}">
                    <a16:rowId xmlns:a16="http://schemas.microsoft.com/office/drawing/2014/main" val="4235022532"/>
                  </a:ext>
                </a:extLst>
              </a:tr>
              <a:tr h="181354">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600" b="1" dirty="0">
                          <a:solidFill>
                            <a:schemeClr val="accent1">
                              <a:lumMod val="60000"/>
                              <a:lumOff val="40000"/>
                            </a:schemeClr>
                          </a:solidFill>
                          <a:latin typeface="Calibri Light" panose="020F0302020204030204" pitchFamily="34" charset="0"/>
                          <a:cs typeface="Calibri Light" panose="020F0302020204030204" pitchFamily="34" charset="0"/>
                        </a:rPr>
                        <a:t>Adobe Acrobat Reader DC Classic Track *</a:t>
                      </a:r>
                    </a:p>
                  </a:txBody>
                  <a:tcPr anchor="ctr">
                    <a:lnL w="6350" cap="flat" cmpd="sng" algn="ctr">
                      <a:solidFill>
                        <a:schemeClr val="bg2">
                          <a:lumMod val="10000"/>
                          <a:lumOff val="90000"/>
                        </a:schemeClr>
                      </a:solidFill>
                      <a:prstDash val="solid"/>
                      <a:round/>
                      <a:headEnd type="none" w="med" len="med"/>
                      <a:tailEnd type="none" w="med" len="med"/>
                    </a:lnL>
                    <a:lnR w="3175" cap="flat" cmpd="sng" algn="ctr">
                      <a:solidFill>
                        <a:schemeClr val="tx2">
                          <a:lumMod val="10000"/>
                        </a:schemeClr>
                      </a:solidFill>
                      <a:prstDash val="solid"/>
                      <a:round/>
                      <a:headEnd type="none" w="med" len="med"/>
                      <a:tailEnd type="none" w="med" len="med"/>
                    </a:lnR>
                    <a:lnT w="3175" cap="flat" cmpd="sng" algn="ctr">
                      <a:solidFill>
                        <a:schemeClr val="tx2">
                          <a:lumMod val="10000"/>
                        </a:schemeClr>
                      </a:solidFill>
                      <a:prstDash val="solid"/>
                      <a:round/>
                      <a:headEnd type="none" w="med" len="med"/>
                      <a:tailEnd type="none" w="med" len="med"/>
                    </a:lnT>
                    <a:lnB w="3175" cap="flat" cmpd="sng" algn="ctr">
                      <a:solidFill>
                        <a:schemeClr val="tx2">
                          <a:lumMod val="10000"/>
                        </a:schemeClr>
                      </a:solidFill>
                      <a:prstDash val="solid"/>
                      <a:round/>
                      <a:headEnd type="none" w="med" len="med"/>
                      <a:tailEnd type="none" w="med" len="med"/>
                    </a:lnB>
                    <a:solidFill>
                      <a:schemeClr val="tx2">
                        <a:lumMod val="50000"/>
                        <a:alpha val="40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600" b="1" dirty="0">
                          <a:solidFill>
                            <a:schemeClr val="accent1">
                              <a:lumMod val="60000"/>
                              <a:lumOff val="40000"/>
                            </a:schemeClr>
                          </a:solidFill>
                          <a:latin typeface="Calibri Light" panose="020F0302020204030204" pitchFamily="34" charset="0"/>
                          <a:cs typeface="Calibri Light" panose="020F0302020204030204" pitchFamily="34" charset="0"/>
                        </a:rPr>
                        <a:t>McAfee VirusScan 8.8 Local Client *</a:t>
                      </a:r>
                    </a:p>
                  </a:txBody>
                  <a:tcPr anchor="ctr">
                    <a:lnL w="3175" cap="flat" cmpd="sng" algn="ctr">
                      <a:solidFill>
                        <a:schemeClr val="tx2">
                          <a:lumMod val="10000"/>
                        </a:schemeClr>
                      </a:solidFill>
                      <a:prstDash val="solid"/>
                      <a:round/>
                      <a:headEnd type="none" w="med" len="med"/>
                      <a:tailEnd type="none" w="med" len="med"/>
                    </a:lnL>
                    <a:lnR w="3175" cap="flat" cmpd="sng" algn="ctr">
                      <a:solidFill>
                        <a:schemeClr val="tx2">
                          <a:lumMod val="10000"/>
                        </a:schemeClr>
                      </a:solidFill>
                      <a:prstDash val="solid"/>
                      <a:round/>
                      <a:headEnd type="none" w="med" len="med"/>
                      <a:tailEnd type="none" w="med" len="med"/>
                    </a:lnR>
                    <a:lnT w="3175" cap="flat" cmpd="sng" algn="ctr">
                      <a:solidFill>
                        <a:schemeClr val="tx2">
                          <a:lumMod val="10000"/>
                        </a:schemeClr>
                      </a:solidFill>
                      <a:prstDash val="solid"/>
                      <a:round/>
                      <a:headEnd type="none" w="med" len="med"/>
                      <a:tailEnd type="none" w="med" len="med"/>
                    </a:lnT>
                    <a:lnB w="3175" cap="flat" cmpd="sng" algn="ctr">
                      <a:solidFill>
                        <a:schemeClr val="tx2">
                          <a:lumMod val="10000"/>
                        </a:schemeClr>
                      </a:solidFill>
                      <a:prstDash val="solid"/>
                      <a:round/>
                      <a:headEnd type="none" w="med" len="med"/>
                      <a:tailEnd type="none" w="med" len="med"/>
                    </a:lnB>
                    <a:solidFill>
                      <a:schemeClr val="tx2">
                        <a:lumMod val="50000"/>
                        <a:alpha val="40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600" b="1" dirty="0">
                          <a:solidFill>
                            <a:schemeClr val="accent1">
                              <a:lumMod val="60000"/>
                              <a:lumOff val="40000"/>
                            </a:schemeClr>
                          </a:solidFill>
                          <a:latin typeface="Calibri Light" panose="020F0302020204030204" pitchFamily="34" charset="0"/>
                          <a:cs typeface="Calibri Light" panose="020F0302020204030204" pitchFamily="34" charset="0"/>
                        </a:rPr>
                        <a:t>Microsoft Outlook 2016 *</a:t>
                      </a:r>
                    </a:p>
                  </a:txBody>
                  <a:tcPr anchor="ctr">
                    <a:lnL w="3175" cap="flat" cmpd="sng" algn="ctr">
                      <a:solidFill>
                        <a:schemeClr val="tx2">
                          <a:lumMod val="10000"/>
                        </a:schemeClr>
                      </a:solidFill>
                      <a:prstDash val="solid"/>
                      <a:round/>
                      <a:headEnd type="none" w="med" len="med"/>
                      <a:tailEnd type="none" w="med" len="med"/>
                    </a:lnL>
                    <a:lnR w="3175" cap="flat" cmpd="sng" algn="ctr">
                      <a:solidFill>
                        <a:schemeClr val="tx2">
                          <a:lumMod val="10000"/>
                        </a:schemeClr>
                      </a:solidFill>
                      <a:prstDash val="solid"/>
                      <a:round/>
                      <a:headEnd type="none" w="med" len="med"/>
                      <a:tailEnd type="none" w="med" len="med"/>
                    </a:lnR>
                    <a:lnT w="3175" cap="flat" cmpd="sng" algn="ctr">
                      <a:solidFill>
                        <a:schemeClr val="tx2">
                          <a:lumMod val="10000"/>
                        </a:schemeClr>
                      </a:solidFill>
                      <a:prstDash val="solid"/>
                      <a:round/>
                      <a:headEnd type="none" w="med" len="med"/>
                      <a:tailEnd type="none" w="med" len="med"/>
                    </a:lnT>
                    <a:lnB w="3175" cap="flat" cmpd="sng" algn="ctr">
                      <a:solidFill>
                        <a:schemeClr val="tx2">
                          <a:lumMod val="10000"/>
                        </a:schemeClr>
                      </a:solidFill>
                      <a:prstDash val="solid"/>
                      <a:round/>
                      <a:headEnd type="none" w="med" len="med"/>
                      <a:tailEnd type="none" w="med" len="med"/>
                    </a:lnB>
                    <a:solidFill>
                      <a:schemeClr val="tx2">
                        <a:lumMod val="50000"/>
                        <a:alpha val="40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600" b="1" dirty="0">
                          <a:solidFill>
                            <a:schemeClr val="accent1">
                              <a:lumMod val="60000"/>
                              <a:lumOff val="40000"/>
                            </a:schemeClr>
                          </a:solidFill>
                          <a:latin typeface="Calibri Light" panose="020F0302020204030204" pitchFamily="34" charset="0"/>
                          <a:cs typeface="Calibri Light" panose="020F0302020204030204" pitchFamily="34" charset="0"/>
                        </a:rPr>
                        <a:t>MS SQL Server 2014 Database *</a:t>
                      </a:r>
                    </a:p>
                  </a:txBody>
                  <a:tcPr anchor="ctr">
                    <a:lnL w="3175" cap="flat" cmpd="sng" algn="ctr">
                      <a:solidFill>
                        <a:schemeClr val="tx2">
                          <a:lumMod val="10000"/>
                        </a:schemeClr>
                      </a:solidFill>
                      <a:prstDash val="solid"/>
                      <a:round/>
                      <a:headEnd type="none" w="med" len="med"/>
                      <a:tailEnd type="none" w="med" len="med"/>
                    </a:lnL>
                    <a:lnR w="6350" cap="flat" cmpd="sng" algn="ctr">
                      <a:solidFill>
                        <a:schemeClr val="bg2">
                          <a:lumMod val="75000"/>
                          <a:lumOff val="25000"/>
                        </a:schemeClr>
                      </a:solidFill>
                      <a:prstDash val="solid"/>
                      <a:round/>
                      <a:headEnd type="none" w="med" len="med"/>
                      <a:tailEnd type="none" w="med" len="med"/>
                    </a:lnR>
                    <a:lnT w="3175" cap="flat" cmpd="sng" algn="ctr">
                      <a:solidFill>
                        <a:schemeClr val="tx2">
                          <a:lumMod val="10000"/>
                        </a:schemeClr>
                      </a:solidFill>
                      <a:prstDash val="solid"/>
                      <a:round/>
                      <a:headEnd type="none" w="med" len="med"/>
                      <a:tailEnd type="none" w="med" len="med"/>
                    </a:lnT>
                    <a:lnB w="3175" cap="flat" cmpd="sng" algn="ctr">
                      <a:solidFill>
                        <a:schemeClr val="tx2">
                          <a:lumMod val="10000"/>
                        </a:schemeClr>
                      </a:solidFill>
                      <a:prstDash val="solid"/>
                      <a:round/>
                      <a:headEnd type="none" w="med" len="med"/>
                      <a:tailEnd type="none" w="med" len="med"/>
                    </a:lnB>
                    <a:solidFill>
                      <a:schemeClr val="tx2">
                        <a:lumMod val="50000"/>
                        <a:alpha val="40000"/>
                      </a:schemeClr>
                    </a:solidFill>
                  </a:tcPr>
                </a:tc>
                <a:extLst>
                  <a:ext uri="{0D108BD9-81ED-4DB2-BD59-A6C34878D82A}">
                    <a16:rowId xmlns:a16="http://schemas.microsoft.com/office/drawing/2014/main" val="3132751807"/>
                  </a:ext>
                </a:extLst>
              </a:tr>
              <a:tr h="181354">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600" b="1" dirty="0">
                          <a:solidFill>
                            <a:schemeClr val="tx2"/>
                          </a:solidFill>
                          <a:latin typeface="Calibri Light" panose="020F0302020204030204" pitchFamily="34" charset="0"/>
                          <a:cs typeface="Calibri Light" panose="020F0302020204030204" pitchFamily="34" charset="0"/>
                        </a:rPr>
                        <a:t>Adobe Acrobat Reader DC Continuous Track</a:t>
                      </a:r>
                    </a:p>
                  </a:txBody>
                  <a:tcPr anchor="ctr">
                    <a:lnL w="6350" cap="flat" cmpd="sng" algn="ctr">
                      <a:solidFill>
                        <a:schemeClr val="bg2">
                          <a:lumMod val="10000"/>
                          <a:lumOff val="90000"/>
                        </a:schemeClr>
                      </a:solidFill>
                      <a:prstDash val="solid"/>
                      <a:round/>
                      <a:headEnd type="none" w="med" len="med"/>
                      <a:tailEnd type="none" w="med" len="med"/>
                    </a:lnL>
                    <a:lnR w="3175" cap="flat" cmpd="sng" algn="ctr">
                      <a:solidFill>
                        <a:schemeClr val="tx2">
                          <a:lumMod val="10000"/>
                        </a:schemeClr>
                      </a:solidFill>
                      <a:prstDash val="solid"/>
                      <a:round/>
                      <a:headEnd type="none" w="med" len="med"/>
                      <a:tailEnd type="none" w="med" len="med"/>
                    </a:lnR>
                    <a:lnT w="3175" cap="flat" cmpd="sng" algn="ctr">
                      <a:solidFill>
                        <a:schemeClr val="tx2">
                          <a:lumMod val="10000"/>
                        </a:schemeClr>
                      </a:solidFill>
                      <a:prstDash val="solid"/>
                      <a:round/>
                      <a:headEnd type="none" w="med" len="med"/>
                      <a:tailEnd type="none" w="med" len="med"/>
                    </a:lnT>
                    <a:lnB w="3175" cap="flat" cmpd="sng" algn="ctr">
                      <a:solidFill>
                        <a:schemeClr val="tx2">
                          <a:lumMod val="10000"/>
                        </a:schemeClr>
                      </a:solidFill>
                      <a:prstDash val="solid"/>
                      <a:round/>
                      <a:headEnd type="none" w="med" len="med"/>
                      <a:tailEnd type="none" w="med" len="med"/>
                    </a:lnB>
                    <a:solidFill>
                      <a:schemeClr val="tx2">
                        <a:lumMod val="50000"/>
                        <a:alpha val="40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600" b="1">
                          <a:solidFill>
                            <a:schemeClr val="tx2"/>
                          </a:solidFill>
                          <a:latin typeface="Calibri Light" panose="020F0302020204030204" pitchFamily="34" charset="0"/>
                          <a:cs typeface="Calibri Light" panose="020F0302020204030204" pitchFamily="34" charset="0"/>
                        </a:rPr>
                        <a:t>Microsoft .NET Framework 4</a:t>
                      </a:r>
                      <a:endParaRPr lang="en-US" sz="600" b="1" dirty="0">
                        <a:solidFill>
                          <a:schemeClr val="tx2"/>
                        </a:solidFill>
                        <a:latin typeface="Calibri Light" panose="020F0302020204030204" pitchFamily="34" charset="0"/>
                        <a:cs typeface="Calibri Light" panose="020F0302020204030204" pitchFamily="34" charset="0"/>
                      </a:endParaRPr>
                    </a:p>
                  </a:txBody>
                  <a:tcPr anchor="ctr">
                    <a:lnL w="3175" cap="flat" cmpd="sng" algn="ctr">
                      <a:solidFill>
                        <a:schemeClr val="tx2">
                          <a:lumMod val="10000"/>
                        </a:schemeClr>
                      </a:solidFill>
                      <a:prstDash val="solid"/>
                      <a:round/>
                      <a:headEnd type="none" w="med" len="med"/>
                      <a:tailEnd type="none" w="med" len="med"/>
                    </a:lnL>
                    <a:lnR w="3175" cap="flat" cmpd="sng" algn="ctr">
                      <a:solidFill>
                        <a:schemeClr val="tx2">
                          <a:lumMod val="10000"/>
                        </a:schemeClr>
                      </a:solidFill>
                      <a:prstDash val="solid"/>
                      <a:round/>
                      <a:headEnd type="none" w="med" len="med"/>
                      <a:tailEnd type="none" w="med" len="med"/>
                    </a:lnR>
                    <a:lnT w="3175" cap="flat" cmpd="sng" algn="ctr">
                      <a:solidFill>
                        <a:schemeClr val="tx2">
                          <a:lumMod val="10000"/>
                        </a:schemeClr>
                      </a:solidFill>
                      <a:prstDash val="solid"/>
                      <a:round/>
                      <a:headEnd type="none" w="med" len="med"/>
                      <a:tailEnd type="none" w="med" len="med"/>
                    </a:lnT>
                    <a:lnB w="3175" cap="flat" cmpd="sng" algn="ctr">
                      <a:solidFill>
                        <a:schemeClr val="tx2">
                          <a:lumMod val="10000"/>
                        </a:schemeClr>
                      </a:solidFill>
                      <a:prstDash val="solid"/>
                      <a:round/>
                      <a:headEnd type="none" w="med" len="med"/>
                      <a:tailEnd type="none" w="med" len="med"/>
                    </a:lnB>
                    <a:solidFill>
                      <a:schemeClr val="tx2">
                        <a:lumMod val="50000"/>
                        <a:alpha val="40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600" b="1" dirty="0">
                          <a:solidFill>
                            <a:schemeClr val="accent1">
                              <a:lumMod val="60000"/>
                              <a:lumOff val="40000"/>
                            </a:schemeClr>
                          </a:solidFill>
                          <a:latin typeface="Calibri Light" panose="020F0302020204030204" pitchFamily="34" charset="0"/>
                          <a:cs typeface="Calibri Light" panose="020F0302020204030204" pitchFamily="34" charset="0"/>
                        </a:rPr>
                        <a:t>Microsoft PowerPoint 2013 *</a:t>
                      </a:r>
                    </a:p>
                  </a:txBody>
                  <a:tcPr anchor="ctr">
                    <a:lnL w="3175" cap="flat" cmpd="sng" algn="ctr">
                      <a:solidFill>
                        <a:schemeClr val="tx2">
                          <a:lumMod val="10000"/>
                        </a:schemeClr>
                      </a:solidFill>
                      <a:prstDash val="solid"/>
                      <a:round/>
                      <a:headEnd type="none" w="med" len="med"/>
                      <a:tailEnd type="none" w="med" len="med"/>
                    </a:lnL>
                    <a:lnR w="3175" cap="flat" cmpd="sng" algn="ctr">
                      <a:solidFill>
                        <a:schemeClr val="tx2">
                          <a:lumMod val="10000"/>
                        </a:schemeClr>
                      </a:solidFill>
                      <a:prstDash val="solid"/>
                      <a:round/>
                      <a:headEnd type="none" w="med" len="med"/>
                      <a:tailEnd type="none" w="med" len="med"/>
                    </a:lnR>
                    <a:lnT w="3175" cap="flat" cmpd="sng" algn="ctr">
                      <a:solidFill>
                        <a:schemeClr val="tx2">
                          <a:lumMod val="10000"/>
                        </a:schemeClr>
                      </a:solidFill>
                      <a:prstDash val="solid"/>
                      <a:round/>
                      <a:headEnd type="none" w="med" len="med"/>
                      <a:tailEnd type="none" w="med" len="med"/>
                    </a:lnT>
                    <a:lnB w="3175" cap="flat" cmpd="sng" algn="ctr">
                      <a:solidFill>
                        <a:schemeClr val="tx2">
                          <a:lumMod val="10000"/>
                        </a:schemeClr>
                      </a:solidFill>
                      <a:prstDash val="solid"/>
                      <a:round/>
                      <a:headEnd type="none" w="med" len="med"/>
                      <a:tailEnd type="none" w="med" len="med"/>
                    </a:lnB>
                    <a:solidFill>
                      <a:schemeClr val="tx2">
                        <a:lumMod val="50000"/>
                        <a:alpha val="40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600" b="1" dirty="0">
                          <a:solidFill>
                            <a:schemeClr val="accent1">
                              <a:lumMod val="60000"/>
                              <a:lumOff val="40000"/>
                            </a:schemeClr>
                          </a:solidFill>
                          <a:latin typeface="Calibri Light" panose="020F0302020204030204" pitchFamily="34" charset="0"/>
                          <a:cs typeface="Calibri Light" panose="020F0302020204030204" pitchFamily="34" charset="0"/>
                        </a:rPr>
                        <a:t>MS SQL Server 2014 Instance *</a:t>
                      </a:r>
                    </a:p>
                  </a:txBody>
                  <a:tcPr anchor="ctr">
                    <a:lnL w="3175" cap="flat" cmpd="sng" algn="ctr">
                      <a:solidFill>
                        <a:schemeClr val="tx2">
                          <a:lumMod val="10000"/>
                        </a:schemeClr>
                      </a:solidFill>
                      <a:prstDash val="solid"/>
                      <a:round/>
                      <a:headEnd type="none" w="med" len="med"/>
                      <a:tailEnd type="none" w="med" len="med"/>
                    </a:lnL>
                    <a:lnR w="6350" cap="flat" cmpd="sng" algn="ctr">
                      <a:solidFill>
                        <a:schemeClr val="bg2">
                          <a:lumMod val="75000"/>
                          <a:lumOff val="25000"/>
                        </a:schemeClr>
                      </a:solidFill>
                      <a:prstDash val="solid"/>
                      <a:round/>
                      <a:headEnd type="none" w="med" len="med"/>
                      <a:tailEnd type="none" w="med" len="med"/>
                    </a:lnR>
                    <a:lnT w="3175" cap="flat" cmpd="sng" algn="ctr">
                      <a:solidFill>
                        <a:schemeClr val="tx2">
                          <a:lumMod val="10000"/>
                        </a:schemeClr>
                      </a:solidFill>
                      <a:prstDash val="solid"/>
                      <a:round/>
                      <a:headEnd type="none" w="med" len="med"/>
                      <a:tailEnd type="none" w="med" len="med"/>
                    </a:lnT>
                    <a:lnB w="3175" cap="flat" cmpd="sng" algn="ctr">
                      <a:solidFill>
                        <a:schemeClr val="tx2">
                          <a:lumMod val="10000"/>
                        </a:schemeClr>
                      </a:solidFill>
                      <a:prstDash val="solid"/>
                      <a:round/>
                      <a:headEnd type="none" w="med" len="med"/>
                      <a:tailEnd type="none" w="med" len="med"/>
                    </a:lnB>
                    <a:solidFill>
                      <a:schemeClr val="tx2">
                        <a:lumMod val="50000"/>
                        <a:alpha val="40000"/>
                      </a:schemeClr>
                    </a:solidFill>
                  </a:tcPr>
                </a:tc>
                <a:extLst>
                  <a:ext uri="{0D108BD9-81ED-4DB2-BD59-A6C34878D82A}">
                    <a16:rowId xmlns:a16="http://schemas.microsoft.com/office/drawing/2014/main" val="2482263853"/>
                  </a:ext>
                </a:extLst>
              </a:tr>
              <a:tr h="181354">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fr-FR" sz="600" b="1" dirty="0">
                          <a:solidFill>
                            <a:schemeClr val="accent1">
                              <a:lumMod val="60000"/>
                              <a:lumOff val="40000"/>
                            </a:schemeClr>
                          </a:solidFill>
                          <a:latin typeface="Calibri Light" panose="020F0302020204030204" pitchFamily="34" charset="0"/>
                          <a:cs typeface="Calibri Light" panose="020F0302020204030204" pitchFamily="34" charset="0"/>
                        </a:rPr>
                        <a:t>Amazon Linux 2023 </a:t>
                      </a:r>
                      <a:r>
                        <a:rPr lang="en-US" sz="600" b="1" dirty="0">
                          <a:solidFill>
                            <a:schemeClr val="accent1">
                              <a:lumMod val="60000"/>
                              <a:lumOff val="40000"/>
                            </a:schemeClr>
                          </a:solidFill>
                          <a:latin typeface="Calibri Light" panose="020F0302020204030204" pitchFamily="34" charset="0"/>
                          <a:cs typeface="Calibri Light" panose="020F0302020204030204" pitchFamily="34" charset="0"/>
                        </a:rPr>
                        <a:t>*</a:t>
                      </a:r>
                    </a:p>
                  </a:txBody>
                  <a:tcPr anchor="ctr">
                    <a:lnL w="6350" cap="flat" cmpd="sng" algn="ctr">
                      <a:solidFill>
                        <a:schemeClr val="bg2">
                          <a:lumMod val="10000"/>
                          <a:lumOff val="90000"/>
                        </a:schemeClr>
                      </a:solidFill>
                      <a:prstDash val="solid"/>
                      <a:round/>
                      <a:headEnd type="none" w="med" len="med"/>
                      <a:tailEnd type="none" w="med" len="med"/>
                    </a:lnL>
                    <a:lnR w="3175" cap="flat" cmpd="sng" algn="ctr">
                      <a:solidFill>
                        <a:schemeClr val="tx2">
                          <a:lumMod val="10000"/>
                        </a:schemeClr>
                      </a:solidFill>
                      <a:prstDash val="solid"/>
                      <a:round/>
                      <a:headEnd type="none" w="med" len="med"/>
                      <a:tailEnd type="none" w="med" len="med"/>
                    </a:lnR>
                    <a:lnT w="3175" cap="flat" cmpd="sng" algn="ctr">
                      <a:solidFill>
                        <a:schemeClr val="tx2">
                          <a:lumMod val="10000"/>
                        </a:schemeClr>
                      </a:solidFill>
                      <a:prstDash val="solid"/>
                      <a:round/>
                      <a:headEnd type="none" w="med" len="med"/>
                      <a:tailEnd type="none" w="med" len="med"/>
                    </a:lnT>
                    <a:lnB w="3175" cap="flat" cmpd="sng" algn="ctr">
                      <a:solidFill>
                        <a:schemeClr val="tx2">
                          <a:lumMod val="10000"/>
                        </a:schemeClr>
                      </a:solidFill>
                      <a:prstDash val="solid"/>
                      <a:round/>
                      <a:headEnd type="none" w="med" len="med"/>
                      <a:tailEnd type="none" w="med" len="med"/>
                    </a:lnB>
                    <a:solidFill>
                      <a:schemeClr val="tx2">
                        <a:lumMod val="50000"/>
                        <a:alpha val="40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600" b="1" dirty="0">
                          <a:solidFill>
                            <a:schemeClr val="accent1">
                              <a:lumMod val="60000"/>
                              <a:lumOff val="40000"/>
                            </a:schemeClr>
                          </a:solidFill>
                          <a:latin typeface="Calibri Light" panose="020F0302020204030204" pitchFamily="34" charset="0"/>
                          <a:cs typeface="Calibri Light" panose="020F0302020204030204" pitchFamily="34" charset="0"/>
                        </a:rPr>
                        <a:t>Microsoft Access 2013 *</a:t>
                      </a:r>
                    </a:p>
                  </a:txBody>
                  <a:tcPr anchor="ctr">
                    <a:lnL w="3175" cap="flat" cmpd="sng" algn="ctr">
                      <a:solidFill>
                        <a:schemeClr val="tx2">
                          <a:lumMod val="10000"/>
                        </a:schemeClr>
                      </a:solidFill>
                      <a:prstDash val="solid"/>
                      <a:round/>
                      <a:headEnd type="none" w="med" len="med"/>
                      <a:tailEnd type="none" w="med" len="med"/>
                    </a:lnL>
                    <a:lnR w="3175" cap="flat" cmpd="sng" algn="ctr">
                      <a:solidFill>
                        <a:schemeClr val="tx2">
                          <a:lumMod val="10000"/>
                        </a:schemeClr>
                      </a:solidFill>
                      <a:prstDash val="solid"/>
                      <a:round/>
                      <a:headEnd type="none" w="med" len="med"/>
                      <a:tailEnd type="none" w="med" len="med"/>
                    </a:lnR>
                    <a:lnT w="3175" cap="flat" cmpd="sng" algn="ctr">
                      <a:solidFill>
                        <a:schemeClr val="tx2">
                          <a:lumMod val="10000"/>
                        </a:schemeClr>
                      </a:solidFill>
                      <a:prstDash val="solid"/>
                      <a:round/>
                      <a:headEnd type="none" w="med" len="med"/>
                      <a:tailEnd type="none" w="med" len="med"/>
                    </a:lnT>
                    <a:lnB w="3175" cap="flat" cmpd="sng" algn="ctr">
                      <a:solidFill>
                        <a:schemeClr val="tx2">
                          <a:lumMod val="10000"/>
                        </a:schemeClr>
                      </a:solidFill>
                      <a:prstDash val="solid"/>
                      <a:round/>
                      <a:headEnd type="none" w="med" len="med"/>
                      <a:tailEnd type="none" w="med" len="med"/>
                    </a:lnB>
                    <a:solidFill>
                      <a:schemeClr val="tx2">
                        <a:lumMod val="50000"/>
                        <a:alpha val="40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600" b="1" dirty="0">
                          <a:solidFill>
                            <a:schemeClr val="accent1">
                              <a:lumMod val="60000"/>
                              <a:lumOff val="40000"/>
                            </a:schemeClr>
                          </a:solidFill>
                          <a:latin typeface="Calibri Light" panose="020F0302020204030204" pitchFamily="34" charset="0"/>
                          <a:cs typeface="Calibri Light" panose="020F0302020204030204" pitchFamily="34" charset="0"/>
                        </a:rPr>
                        <a:t>Microsoft PowerPoint 2016 *</a:t>
                      </a:r>
                    </a:p>
                  </a:txBody>
                  <a:tcPr anchor="ctr">
                    <a:lnL w="3175" cap="flat" cmpd="sng" algn="ctr">
                      <a:solidFill>
                        <a:schemeClr val="tx2">
                          <a:lumMod val="10000"/>
                        </a:schemeClr>
                      </a:solidFill>
                      <a:prstDash val="solid"/>
                      <a:round/>
                      <a:headEnd type="none" w="med" len="med"/>
                      <a:tailEnd type="none" w="med" len="med"/>
                    </a:lnL>
                    <a:lnR w="3175" cap="flat" cmpd="sng" algn="ctr">
                      <a:solidFill>
                        <a:schemeClr val="tx2">
                          <a:lumMod val="10000"/>
                        </a:schemeClr>
                      </a:solidFill>
                      <a:prstDash val="solid"/>
                      <a:round/>
                      <a:headEnd type="none" w="med" len="med"/>
                      <a:tailEnd type="none" w="med" len="med"/>
                    </a:lnR>
                    <a:lnT w="3175" cap="flat" cmpd="sng" algn="ctr">
                      <a:solidFill>
                        <a:schemeClr val="tx2">
                          <a:lumMod val="10000"/>
                        </a:schemeClr>
                      </a:solidFill>
                      <a:prstDash val="solid"/>
                      <a:round/>
                      <a:headEnd type="none" w="med" len="med"/>
                      <a:tailEnd type="none" w="med" len="med"/>
                    </a:lnT>
                    <a:lnB w="3175" cap="flat" cmpd="sng" algn="ctr">
                      <a:solidFill>
                        <a:schemeClr val="tx2">
                          <a:lumMod val="10000"/>
                        </a:schemeClr>
                      </a:solidFill>
                      <a:prstDash val="solid"/>
                      <a:round/>
                      <a:headEnd type="none" w="med" len="med"/>
                      <a:tailEnd type="none" w="med" len="med"/>
                    </a:lnB>
                    <a:solidFill>
                      <a:schemeClr val="tx2">
                        <a:lumMod val="50000"/>
                        <a:alpha val="40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600" b="1" dirty="0">
                          <a:solidFill>
                            <a:schemeClr val="accent1">
                              <a:lumMod val="60000"/>
                              <a:lumOff val="40000"/>
                            </a:schemeClr>
                          </a:solidFill>
                          <a:latin typeface="Calibri Light" panose="020F0302020204030204" pitchFamily="34" charset="0"/>
                          <a:cs typeface="Calibri Light" panose="020F0302020204030204" pitchFamily="34" charset="0"/>
                        </a:rPr>
                        <a:t>MS SQL Server 2016 Database *</a:t>
                      </a:r>
                    </a:p>
                  </a:txBody>
                  <a:tcPr anchor="ctr">
                    <a:lnL w="3175" cap="flat" cmpd="sng" algn="ctr">
                      <a:solidFill>
                        <a:schemeClr val="tx2">
                          <a:lumMod val="10000"/>
                        </a:schemeClr>
                      </a:solidFill>
                      <a:prstDash val="solid"/>
                      <a:round/>
                      <a:headEnd type="none" w="med" len="med"/>
                      <a:tailEnd type="none" w="med" len="med"/>
                    </a:lnL>
                    <a:lnR w="6350" cap="flat" cmpd="sng" algn="ctr">
                      <a:solidFill>
                        <a:schemeClr val="bg2">
                          <a:lumMod val="75000"/>
                          <a:lumOff val="25000"/>
                        </a:schemeClr>
                      </a:solidFill>
                      <a:prstDash val="solid"/>
                      <a:round/>
                      <a:headEnd type="none" w="med" len="med"/>
                      <a:tailEnd type="none" w="med" len="med"/>
                    </a:lnR>
                    <a:lnT w="3175" cap="flat" cmpd="sng" algn="ctr">
                      <a:solidFill>
                        <a:schemeClr val="tx2">
                          <a:lumMod val="10000"/>
                        </a:schemeClr>
                      </a:solidFill>
                      <a:prstDash val="solid"/>
                      <a:round/>
                      <a:headEnd type="none" w="med" len="med"/>
                      <a:tailEnd type="none" w="med" len="med"/>
                    </a:lnT>
                    <a:lnB w="3175" cap="flat" cmpd="sng" algn="ctr">
                      <a:solidFill>
                        <a:schemeClr val="tx2">
                          <a:lumMod val="10000"/>
                        </a:schemeClr>
                      </a:solidFill>
                      <a:prstDash val="solid"/>
                      <a:round/>
                      <a:headEnd type="none" w="med" len="med"/>
                      <a:tailEnd type="none" w="med" len="med"/>
                    </a:lnB>
                    <a:solidFill>
                      <a:schemeClr val="tx2">
                        <a:lumMod val="50000"/>
                        <a:alpha val="40000"/>
                      </a:schemeClr>
                    </a:solidFill>
                  </a:tcPr>
                </a:tc>
                <a:extLst>
                  <a:ext uri="{0D108BD9-81ED-4DB2-BD59-A6C34878D82A}">
                    <a16:rowId xmlns:a16="http://schemas.microsoft.com/office/drawing/2014/main" val="2112598947"/>
                  </a:ext>
                </a:extLst>
              </a:tr>
              <a:tr h="181354">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fr-FR" sz="600" b="1" dirty="0">
                          <a:solidFill>
                            <a:schemeClr val="accent1">
                              <a:lumMod val="60000"/>
                              <a:lumOff val="40000"/>
                            </a:schemeClr>
                          </a:solidFill>
                          <a:latin typeface="Calibri Light" panose="020F0302020204030204" pitchFamily="34" charset="0"/>
                          <a:cs typeface="Calibri Light" panose="020F0302020204030204" pitchFamily="34" charset="0"/>
                        </a:rPr>
                        <a:t>Apache Server 2.4 UNIX Server </a:t>
                      </a:r>
                      <a:r>
                        <a:rPr lang="en-US" sz="600" b="1" dirty="0">
                          <a:solidFill>
                            <a:schemeClr val="accent1">
                              <a:lumMod val="60000"/>
                              <a:lumOff val="40000"/>
                            </a:schemeClr>
                          </a:solidFill>
                          <a:latin typeface="Calibri Light" panose="020F0302020204030204" pitchFamily="34" charset="0"/>
                          <a:cs typeface="Calibri Light" panose="020F0302020204030204" pitchFamily="34" charset="0"/>
                        </a:rPr>
                        <a:t>*</a:t>
                      </a:r>
                    </a:p>
                  </a:txBody>
                  <a:tcPr anchor="ctr">
                    <a:lnL w="6350" cap="flat" cmpd="sng" algn="ctr">
                      <a:solidFill>
                        <a:schemeClr val="bg2">
                          <a:lumMod val="10000"/>
                          <a:lumOff val="90000"/>
                        </a:schemeClr>
                      </a:solidFill>
                      <a:prstDash val="solid"/>
                      <a:round/>
                      <a:headEnd type="none" w="med" len="med"/>
                      <a:tailEnd type="none" w="med" len="med"/>
                    </a:lnL>
                    <a:lnR w="3175" cap="flat" cmpd="sng" algn="ctr">
                      <a:solidFill>
                        <a:schemeClr val="tx2">
                          <a:lumMod val="10000"/>
                        </a:schemeClr>
                      </a:solidFill>
                      <a:prstDash val="solid"/>
                      <a:round/>
                      <a:headEnd type="none" w="med" len="med"/>
                      <a:tailEnd type="none" w="med" len="med"/>
                    </a:lnR>
                    <a:lnT w="3175" cap="flat" cmpd="sng" algn="ctr">
                      <a:solidFill>
                        <a:schemeClr val="tx2">
                          <a:lumMod val="10000"/>
                        </a:schemeClr>
                      </a:solidFill>
                      <a:prstDash val="solid"/>
                      <a:round/>
                      <a:headEnd type="none" w="med" len="med"/>
                      <a:tailEnd type="none" w="med" len="med"/>
                    </a:lnT>
                    <a:lnB w="3175" cap="flat" cmpd="sng" algn="ctr">
                      <a:solidFill>
                        <a:schemeClr val="tx2">
                          <a:lumMod val="10000"/>
                        </a:schemeClr>
                      </a:solidFill>
                      <a:prstDash val="solid"/>
                      <a:round/>
                      <a:headEnd type="none" w="med" len="med"/>
                      <a:tailEnd type="none" w="med" len="med"/>
                    </a:lnB>
                    <a:solidFill>
                      <a:schemeClr val="tx2">
                        <a:lumMod val="50000"/>
                        <a:alpha val="40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600" b="1" dirty="0">
                          <a:solidFill>
                            <a:schemeClr val="accent1">
                              <a:lumMod val="60000"/>
                              <a:lumOff val="40000"/>
                            </a:schemeClr>
                          </a:solidFill>
                          <a:latin typeface="Calibri Light" panose="020F0302020204030204" pitchFamily="34" charset="0"/>
                          <a:cs typeface="Calibri Light" panose="020F0302020204030204" pitchFamily="34" charset="0"/>
                        </a:rPr>
                        <a:t>Microsoft Access 2016 *</a:t>
                      </a:r>
                    </a:p>
                  </a:txBody>
                  <a:tcPr anchor="ctr">
                    <a:lnL w="3175" cap="flat" cmpd="sng" algn="ctr">
                      <a:solidFill>
                        <a:schemeClr val="tx2">
                          <a:lumMod val="10000"/>
                        </a:schemeClr>
                      </a:solidFill>
                      <a:prstDash val="solid"/>
                      <a:round/>
                      <a:headEnd type="none" w="med" len="med"/>
                      <a:tailEnd type="none" w="med" len="med"/>
                    </a:lnL>
                    <a:lnR w="3175" cap="flat" cmpd="sng" algn="ctr">
                      <a:solidFill>
                        <a:schemeClr val="tx2">
                          <a:lumMod val="10000"/>
                        </a:schemeClr>
                      </a:solidFill>
                      <a:prstDash val="solid"/>
                      <a:round/>
                      <a:headEnd type="none" w="med" len="med"/>
                      <a:tailEnd type="none" w="med" len="med"/>
                    </a:lnR>
                    <a:lnT w="3175" cap="flat" cmpd="sng" algn="ctr">
                      <a:solidFill>
                        <a:schemeClr val="tx2">
                          <a:lumMod val="10000"/>
                        </a:schemeClr>
                      </a:solidFill>
                      <a:prstDash val="solid"/>
                      <a:round/>
                      <a:headEnd type="none" w="med" len="med"/>
                      <a:tailEnd type="none" w="med" len="med"/>
                    </a:lnT>
                    <a:lnB w="3175" cap="flat" cmpd="sng" algn="ctr">
                      <a:solidFill>
                        <a:schemeClr val="tx2">
                          <a:lumMod val="10000"/>
                        </a:schemeClr>
                      </a:solidFill>
                      <a:prstDash val="solid"/>
                      <a:round/>
                      <a:headEnd type="none" w="med" len="med"/>
                      <a:tailEnd type="none" w="med" len="med"/>
                    </a:lnB>
                    <a:solidFill>
                      <a:schemeClr val="tx2">
                        <a:lumMod val="50000"/>
                        <a:alpha val="40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600" b="1" dirty="0">
                          <a:solidFill>
                            <a:schemeClr val="accent1">
                              <a:lumMod val="60000"/>
                              <a:lumOff val="40000"/>
                            </a:schemeClr>
                          </a:solidFill>
                          <a:latin typeface="Calibri Light" panose="020F0302020204030204" pitchFamily="34" charset="0"/>
                          <a:cs typeface="Calibri Light" panose="020F0302020204030204" pitchFamily="34" charset="0"/>
                        </a:rPr>
                        <a:t>Microsoft Project 2013 *</a:t>
                      </a:r>
                    </a:p>
                  </a:txBody>
                  <a:tcPr anchor="ctr">
                    <a:lnL w="3175" cap="flat" cmpd="sng" algn="ctr">
                      <a:solidFill>
                        <a:schemeClr val="tx2">
                          <a:lumMod val="10000"/>
                        </a:schemeClr>
                      </a:solidFill>
                      <a:prstDash val="solid"/>
                      <a:round/>
                      <a:headEnd type="none" w="med" len="med"/>
                      <a:tailEnd type="none" w="med" len="med"/>
                    </a:lnL>
                    <a:lnR w="3175" cap="flat" cmpd="sng" algn="ctr">
                      <a:solidFill>
                        <a:schemeClr val="tx2">
                          <a:lumMod val="10000"/>
                        </a:schemeClr>
                      </a:solidFill>
                      <a:prstDash val="solid"/>
                      <a:round/>
                      <a:headEnd type="none" w="med" len="med"/>
                      <a:tailEnd type="none" w="med" len="med"/>
                    </a:lnR>
                    <a:lnT w="3175" cap="flat" cmpd="sng" algn="ctr">
                      <a:solidFill>
                        <a:schemeClr val="tx2">
                          <a:lumMod val="10000"/>
                        </a:schemeClr>
                      </a:solidFill>
                      <a:prstDash val="solid"/>
                      <a:round/>
                      <a:headEnd type="none" w="med" len="med"/>
                      <a:tailEnd type="none" w="med" len="med"/>
                    </a:lnT>
                    <a:lnB w="3175" cap="flat" cmpd="sng" algn="ctr">
                      <a:solidFill>
                        <a:schemeClr val="tx2">
                          <a:lumMod val="10000"/>
                        </a:schemeClr>
                      </a:solidFill>
                      <a:prstDash val="solid"/>
                      <a:round/>
                      <a:headEnd type="none" w="med" len="med"/>
                      <a:tailEnd type="none" w="med" len="med"/>
                    </a:lnB>
                    <a:solidFill>
                      <a:schemeClr val="tx2">
                        <a:lumMod val="50000"/>
                        <a:alpha val="40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600" b="1" dirty="0">
                          <a:solidFill>
                            <a:schemeClr val="accent1">
                              <a:lumMod val="60000"/>
                              <a:lumOff val="40000"/>
                            </a:schemeClr>
                          </a:solidFill>
                          <a:latin typeface="Calibri Light" panose="020F0302020204030204" pitchFamily="34" charset="0"/>
                          <a:cs typeface="Calibri Light" panose="020F0302020204030204" pitchFamily="34" charset="0"/>
                        </a:rPr>
                        <a:t>MS SQL Server 2016 Instance *</a:t>
                      </a:r>
                    </a:p>
                  </a:txBody>
                  <a:tcPr anchor="ctr">
                    <a:lnL w="3175" cap="flat" cmpd="sng" algn="ctr">
                      <a:solidFill>
                        <a:schemeClr val="tx2">
                          <a:lumMod val="10000"/>
                        </a:schemeClr>
                      </a:solidFill>
                      <a:prstDash val="solid"/>
                      <a:round/>
                      <a:headEnd type="none" w="med" len="med"/>
                      <a:tailEnd type="none" w="med" len="med"/>
                    </a:lnL>
                    <a:lnR w="6350" cap="flat" cmpd="sng" algn="ctr">
                      <a:solidFill>
                        <a:schemeClr val="bg2">
                          <a:lumMod val="75000"/>
                          <a:lumOff val="25000"/>
                        </a:schemeClr>
                      </a:solidFill>
                      <a:prstDash val="solid"/>
                      <a:round/>
                      <a:headEnd type="none" w="med" len="med"/>
                      <a:tailEnd type="none" w="med" len="med"/>
                    </a:lnR>
                    <a:lnT w="3175" cap="flat" cmpd="sng" algn="ctr">
                      <a:solidFill>
                        <a:schemeClr val="tx2">
                          <a:lumMod val="10000"/>
                        </a:schemeClr>
                      </a:solidFill>
                      <a:prstDash val="solid"/>
                      <a:round/>
                      <a:headEnd type="none" w="med" len="med"/>
                      <a:tailEnd type="none" w="med" len="med"/>
                    </a:lnT>
                    <a:lnB w="3175" cap="flat" cmpd="sng" algn="ctr">
                      <a:solidFill>
                        <a:schemeClr val="tx2">
                          <a:lumMod val="10000"/>
                        </a:schemeClr>
                      </a:solidFill>
                      <a:prstDash val="solid"/>
                      <a:round/>
                      <a:headEnd type="none" w="med" len="med"/>
                      <a:tailEnd type="none" w="med" len="med"/>
                    </a:lnB>
                    <a:solidFill>
                      <a:schemeClr val="tx2">
                        <a:lumMod val="50000"/>
                        <a:alpha val="40000"/>
                      </a:schemeClr>
                    </a:solidFill>
                  </a:tcPr>
                </a:tc>
                <a:extLst>
                  <a:ext uri="{0D108BD9-81ED-4DB2-BD59-A6C34878D82A}">
                    <a16:rowId xmlns:a16="http://schemas.microsoft.com/office/drawing/2014/main" val="612158745"/>
                  </a:ext>
                </a:extLst>
              </a:tr>
              <a:tr h="181354">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fr-FR" sz="600" b="1" dirty="0">
                          <a:solidFill>
                            <a:schemeClr val="accent1">
                              <a:lumMod val="60000"/>
                              <a:lumOff val="40000"/>
                            </a:schemeClr>
                          </a:solidFill>
                          <a:latin typeface="Calibri Light" panose="020F0302020204030204" pitchFamily="34" charset="0"/>
                          <a:cs typeface="Calibri Light" panose="020F0302020204030204" pitchFamily="34" charset="0"/>
                        </a:rPr>
                        <a:t>Apache Server 2.4 UNIX Site </a:t>
                      </a:r>
                      <a:r>
                        <a:rPr lang="en-US" sz="600" b="1" dirty="0">
                          <a:solidFill>
                            <a:schemeClr val="accent1">
                              <a:lumMod val="60000"/>
                              <a:lumOff val="40000"/>
                            </a:schemeClr>
                          </a:solidFill>
                          <a:latin typeface="Calibri Light" panose="020F0302020204030204" pitchFamily="34" charset="0"/>
                          <a:cs typeface="Calibri Light" panose="020F0302020204030204" pitchFamily="34" charset="0"/>
                        </a:rPr>
                        <a:t>*</a:t>
                      </a:r>
                    </a:p>
                  </a:txBody>
                  <a:tcPr anchor="ctr">
                    <a:lnL w="6350" cap="flat" cmpd="sng" algn="ctr">
                      <a:solidFill>
                        <a:schemeClr val="bg2">
                          <a:lumMod val="10000"/>
                          <a:lumOff val="90000"/>
                        </a:schemeClr>
                      </a:solidFill>
                      <a:prstDash val="solid"/>
                      <a:round/>
                      <a:headEnd type="none" w="med" len="med"/>
                      <a:tailEnd type="none" w="med" len="med"/>
                    </a:lnL>
                    <a:lnR w="3175" cap="flat" cmpd="sng" algn="ctr">
                      <a:solidFill>
                        <a:schemeClr val="tx2">
                          <a:lumMod val="10000"/>
                        </a:schemeClr>
                      </a:solidFill>
                      <a:prstDash val="solid"/>
                      <a:round/>
                      <a:headEnd type="none" w="med" len="med"/>
                      <a:tailEnd type="none" w="med" len="med"/>
                    </a:lnR>
                    <a:lnT w="3175" cap="flat" cmpd="sng" algn="ctr">
                      <a:solidFill>
                        <a:schemeClr val="tx2">
                          <a:lumMod val="10000"/>
                        </a:schemeClr>
                      </a:solidFill>
                      <a:prstDash val="solid"/>
                      <a:round/>
                      <a:headEnd type="none" w="med" len="med"/>
                      <a:tailEnd type="none" w="med" len="med"/>
                    </a:lnT>
                    <a:lnB w="3175" cap="flat" cmpd="sng" algn="ctr">
                      <a:solidFill>
                        <a:schemeClr val="tx2">
                          <a:lumMod val="10000"/>
                        </a:schemeClr>
                      </a:solidFill>
                      <a:prstDash val="solid"/>
                      <a:round/>
                      <a:headEnd type="none" w="med" len="med"/>
                      <a:tailEnd type="none" w="med" len="med"/>
                    </a:lnB>
                    <a:solidFill>
                      <a:schemeClr val="tx2">
                        <a:lumMod val="50000"/>
                        <a:alpha val="40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600" b="1" dirty="0">
                          <a:solidFill>
                            <a:schemeClr val="tx2"/>
                          </a:solidFill>
                          <a:latin typeface="Calibri Light" panose="020F0302020204030204" pitchFamily="34" charset="0"/>
                          <a:cs typeface="Calibri Light" panose="020F0302020204030204" pitchFamily="34" charset="0"/>
                        </a:rPr>
                        <a:t>Microsoft Defender Antivirus</a:t>
                      </a:r>
                    </a:p>
                  </a:txBody>
                  <a:tcPr anchor="ctr">
                    <a:lnL w="3175" cap="flat" cmpd="sng" algn="ctr">
                      <a:solidFill>
                        <a:schemeClr val="tx2">
                          <a:lumMod val="10000"/>
                        </a:schemeClr>
                      </a:solidFill>
                      <a:prstDash val="solid"/>
                      <a:round/>
                      <a:headEnd type="none" w="med" len="med"/>
                      <a:tailEnd type="none" w="med" len="med"/>
                    </a:lnL>
                    <a:lnR w="3175" cap="flat" cmpd="sng" algn="ctr">
                      <a:solidFill>
                        <a:schemeClr val="tx2">
                          <a:lumMod val="10000"/>
                        </a:schemeClr>
                      </a:solidFill>
                      <a:prstDash val="solid"/>
                      <a:round/>
                      <a:headEnd type="none" w="med" len="med"/>
                      <a:tailEnd type="none" w="med" len="med"/>
                    </a:lnR>
                    <a:lnT w="3175" cap="flat" cmpd="sng" algn="ctr">
                      <a:solidFill>
                        <a:schemeClr val="tx2">
                          <a:lumMod val="10000"/>
                        </a:schemeClr>
                      </a:solidFill>
                      <a:prstDash val="solid"/>
                      <a:round/>
                      <a:headEnd type="none" w="med" len="med"/>
                      <a:tailEnd type="none" w="med" len="med"/>
                    </a:lnT>
                    <a:lnB w="3175" cap="flat" cmpd="sng" algn="ctr">
                      <a:solidFill>
                        <a:schemeClr val="tx2">
                          <a:lumMod val="10000"/>
                        </a:schemeClr>
                      </a:solidFill>
                      <a:prstDash val="solid"/>
                      <a:round/>
                      <a:headEnd type="none" w="med" len="med"/>
                      <a:tailEnd type="none" w="med" len="med"/>
                    </a:lnB>
                    <a:solidFill>
                      <a:schemeClr val="tx2">
                        <a:lumMod val="50000"/>
                        <a:alpha val="40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600" b="1" dirty="0">
                          <a:solidFill>
                            <a:schemeClr val="accent1">
                              <a:lumMod val="60000"/>
                              <a:lumOff val="40000"/>
                            </a:schemeClr>
                          </a:solidFill>
                          <a:latin typeface="Calibri Light" panose="020F0302020204030204" pitchFamily="34" charset="0"/>
                          <a:cs typeface="Calibri Light" panose="020F0302020204030204" pitchFamily="34" charset="0"/>
                        </a:rPr>
                        <a:t>Microsoft Project 2016 *</a:t>
                      </a:r>
                    </a:p>
                  </a:txBody>
                  <a:tcPr anchor="ctr">
                    <a:lnL w="3175" cap="flat" cmpd="sng" algn="ctr">
                      <a:solidFill>
                        <a:schemeClr val="tx2">
                          <a:lumMod val="10000"/>
                        </a:schemeClr>
                      </a:solidFill>
                      <a:prstDash val="solid"/>
                      <a:round/>
                      <a:headEnd type="none" w="med" len="med"/>
                      <a:tailEnd type="none" w="med" len="med"/>
                    </a:lnL>
                    <a:lnR w="3175" cap="flat" cmpd="sng" algn="ctr">
                      <a:solidFill>
                        <a:schemeClr val="tx2">
                          <a:lumMod val="10000"/>
                        </a:schemeClr>
                      </a:solidFill>
                      <a:prstDash val="solid"/>
                      <a:round/>
                      <a:headEnd type="none" w="med" len="med"/>
                      <a:tailEnd type="none" w="med" len="med"/>
                    </a:lnR>
                    <a:lnT w="3175" cap="flat" cmpd="sng" algn="ctr">
                      <a:solidFill>
                        <a:schemeClr val="tx2">
                          <a:lumMod val="10000"/>
                        </a:schemeClr>
                      </a:solidFill>
                      <a:prstDash val="solid"/>
                      <a:round/>
                      <a:headEnd type="none" w="med" len="med"/>
                      <a:tailEnd type="none" w="med" len="med"/>
                    </a:lnT>
                    <a:lnB w="3175" cap="flat" cmpd="sng" algn="ctr">
                      <a:solidFill>
                        <a:schemeClr val="tx2">
                          <a:lumMod val="10000"/>
                        </a:schemeClr>
                      </a:solidFill>
                      <a:prstDash val="solid"/>
                      <a:round/>
                      <a:headEnd type="none" w="med" len="med"/>
                      <a:tailEnd type="none" w="med" len="med"/>
                    </a:lnB>
                    <a:solidFill>
                      <a:schemeClr val="tx2">
                        <a:lumMod val="50000"/>
                        <a:alpha val="40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600" b="1" dirty="0">
                          <a:solidFill>
                            <a:schemeClr val="accent1">
                              <a:lumMod val="60000"/>
                              <a:lumOff val="40000"/>
                            </a:schemeClr>
                          </a:solidFill>
                          <a:latin typeface="Calibri Light" panose="020F0302020204030204" pitchFamily="34" charset="0"/>
                          <a:cs typeface="Calibri Light" panose="020F0302020204030204" pitchFamily="34" charset="0"/>
                        </a:rPr>
                        <a:t>Oracle Java JRE 8 for Unix *</a:t>
                      </a:r>
                    </a:p>
                  </a:txBody>
                  <a:tcPr anchor="ctr">
                    <a:lnL w="3175" cap="flat" cmpd="sng" algn="ctr">
                      <a:solidFill>
                        <a:schemeClr val="tx2">
                          <a:lumMod val="10000"/>
                        </a:schemeClr>
                      </a:solidFill>
                      <a:prstDash val="solid"/>
                      <a:round/>
                      <a:headEnd type="none" w="med" len="med"/>
                      <a:tailEnd type="none" w="med" len="med"/>
                    </a:lnL>
                    <a:lnR w="6350" cap="flat" cmpd="sng" algn="ctr">
                      <a:solidFill>
                        <a:schemeClr val="bg2">
                          <a:lumMod val="75000"/>
                          <a:lumOff val="25000"/>
                        </a:schemeClr>
                      </a:solidFill>
                      <a:prstDash val="solid"/>
                      <a:round/>
                      <a:headEnd type="none" w="med" len="med"/>
                      <a:tailEnd type="none" w="med" len="med"/>
                    </a:lnR>
                    <a:lnT w="3175" cap="flat" cmpd="sng" algn="ctr">
                      <a:solidFill>
                        <a:schemeClr val="tx2">
                          <a:lumMod val="10000"/>
                        </a:schemeClr>
                      </a:solidFill>
                      <a:prstDash val="solid"/>
                      <a:round/>
                      <a:headEnd type="none" w="med" len="med"/>
                      <a:tailEnd type="none" w="med" len="med"/>
                    </a:lnT>
                    <a:lnB w="3175" cap="flat" cmpd="sng" algn="ctr">
                      <a:solidFill>
                        <a:schemeClr val="tx2">
                          <a:lumMod val="10000"/>
                        </a:schemeClr>
                      </a:solidFill>
                      <a:prstDash val="solid"/>
                      <a:round/>
                      <a:headEnd type="none" w="med" len="med"/>
                      <a:tailEnd type="none" w="med" len="med"/>
                    </a:lnB>
                    <a:solidFill>
                      <a:schemeClr val="tx2">
                        <a:lumMod val="50000"/>
                        <a:alpha val="40000"/>
                      </a:schemeClr>
                    </a:solidFill>
                  </a:tcPr>
                </a:tc>
                <a:extLst>
                  <a:ext uri="{0D108BD9-81ED-4DB2-BD59-A6C34878D82A}">
                    <a16:rowId xmlns:a16="http://schemas.microsoft.com/office/drawing/2014/main" val="164296581"/>
                  </a:ext>
                </a:extLst>
              </a:tr>
              <a:tr h="163244">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600" b="1" kern="1200" dirty="0">
                          <a:solidFill>
                            <a:schemeClr val="accent1">
                              <a:lumMod val="60000"/>
                              <a:lumOff val="40000"/>
                            </a:schemeClr>
                          </a:solidFill>
                          <a:latin typeface="Calibri Light" panose="020F0302020204030204" pitchFamily="34" charset="0"/>
                          <a:ea typeface="+mn-ea"/>
                          <a:cs typeface="Calibri Light" panose="020F0302020204030204" pitchFamily="34" charset="0"/>
                        </a:rPr>
                        <a:t>Apache Server 2.4 Windows Server </a:t>
                      </a:r>
                      <a:r>
                        <a:rPr lang="en-US" sz="600" b="1" dirty="0">
                          <a:solidFill>
                            <a:schemeClr val="accent1">
                              <a:lumMod val="60000"/>
                              <a:lumOff val="40000"/>
                            </a:schemeClr>
                          </a:solidFill>
                          <a:latin typeface="Calibri Light" panose="020F0302020204030204" pitchFamily="34" charset="0"/>
                          <a:cs typeface="Calibri Light" panose="020F0302020204030204" pitchFamily="34" charset="0"/>
                        </a:rPr>
                        <a:t>*</a:t>
                      </a:r>
                      <a:endParaRPr lang="en-US" sz="600" b="1" kern="1200" dirty="0">
                        <a:solidFill>
                          <a:schemeClr val="accent1">
                            <a:lumMod val="60000"/>
                            <a:lumOff val="40000"/>
                          </a:schemeClr>
                        </a:solidFill>
                        <a:latin typeface="Calibri Light" panose="020F0302020204030204" pitchFamily="34" charset="0"/>
                        <a:ea typeface="+mn-ea"/>
                        <a:cs typeface="Calibri Light" panose="020F0302020204030204" pitchFamily="34" charset="0"/>
                      </a:endParaRPr>
                    </a:p>
                  </a:txBody>
                  <a:tcPr anchor="ctr">
                    <a:lnL w="6350" cap="flat" cmpd="sng" algn="ctr">
                      <a:solidFill>
                        <a:schemeClr val="bg2">
                          <a:lumMod val="10000"/>
                          <a:lumOff val="90000"/>
                        </a:schemeClr>
                      </a:solidFill>
                      <a:prstDash val="solid"/>
                      <a:round/>
                      <a:headEnd type="none" w="med" len="med"/>
                      <a:tailEnd type="none" w="med" len="med"/>
                    </a:lnL>
                    <a:lnR w="3175" cap="flat" cmpd="sng" algn="ctr">
                      <a:solidFill>
                        <a:schemeClr val="tx2">
                          <a:lumMod val="10000"/>
                        </a:schemeClr>
                      </a:solidFill>
                      <a:prstDash val="solid"/>
                      <a:round/>
                      <a:headEnd type="none" w="med" len="med"/>
                      <a:tailEnd type="none" w="med" len="med"/>
                    </a:lnR>
                    <a:lnT w="3175" cap="flat" cmpd="sng" algn="ctr">
                      <a:solidFill>
                        <a:schemeClr val="tx2">
                          <a:lumMod val="10000"/>
                        </a:schemeClr>
                      </a:solidFill>
                      <a:prstDash val="solid"/>
                      <a:round/>
                      <a:headEnd type="none" w="med" len="med"/>
                      <a:tailEnd type="none" w="med" len="med"/>
                    </a:lnT>
                    <a:lnB w="3175" cap="flat" cmpd="sng" algn="ctr">
                      <a:solidFill>
                        <a:schemeClr val="tx2">
                          <a:lumMod val="10000"/>
                        </a:schemeClr>
                      </a:solidFill>
                      <a:prstDash val="solid"/>
                      <a:round/>
                      <a:headEnd type="none" w="med" len="med"/>
                      <a:tailEnd type="none" w="med" len="med"/>
                    </a:lnB>
                    <a:solidFill>
                      <a:schemeClr val="tx2">
                        <a:lumMod val="50000"/>
                        <a:alpha val="40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600" b="1" dirty="0">
                          <a:solidFill>
                            <a:schemeClr val="tx2"/>
                          </a:solidFill>
                          <a:latin typeface="Calibri Light" panose="020F0302020204030204" pitchFamily="34" charset="0"/>
                          <a:cs typeface="Calibri Light" panose="020F0302020204030204" pitchFamily="34" charset="0"/>
                        </a:rPr>
                        <a:t>Microsoft Edge</a:t>
                      </a:r>
                    </a:p>
                  </a:txBody>
                  <a:tcPr anchor="ctr">
                    <a:lnL w="3175" cap="flat" cmpd="sng" algn="ctr">
                      <a:solidFill>
                        <a:schemeClr val="tx2">
                          <a:lumMod val="10000"/>
                        </a:schemeClr>
                      </a:solidFill>
                      <a:prstDash val="solid"/>
                      <a:round/>
                      <a:headEnd type="none" w="med" len="med"/>
                      <a:tailEnd type="none" w="med" len="med"/>
                    </a:lnL>
                    <a:lnR w="3175" cap="flat" cmpd="sng" algn="ctr">
                      <a:solidFill>
                        <a:schemeClr val="tx2">
                          <a:lumMod val="10000"/>
                        </a:schemeClr>
                      </a:solidFill>
                      <a:prstDash val="solid"/>
                      <a:round/>
                      <a:headEnd type="none" w="med" len="med"/>
                      <a:tailEnd type="none" w="med" len="med"/>
                    </a:lnR>
                    <a:lnT w="3175" cap="flat" cmpd="sng" algn="ctr">
                      <a:solidFill>
                        <a:schemeClr val="tx2">
                          <a:lumMod val="10000"/>
                        </a:schemeClr>
                      </a:solidFill>
                      <a:prstDash val="solid"/>
                      <a:round/>
                      <a:headEnd type="none" w="med" len="med"/>
                      <a:tailEnd type="none" w="med" len="med"/>
                    </a:lnT>
                    <a:lnB w="3175" cap="flat" cmpd="sng" algn="ctr">
                      <a:solidFill>
                        <a:schemeClr val="tx2">
                          <a:lumMod val="10000"/>
                        </a:schemeClr>
                      </a:solidFill>
                      <a:prstDash val="solid"/>
                      <a:round/>
                      <a:headEnd type="none" w="med" len="med"/>
                      <a:tailEnd type="none" w="med" len="med"/>
                    </a:lnB>
                    <a:solidFill>
                      <a:schemeClr val="tx2">
                        <a:lumMod val="50000"/>
                        <a:alpha val="40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600" b="1" dirty="0">
                          <a:solidFill>
                            <a:schemeClr val="accent1">
                              <a:lumMod val="60000"/>
                              <a:lumOff val="40000"/>
                            </a:schemeClr>
                          </a:solidFill>
                          <a:latin typeface="Calibri Light" panose="020F0302020204030204" pitchFamily="34" charset="0"/>
                          <a:cs typeface="Calibri Light" panose="020F0302020204030204" pitchFamily="34" charset="0"/>
                        </a:rPr>
                        <a:t>Microsoft Publisher 2013 *</a:t>
                      </a:r>
                    </a:p>
                  </a:txBody>
                  <a:tcPr anchor="ctr">
                    <a:lnL w="3175" cap="flat" cmpd="sng" algn="ctr">
                      <a:solidFill>
                        <a:schemeClr val="tx2">
                          <a:lumMod val="10000"/>
                        </a:schemeClr>
                      </a:solidFill>
                      <a:prstDash val="solid"/>
                      <a:round/>
                      <a:headEnd type="none" w="med" len="med"/>
                      <a:tailEnd type="none" w="med" len="med"/>
                    </a:lnL>
                    <a:lnR w="3175" cap="flat" cmpd="sng" algn="ctr">
                      <a:solidFill>
                        <a:schemeClr val="tx2">
                          <a:lumMod val="10000"/>
                        </a:schemeClr>
                      </a:solidFill>
                      <a:prstDash val="solid"/>
                      <a:round/>
                      <a:headEnd type="none" w="med" len="med"/>
                      <a:tailEnd type="none" w="med" len="med"/>
                    </a:lnR>
                    <a:lnT w="3175" cap="flat" cmpd="sng" algn="ctr">
                      <a:solidFill>
                        <a:schemeClr val="tx2">
                          <a:lumMod val="10000"/>
                        </a:schemeClr>
                      </a:solidFill>
                      <a:prstDash val="solid"/>
                      <a:round/>
                      <a:headEnd type="none" w="med" len="med"/>
                      <a:tailEnd type="none" w="med" len="med"/>
                    </a:lnT>
                    <a:lnB w="3175" cap="flat" cmpd="sng" algn="ctr">
                      <a:solidFill>
                        <a:schemeClr val="tx2">
                          <a:lumMod val="10000"/>
                        </a:schemeClr>
                      </a:solidFill>
                      <a:prstDash val="solid"/>
                      <a:round/>
                      <a:headEnd type="none" w="med" len="med"/>
                      <a:tailEnd type="none" w="med" len="med"/>
                    </a:lnB>
                    <a:solidFill>
                      <a:schemeClr val="tx2">
                        <a:lumMod val="50000"/>
                        <a:alpha val="40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600" b="1" dirty="0">
                          <a:solidFill>
                            <a:schemeClr val="accent1">
                              <a:lumMod val="60000"/>
                              <a:lumOff val="40000"/>
                            </a:schemeClr>
                          </a:solidFill>
                          <a:latin typeface="Calibri Light" panose="020F0302020204030204" pitchFamily="34" charset="0"/>
                          <a:cs typeface="Calibri Light" panose="020F0302020204030204" pitchFamily="34" charset="0"/>
                        </a:rPr>
                        <a:t>Oracle Java JRE 8 for Windows *</a:t>
                      </a:r>
                    </a:p>
                  </a:txBody>
                  <a:tcPr anchor="ctr">
                    <a:lnL w="3175" cap="flat" cmpd="sng" algn="ctr">
                      <a:solidFill>
                        <a:schemeClr val="tx2">
                          <a:lumMod val="10000"/>
                        </a:schemeClr>
                      </a:solidFill>
                      <a:prstDash val="solid"/>
                      <a:round/>
                      <a:headEnd type="none" w="med" len="med"/>
                      <a:tailEnd type="none" w="med" len="med"/>
                    </a:lnL>
                    <a:lnR w="6350" cap="flat" cmpd="sng" algn="ctr">
                      <a:solidFill>
                        <a:schemeClr val="bg2">
                          <a:lumMod val="75000"/>
                          <a:lumOff val="25000"/>
                        </a:schemeClr>
                      </a:solidFill>
                      <a:prstDash val="solid"/>
                      <a:round/>
                      <a:headEnd type="none" w="med" len="med"/>
                      <a:tailEnd type="none" w="med" len="med"/>
                    </a:lnR>
                    <a:lnT w="3175" cap="flat" cmpd="sng" algn="ctr">
                      <a:solidFill>
                        <a:schemeClr val="tx2">
                          <a:lumMod val="10000"/>
                        </a:schemeClr>
                      </a:solidFill>
                      <a:prstDash val="solid"/>
                      <a:round/>
                      <a:headEnd type="none" w="med" len="med"/>
                      <a:tailEnd type="none" w="med" len="med"/>
                    </a:lnT>
                    <a:lnB w="3175" cap="flat" cmpd="sng" algn="ctr">
                      <a:solidFill>
                        <a:schemeClr val="tx2">
                          <a:lumMod val="10000"/>
                        </a:schemeClr>
                      </a:solidFill>
                      <a:prstDash val="solid"/>
                      <a:round/>
                      <a:headEnd type="none" w="med" len="med"/>
                      <a:tailEnd type="none" w="med" len="med"/>
                    </a:lnB>
                    <a:solidFill>
                      <a:schemeClr val="tx2">
                        <a:lumMod val="50000"/>
                        <a:alpha val="40000"/>
                      </a:schemeClr>
                    </a:solidFill>
                  </a:tcPr>
                </a:tc>
                <a:extLst>
                  <a:ext uri="{0D108BD9-81ED-4DB2-BD59-A6C34878D82A}">
                    <a16:rowId xmlns:a16="http://schemas.microsoft.com/office/drawing/2014/main" val="360548844"/>
                  </a:ext>
                </a:extLst>
              </a:tr>
              <a:tr h="181354">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600" b="1" kern="1200" dirty="0">
                          <a:solidFill>
                            <a:schemeClr val="accent1">
                              <a:lumMod val="60000"/>
                              <a:lumOff val="40000"/>
                            </a:schemeClr>
                          </a:solidFill>
                          <a:latin typeface="Calibri Light" panose="020F0302020204030204" pitchFamily="34" charset="0"/>
                          <a:ea typeface="+mn-ea"/>
                          <a:cs typeface="Calibri Light" panose="020F0302020204030204" pitchFamily="34" charset="0"/>
                        </a:rPr>
                        <a:t>Apache Server 2.4 Windows Site </a:t>
                      </a:r>
                      <a:r>
                        <a:rPr lang="en-US" sz="600" b="1" dirty="0">
                          <a:solidFill>
                            <a:schemeClr val="accent1">
                              <a:lumMod val="60000"/>
                              <a:lumOff val="40000"/>
                            </a:schemeClr>
                          </a:solidFill>
                          <a:latin typeface="Calibri Light" panose="020F0302020204030204" pitchFamily="34" charset="0"/>
                          <a:cs typeface="Calibri Light" panose="020F0302020204030204" pitchFamily="34" charset="0"/>
                        </a:rPr>
                        <a:t>*</a:t>
                      </a:r>
                      <a:endParaRPr lang="en-US" sz="600" b="1" kern="1200" dirty="0">
                        <a:solidFill>
                          <a:schemeClr val="accent1">
                            <a:lumMod val="60000"/>
                            <a:lumOff val="40000"/>
                          </a:schemeClr>
                        </a:solidFill>
                        <a:latin typeface="Calibri Light" panose="020F0302020204030204" pitchFamily="34" charset="0"/>
                        <a:ea typeface="+mn-ea"/>
                        <a:cs typeface="Calibri Light" panose="020F0302020204030204" pitchFamily="34" charset="0"/>
                      </a:endParaRPr>
                    </a:p>
                  </a:txBody>
                  <a:tcPr anchor="ctr">
                    <a:lnL w="6350" cap="flat" cmpd="sng" algn="ctr">
                      <a:solidFill>
                        <a:schemeClr val="bg2">
                          <a:lumMod val="10000"/>
                          <a:lumOff val="90000"/>
                        </a:schemeClr>
                      </a:solidFill>
                      <a:prstDash val="solid"/>
                      <a:round/>
                      <a:headEnd type="none" w="med" len="med"/>
                      <a:tailEnd type="none" w="med" len="med"/>
                    </a:lnL>
                    <a:lnR w="3175" cap="flat" cmpd="sng" algn="ctr">
                      <a:solidFill>
                        <a:schemeClr val="tx2">
                          <a:lumMod val="10000"/>
                        </a:schemeClr>
                      </a:solidFill>
                      <a:prstDash val="solid"/>
                      <a:round/>
                      <a:headEnd type="none" w="med" len="med"/>
                      <a:tailEnd type="none" w="med" len="med"/>
                    </a:lnR>
                    <a:lnT w="3175" cap="flat" cmpd="sng" algn="ctr">
                      <a:solidFill>
                        <a:schemeClr val="tx2">
                          <a:lumMod val="10000"/>
                        </a:schemeClr>
                      </a:solidFill>
                      <a:prstDash val="solid"/>
                      <a:round/>
                      <a:headEnd type="none" w="med" len="med"/>
                      <a:tailEnd type="none" w="med" len="med"/>
                    </a:lnT>
                    <a:lnB w="3175" cap="flat" cmpd="sng" algn="ctr">
                      <a:solidFill>
                        <a:schemeClr val="tx2">
                          <a:lumMod val="10000"/>
                        </a:schemeClr>
                      </a:solidFill>
                      <a:prstDash val="solid"/>
                      <a:round/>
                      <a:headEnd type="none" w="med" len="med"/>
                      <a:tailEnd type="none" w="med" len="med"/>
                    </a:lnB>
                    <a:solidFill>
                      <a:schemeClr val="tx2">
                        <a:lumMod val="50000"/>
                        <a:alpha val="40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600" b="1" dirty="0">
                          <a:solidFill>
                            <a:schemeClr val="accent1">
                              <a:lumMod val="60000"/>
                              <a:lumOff val="40000"/>
                            </a:schemeClr>
                          </a:solidFill>
                          <a:latin typeface="Calibri Light" panose="020F0302020204030204" pitchFamily="34" charset="0"/>
                          <a:cs typeface="Calibri Light" panose="020F0302020204030204" pitchFamily="34" charset="0"/>
                        </a:rPr>
                        <a:t>Microsoft Excel 2013 *</a:t>
                      </a:r>
                    </a:p>
                  </a:txBody>
                  <a:tcPr anchor="ctr">
                    <a:lnL w="3175" cap="flat" cmpd="sng" algn="ctr">
                      <a:solidFill>
                        <a:schemeClr val="tx2">
                          <a:lumMod val="10000"/>
                        </a:schemeClr>
                      </a:solidFill>
                      <a:prstDash val="solid"/>
                      <a:round/>
                      <a:headEnd type="none" w="med" len="med"/>
                      <a:tailEnd type="none" w="med" len="med"/>
                    </a:lnL>
                    <a:lnR w="3175" cap="flat" cmpd="sng" algn="ctr">
                      <a:solidFill>
                        <a:schemeClr val="tx2">
                          <a:lumMod val="10000"/>
                        </a:schemeClr>
                      </a:solidFill>
                      <a:prstDash val="solid"/>
                      <a:round/>
                      <a:headEnd type="none" w="med" len="med"/>
                      <a:tailEnd type="none" w="med" len="med"/>
                    </a:lnR>
                    <a:lnT w="3175" cap="flat" cmpd="sng" algn="ctr">
                      <a:solidFill>
                        <a:schemeClr val="tx2">
                          <a:lumMod val="10000"/>
                        </a:schemeClr>
                      </a:solidFill>
                      <a:prstDash val="solid"/>
                      <a:round/>
                      <a:headEnd type="none" w="med" len="med"/>
                      <a:tailEnd type="none" w="med" len="med"/>
                    </a:lnT>
                    <a:lnB w="3175" cap="flat" cmpd="sng" algn="ctr">
                      <a:solidFill>
                        <a:schemeClr val="tx2">
                          <a:lumMod val="10000"/>
                        </a:schemeClr>
                      </a:solidFill>
                      <a:prstDash val="solid"/>
                      <a:round/>
                      <a:headEnd type="none" w="med" len="med"/>
                      <a:tailEnd type="none" w="med" len="med"/>
                    </a:lnB>
                    <a:solidFill>
                      <a:schemeClr val="tx2">
                        <a:lumMod val="50000"/>
                        <a:alpha val="40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600" b="1" dirty="0">
                          <a:solidFill>
                            <a:schemeClr val="accent1">
                              <a:lumMod val="60000"/>
                              <a:lumOff val="40000"/>
                            </a:schemeClr>
                          </a:solidFill>
                          <a:latin typeface="Calibri Light" panose="020F0302020204030204" pitchFamily="34" charset="0"/>
                          <a:cs typeface="Calibri Light" panose="020F0302020204030204" pitchFamily="34" charset="0"/>
                        </a:rPr>
                        <a:t>Microsoft Publisher 2016 *</a:t>
                      </a:r>
                    </a:p>
                  </a:txBody>
                  <a:tcPr anchor="ctr">
                    <a:lnL w="3175" cap="flat" cmpd="sng" algn="ctr">
                      <a:solidFill>
                        <a:schemeClr val="tx2">
                          <a:lumMod val="10000"/>
                        </a:schemeClr>
                      </a:solidFill>
                      <a:prstDash val="solid"/>
                      <a:round/>
                      <a:headEnd type="none" w="med" len="med"/>
                      <a:tailEnd type="none" w="med" len="med"/>
                    </a:lnL>
                    <a:lnR w="3175" cap="flat" cmpd="sng" algn="ctr">
                      <a:solidFill>
                        <a:schemeClr val="tx2">
                          <a:lumMod val="10000"/>
                        </a:schemeClr>
                      </a:solidFill>
                      <a:prstDash val="solid"/>
                      <a:round/>
                      <a:headEnd type="none" w="med" len="med"/>
                      <a:tailEnd type="none" w="med" len="med"/>
                    </a:lnR>
                    <a:lnT w="3175" cap="flat" cmpd="sng" algn="ctr">
                      <a:solidFill>
                        <a:schemeClr val="tx2">
                          <a:lumMod val="10000"/>
                        </a:schemeClr>
                      </a:solidFill>
                      <a:prstDash val="solid"/>
                      <a:round/>
                      <a:headEnd type="none" w="med" len="med"/>
                      <a:tailEnd type="none" w="med" len="med"/>
                    </a:lnT>
                    <a:lnB w="3175" cap="flat" cmpd="sng" algn="ctr">
                      <a:solidFill>
                        <a:schemeClr val="tx2">
                          <a:lumMod val="10000"/>
                        </a:schemeClr>
                      </a:solidFill>
                      <a:prstDash val="solid"/>
                      <a:round/>
                      <a:headEnd type="none" w="med" len="med"/>
                      <a:tailEnd type="none" w="med" len="med"/>
                    </a:lnB>
                    <a:solidFill>
                      <a:schemeClr val="tx2">
                        <a:lumMod val="50000"/>
                        <a:alpha val="40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600" b="1" dirty="0">
                          <a:solidFill>
                            <a:schemeClr val="tx2"/>
                          </a:solidFill>
                          <a:latin typeface="Calibri Light" panose="020F0302020204030204" pitchFamily="34" charset="0"/>
                          <a:cs typeface="Calibri Light" panose="020F0302020204030204" pitchFamily="34" charset="0"/>
                        </a:rPr>
                        <a:t>Oracle Linux 7</a:t>
                      </a:r>
                    </a:p>
                  </a:txBody>
                  <a:tcPr anchor="ctr">
                    <a:lnL w="3175" cap="flat" cmpd="sng" algn="ctr">
                      <a:solidFill>
                        <a:schemeClr val="tx2">
                          <a:lumMod val="10000"/>
                        </a:schemeClr>
                      </a:solidFill>
                      <a:prstDash val="solid"/>
                      <a:round/>
                      <a:headEnd type="none" w="med" len="med"/>
                      <a:tailEnd type="none" w="med" len="med"/>
                    </a:lnL>
                    <a:lnR w="6350" cap="flat" cmpd="sng" algn="ctr">
                      <a:solidFill>
                        <a:schemeClr val="bg2">
                          <a:lumMod val="75000"/>
                          <a:lumOff val="25000"/>
                        </a:schemeClr>
                      </a:solidFill>
                      <a:prstDash val="solid"/>
                      <a:round/>
                      <a:headEnd type="none" w="med" len="med"/>
                      <a:tailEnd type="none" w="med" len="med"/>
                    </a:lnR>
                    <a:lnT w="3175" cap="flat" cmpd="sng" algn="ctr">
                      <a:solidFill>
                        <a:schemeClr val="tx2">
                          <a:lumMod val="10000"/>
                        </a:schemeClr>
                      </a:solidFill>
                      <a:prstDash val="solid"/>
                      <a:round/>
                      <a:headEnd type="none" w="med" len="med"/>
                      <a:tailEnd type="none" w="med" len="med"/>
                    </a:lnT>
                    <a:lnB w="3175" cap="flat" cmpd="sng" algn="ctr">
                      <a:solidFill>
                        <a:schemeClr val="tx2">
                          <a:lumMod val="10000"/>
                        </a:schemeClr>
                      </a:solidFill>
                      <a:prstDash val="solid"/>
                      <a:round/>
                      <a:headEnd type="none" w="med" len="med"/>
                      <a:tailEnd type="none" w="med" len="med"/>
                    </a:lnB>
                    <a:solidFill>
                      <a:schemeClr val="tx2">
                        <a:lumMod val="50000"/>
                        <a:alpha val="40000"/>
                      </a:schemeClr>
                    </a:solidFill>
                  </a:tcPr>
                </a:tc>
                <a:extLst>
                  <a:ext uri="{0D108BD9-81ED-4DB2-BD59-A6C34878D82A}">
                    <a16:rowId xmlns:a16="http://schemas.microsoft.com/office/drawing/2014/main" val="1901914618"/>
                  </a:ext>
                </a:extLst>
              </a:tr>
              <a:tr h="181354">
                <a:tc>
                  <a:txBody>
                    <a:bodyPr/>
                    <a:lstStyle/>
                    <a:p>
                      <a:r>
                        <a:rPr lang="en-US" sz="600" b="1" dirty="0">
                          <a:solidFill>
                            <a:schemeClr val="accent1">
                              <a:lumMod val="60000"/>
                              <a:lumOff val="40000"/>
                            </a:schemeClr>
                          </a:solidFill>
                          <a:latin typeface="Calibri Light" panose="020F0302020204030204" pitchFamily="34" charset="0"/>
                          <a:cs typeface="Calibri Light" panose="020F0302020204030204" pitchFamily="34" charset="0"/>
                        </a:rPr>
                        <a:t>Apache Tomcat Application Server 9 *</a:t>
                      </a:r>
                    </a:p>
                  </a:txBody>
                  <a:tcPr anchor="ctr">
                    <a:lnL w="6350" cap="flat" cmpd="sng" algn="ctr">
                      <a:solidFill>
                        <a:schemeClr val="bg2">
                          <a:lumMod val="10000"/>
                          <a:lumOff val="90000"/>
                        </a:schemeClr>
                      </a:solidFill>
                      <a:prstDash val="solid"/>
                      <a:round/>
                      <a:headEnd type="none" w="med" len="med"/>
                      <a:tailEnd type="none" w="med" len="med"/>
                    </a:lnL>
                    <a:lnR w="3175" cap="flat" cmpd="sng" algn="ctr">
                      <a:solidFill>
                        <a:schemeClr val="tx2">
                          <a:lumMod val="10000"/>
                        </a:schemeClr>
                      </a:solidFill>
                      <a:prstDash val="solid"/>
                      <a:round/>
                      <a:headEnd type="none" w="med" len="med"/>
                      <a:tailEnd type="none" w="med" len="med"/>
                    </a:lnR>
                    <a:lnT w="3175" cap="flat" cmpd="sng" algn="ctr">
                      <a:solidFill>
                        <a:schemeClr val="tx2">
                          <a:lumMod val="10000"/>
                        </a:schemeClr>
                      </a:solidFill>
                      <a:prstDash val="solid"/>
                      <a:round/>
                      <a:headEnd type="none" w="med" len="med"/>
                      <a:tailEnd type="none" w="med" len="med"/>
                    </a:lnT>
                    <a:lnB w="3175" cap="flat" cmpd="sng" algn="ctr">
                      <a:solidFill>
                        <a:schemeClr val="tx2">
                          <a:lumMod val="10000"/>
                        </a:schemeClr>
                      </a:solidFill>
                      <a:prstDash val="solid"/>
                      <a:round/>
                      <a:headEnd type="none" w="med" len="med"/>
                      <a:tailEnd type="none" w="med" len="med"/>
                    </a:lnB>
                    <a:solidFill>
                      <a:schemeClr val="tx2">
                        <a:lumMod val="50000"/>
                        <a:alpha val="40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600" b="1" dirty="0">
                          <a:solidFill>
                            <a:schemeClr val="accent1">
                              <a:lumMod val="60000"/>
                              <a:lumOff val="40000"/>
                            </a:schemeClr>
                          </a:solidFill>
                          <a:latin typeface="Calibri Light" panose="020F0302020204030204" pitchFamily="34" charset="0"/>
                          <a:cs typeface="Calibri Light" panose="020F0302020204030204" pitchFamily="34" charset="0"/>
                        </a:rPr>
                        <a:t>Microsoft Excel 2016 *</a:t>
                      </a:r>
                    </a:p>
                  </a:txBody>
                  <a:tcPr anchor="ctr">
                    <a:lnL w="3175" cap="flat" cmpd="sng" algn="ctr">
                      <a:solidFill>
                        <a:schemeClr val="tx2">
                          <a:lumMod val="10000"/>
                        </a:schemeClr>
                      </a:solidFill>
                      <a:prstDash val="solid"/>
                      <a:round/>
                      <a:headEnd type="none" w="med" len="med"/>
                      <a:tailEnd type="none" w="med" len="med"/>
                    </a:lnL>
                    <a:lnR w="3175" cap="flat" cmpd="sng" algn="ctr">
                      <a:solidFill>
                        <a:schemeClr val="tx2">
                          <a:lumMod val="10000"/>
                        </a:schemeClr>
                      </a:solidFill>
                      <a:prstDash val="solid"/>
                      <a:round/>
                      <a:headEnd type="none" w="med" len="med"/>
                      <a:tailEnd type="none" w="med" len="med"/>
                    </a:lnR>
                    <a:lnT w="3175" cap="flat" cmpd="sng" algn="ctr">
                      <a:solidFill>
                        <a:schemeClr val="tx2">
                          <a:lumMod val="10000"/>
                        </a:schemeClr>
                      </a:solidFill>
                      <a:prstDash val="solid"/>
                      <a:round/>
                      <a:headEnd type="none" w="med" len="med"/>
                      <a:tailEnd type="none" w="med" len="med"/>
                    </a:lnT>
                    <a:lnB w="3175" cap="flat" cmpd="sng" algn="ctr">
                      <a:solidFill>
                        <a:schemeClr val="tx2">
                          <a:lumMod val="10000"/>
                        </a:schemeClr>
                      </a:solidFill>
                      <a:prstDash val="solid"/>
                      <a:round/>
                      <a:headEnd type="none" w="med" len="med"/>
                      <a:tailEnd type="none" w="med" len="med"/>
                    </a:lnB>
                    <a:solidFill>
                      <a:schemeClr val="tx2">
                        <a:lumMod val="50000"/>
                        <a:alpha val="40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600" b="1" dirty="0">
                          <a:solidFill>
                            <a:schemeClr val="accent1">
                              <a:lumMod val="60000"/>
                              <a:lumOff val="40000"/>
                            </a:schemeClr>
                          </a:solidFill>
                          <a:latin typeface="Calibri Light" panose="020F0302020204030204" pitchFamily="34" charset="0"/>
                          <a:cs typeface="Calibri Light" panose="020F0302020204030204" pitchFamily="34" charset="0"/>
                        </a:rPr>
                        <a:t>Microsoft SharePoint 2013 *</a:t>
                      </a:r>
                    </a:p>
                  </a:txBody>
                  <a:tcPr anchor="ctr">
                    <a:lnL w="3175" cap="flat" cmpd="sng" algn="ctr">
                      <a:solidFill>
                        <a:schemeClr val="tx2">
                          <a:lumMod val="10000"/>
                        </a:schemeClr>
                      </a:solidFill>
                      <a:prstDash val="solid"/>
                      <a:round/>
                      <a:headEnd type="none" w="med" len="med"/>
                      <a:tailEnd type="none" w="med" len="med"/>
                    </a:lnL>
                    <a:lnR w="3175" cap="flat" cmpd="sng" algn="ctr">
                      <a:solidFill>
                        <a:schemeClr val="tx2">
                          <a:lumMod val="10000"/>
                        </a:schemeClr>
                      </a:solidFill>
                      <a:prstDash val="solid"/>
                      <a:round/>
                      <a:headEnd type="none" w="med" len="med"/>
                      <a:tailEnd type="none" w="med" len="med"/>
                    </a:lnR>
                    <a:lnT w="3175" cap="flat" cmpd="sng" algn="ctr">
                      <a:solidFill>
                        <a:schemeClr val="tx2">
                          <a:lumMod val="10000"/>
                        </a:schemeClr>
                      </a:solidFill>
                      <a:prstDash val="solid"/>
                      <a:round/>
                      <a:headEnd type="none" w="med" len="med"/>
                      <a:tailEnd type="none" w="med" len="med"/>
                    </a:lnT>
                    <a:lnB w="3175" cap="flat" cmpd="sng" algn="ctr">
                      <a:solidFill>
                        <a:schemeClr val="tx2">
                          <a:lumMod val="10000"/>
                        </a:schemeClr>
                      </a:solidFill>
                      <a:prstDash val="solid"/>
                      <a:round/>
                      <a:headEnd type="none" w="med" len="med"/>
                      <a:tailEnd type="none" w="med" len="med"/>
                    </a:lnB>
                    <a:solidFill>
                      <a:schemeClr val="tx2">
                        <a:lumMod val="50000"/>
                        <a:alpha val="40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600" b="1" dirty="0">
                          <a:solidFill>
                            <a:schemeClr val="tx2"/>
                          </a:solidFill>
                          <a:latin typeface="Calibri Light" panose="020F0302020204030204" pitchFamily="34" charset="0"/>
                          <a:cs typeface="Calibri Light" panose="020F0302020204030204" pitchFamily="34" charset="0"/>
                        </a:rPr>
                        <a:t>Oracle Linux 8</a:t>
                      </a:r>
                    </a:p>
                  </a:txBody>
                  <a:tcPr anchor="ctr">
                    <a:lnL w="3175" cap="flat" cmpd="sng" algn="ctr">
                      <a:solidFill>
                        <a:schemeClr val="tx2">
                          <a:lumMod val="10000"/>
                        </a:schemeClr>
                      </a:solidFill>
                      <a:prstDash val="solid"/>
                      <a:round/>
                      <a:headEnd type="none" w="med" len="med"/>
                      <a:tailEnd type="none" w="med" len="med"/>
                    </a:lnL>
                    <a:lnR w="6350" cap="flat" cmpd="sng" algn="ctr">
                      <a:solidFill>
                        <a:schemeClr val="bg2">
                          <a:lumMod val="75000"/>
                          <a:lumOff val="25000"/>
                        </a:schemeClr>
                      </a:solidFill>
                      <a:prstDash val="solid"/>
                      <a:round/>
                      <a:headEnd type="none" w="med" len="med"/>
                      <a:tailEnd type="none" w="med" len="med"/>
                    </a:lnR>
                    <a:lnT w="3175" cap="flat" cmpd="sng" algn="ctr">
                      <a:solidFill>
                        <a:schemeClr val="tx2">
                          <a:lumMod val="10000"/>
                        </a:schemeClr>
                      </a:solidFill>
                      <a:prstDash val="solid"/>
                      <a:round/>
                      <a:headEnd type="none" w="med" len="med"/>
                      <a:tailEnd type="none" w="med" len="med"/>
                    </a:lnT>
                    <a:lnB w="3175" cap="flat" cmpd="sng" algn="ctr">
                      <a:solidFill>
                        <a:schemeClr val="tx2">
                          <a:lumMod val="10000"/>
                        </a:schemeClr>
                      </a:solidFill>
                      <a:prstDash val="solid"/>
                      <a:round/>
                      <a:headEnd type="none" w="med" len="med"/>
                      <a:tailEnd type="none" w="med" len="med"/>
                    </a:lnB>
                    <a:solidFill>
                      <a:schemeClr val="tx2">
                        <a:lumMod val="50000"/>
                        <a:alpha val="40000"/>
                      </a:schemeClr>
                    </a:solidFill>
                  </a:tcPr>
                </a:tc>
                <a:extLst>
                  <a:ext uri="{0D108BD9-81ED-4DB2-BD59-A6C34878D82A}">
                    <a16:rowId xmlns:a16="http://schemas.microsoft.com/office/drawing/2014/main" val="419873096"/>
                  </a:ext>
                </a:extLst>
              </a:tr>
              <a:tr h="181354">
                <a:tc>
                  <a:txBody>
                    <a:bodyPr/>
                    <a:lstStyle/>
                    <a:p>
                      <a:r>
                        <a:rPr lang="en-US" sz="600" b="1" dirty="0">
                          <a:solidFill>
                            <a:schemeClr val="accent1">
                              <a:lumMod val="60000"/>
                              <a:lumOff val="40000"/>
                            </a:schemeClr>
                          </a:solidFill>
                          <a:latin typeface="Calibri Light" panose="020F0302020204030204" pitchFamily="34" charset="0"/>
                          <a:cs typeface="Calibri Light" panose="020F0302020204030204" pitchFamily="34" charset="0"/>
                        </a:rPr>
                        <a:t>ArcGIS for Server 10.3 *</a:t>
                      </a:r>
                    </a:p>
                  </a:txBody>
                  <a:tcPr anchor="ctr">
                    <a:lnL w="6350" cap="flat" cmpd="sng" algn="ctr">
                      <a:solidFill>
                        <a:schemeClr val="bg2">
                          <a:lumMod val="10000"/>
                          <a:lumOff val="90000"/>
                        </a:schemeClr>
                      </a:solidFill>
                      <a:prstDash val="solid"/>
                      <a:round/>
                      <a:headEnd type="none" w="med" len="med"/>
                      <a:tailEnd type="none" w="med" len="med"/>
                    </a:lnL>
                    <a:lnR w="3175" cap="flat" cmpd="sng" algn="ctr">
                      <a:solidFill>
                        <a:schemeClr val="tx2">
                          <a:lumMod val="10000"/>
                        </a:schemeClr>
                      </a:solidFill>
                      <a:prstDash val="solid"/>
                      <a:round/>
                      <a:headEnd type="none" w="med" len="med"/>
                      <a:tailEnd type="none" w="med" len="med"/>
                    </a:lnR>
                    <a:lnT w="3175" cap="flat" cmpd="sng" algn="ctr">
                      <a:solidFill>
                        <a:schemeClr val="tx2">
                          <a:lumMod val="10000"/>
                        </a:schemeClr>
                      </a:solidFill>
                      <a:prstDash val="solid"/>
                      <a:round/>
                      <a:headEnd type="none" w="med" len="med"/>
                      <a:tailEnd type="none" w="med" len="med"/>
                    </a:lnT>
                    <a:lnB w="3175" cap="flat" cmpd="sng" algn="ctr">
                      <a:solidFill>
                        <a:schemeClr val="tx2">
                          <a:lumMod val="10000"/>
                        </a:schemeClr>
                      </a:solidFill>
                      <a:prstDash val="solid"/>
                      <a:round/>
                      <a:headEnd type="none" w="med" len="med"/>
                      <a:tailEnd type="none" w="med" len="med"/>
                    </a:lnB>
                    <a:solidFill>
                      <a:schemeClr val="tx2">
                        <a:lumMod val="50000"/>
                        <a:alpha val="40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600" b="1">
                          <a:solidFill>
                            <a:schemeClr val="accent1">
                              <a:lumMod val="60000"/>
                              <a:lumOff val="40000"/>
                            </a:schemeClr>
                          </a:solidFill>
                          <a:latin typeface="Calibri Light" panose="020F0302020204030204" pitchFamily="34" charset="0"/>
                          <a:cs typeface="Calibri Light" panose="020F0302020204030204" pitchFamily="34" charset="0"/>
                        </a:rPr>
                        <a:t>Microsoft Exchange 2016 Edge Transport Server *</a:t>
                      </a:r>
                      <a:endParaRPr lang="en-US" sz="600" b="1" dirty="0">
                        <a:solidFill>
                          <a:schemeClr val="accent1">
                            <a:lumMod val="60000"/>
                            <a:lumOff val="40000"/>
                          </a:schemeClr>
                        </a:solidFill>
                        <a:latin typeface="Calibri Light" panose="020F0302020204030204" pitchFamily="34" charset="0"/>
                        <a:cs typeface="Calibri Light" panose="020F0302020204030204" pitchFamily="34" charset="0"/>
                      </a:endParaRPr>
                    </a:p>
                  </a:txBody>
                  <a:tcPr anchor="ctr">
                    <a:lnL w="3175" cap="flat" cmpd="sng" algn="ctr">
                      <a:solidFill>
                        <a:schemeClr val="tx2">
                          <a:lumMod val="10000"/>
                        </a:schemeClr>
                      </a:solidFill>
                      <a:prstDash val="solid"/>
                      <a:round/>
                      <a:headEnd type="none" w="med" len="med"/>
                      <a:tailEnd type="none" w="med" len="med"/>
                    </a:lnL>
                    <a:lnR w="3175" cap="flat" cmpd="sng" algn="ctr">
                      <a:solidFill>
                        <a:schemeClr val="tx2">
                          <a:lumMod val="10000"/>
                        </a:schemeClr>
                      </a:solidFill>
                      <a:prstDash val="solid"/>
                      <a:round/>
                      <a:headEnd type="none" w="med" len="med"/>
                      <a:tailEnd type="none" w="med" len="med"/>
                    </a:lnR>
                    <a:lnT w="3175" cap="flat" cmpd="sng" algn="ctr">
                      <a:solidFill>
                        <a:schemeClr val="tx2">
                          <a:lumMod val="10000"/>
                        </a:schemeClr>
                      </a:solidFill>
                      <a:prstDash val="solid"/>
                      <a:round/>
                      <a:headEnd type="none" w="med" len="med"/>
                      <a:tailEnd type="none" w="med" len="med"/>
                    </a:lnT>
                    <a:lnB w="3175" cap="flat" cmpd="sng" algn="ctr">
                      <a:solidFill>
                        <a:schemeClr val="tx2">
                          <a:lumMod val="10000"/>
                        </a:schemeClr>
                      </a:solidFill>
                      <a:prstDash val="solid"/>
                      <a:round/>
                      <a:headEnd type="none" w="med" len="med"/>
                      <a:tailEnd type="none" w="med" len="med"/>
                    </a:lnB>
                    <a:solidFill>
                      <a:schemeClr val="tx2">
                        <a:lumMod val="50000"/>
                        <a:alpha val="40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nn-NO" sz="600" b="1" dirty="0">
                          <a:solidFill>
                            <a:schemeClr val="accent1">
                              <a:lumMod val="60000"/>
                              <a:lumOff val="40000"/>
                            </a:schemeClr>
                          </a:solidFill>
                          <a:latin typeface="Calibri Light" panose="020F0302020204030204" pitchFamily="34" charset="0"/>
                          <a:cs typeface="Calibri Light" panose="020F0302020204030204" pitchFamily="34" charset="0"/>
                        </a:rPr>
                        <a:t>Microsoft Skype for Business 2016 </a:t>
                      </a:r>
                      <a:r>
                        <a:rPr lang="en-US" sz="600" b="1" dirty="0">
                          <a:solidFill>
                            <a:schemeClr val="accent1">
                              <a:lumMod val="60000"/>
                              <a:lumOff val="40000"/>
                            </a:schemeClr>
                          </a:solidFill>
                          <a:latin typeface="Calibri Light" panose="020F0302020204030204" pitchFamily="34" charset="0"/>
                          <a:cs typeface="Calibri Light" panose="020F0302020204030204" pitchFamily="34" charset="0"/>
                        </a:rPr>
                        <a:t>*</a:t>
                      </a:r>
                      <a:endParaRPr lang="nn-NO" sz="600" b="1" dirty="0">
                        <a:solidFill>
                          <a:schemeClr val="accent1">
                            <a:lumMod val="60000"/>
                            <a:lumOff val="40000"/>
                          </a:schemeClr>
                        </a:solidFill>
                        <a:latin typeface="Calibri Light" panose="020F0302020204030204" pitchFamily="34" charset="0"/>
                        <a:cs typeface="Calibri Light" panose="020F0302020204030204" pitchFamily="34" charset="0"/>
                      </a:endParaRPr>
                    </a:p>
                  </a:txBody>
                  <a:tcPr anchor="ctr">
                    <a:lnL w="3175" cap="flat" cmpd="sng" algn="ctr">
                      <a:solidFill>
                        <a:schemeClr val="tx2">
                          <a:lumMod val="10000"/>
                        </a:schemeClr>
                      </a:solidFill>
                      <a:prstDash val="solid"/>
                      <a:round/>
                      <a:headEnd type="none" w="med" len="med"/>
                      <a:tailEnd type="none" w="med" len="med"/>
                    </a:lnL>
                    <a:lnR w="3175" cap="flat" cmpd="sng" algn="ctr">
                      <a:solidFill>
                        <a:schemeClr val="tx2">
                          <a:lumMod val="10000"/>
                        </a:schemeClr>
                      </a:solidFill>
                      <a:prstDash val="solid"/>
                      <a:round/>
                      <a:headEnd type="none" w="med" len="med"/>
                      <a:tailEnd type="none" w="med" len="med"/>
                    </a:lnR>
                    <a:lnT w="3175" cap="flat" cmpd="sng" algn="ctr">
                      <a:solidFill>
                        <a:schemeClr val="tx2">
                          <a:lumMod val="10000"/>
                        </a:schemeClr>
                      </a:solidFill>
                      <a:prstDash val="solid"/>
                      <a:round/>
                      <a:headEnd type="none" w="med" len="med"/>
                      <a:tailEnd type="none" w="med" len="med"/>
                    </a:lnT>
                    <a:lnB w="3175" cap="flat" cmpd="sng" algn="ctr">
                      <a:solidFill>
                        <a:schemeClr val="tx2">
                          <a:lumMod val="10000"/>
                        </a:schemeClr>
                      </a:solidFill>
                      <a:prstDash val="solid"/>
                      <a:round/>
                      <a:headEnd type="none" w="med" len="med"/>
                      <a:tailEnd type="none" w="med" len="med"/>
                    </a:lnB>
                    <a:solidFill>
                      <a:schemeClr val="tx2">
                        <a:lumMod val="50000"/>
                        <a:alpha val="40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600" b="1" dirty="0">
                          <a:solidFill>
                            <a:schemeClr val="accent1">
                              <a:lumMod val="60000"/>
                              <a:lumOff val="40000"/>
                            </a:schemeClr>
                          </a:solidFill>
                          <a:latin typeface="Calibri Light" panose="020F0302020204030204" pitchFamily="34" charset="0"/>
                          <a:cs typeface="Calibri Light" panose="020F0302020204030204" pitchFamily="34" charset="0"/>
                        </a:rPr>
                        <a:t>Oracle Linux 9 *</a:t>
                      </a:r>
                    </a:p>
                  </a:txBody>
                  <a:tcPr anchor="ctr">
                    <a:lnL w="3175" cap="flat" cmpd="sng" algn="ctr">
                      <a:solidFill>
                        <a:schemeClr val="tx2">
                          <a:lumMod val="10000"/>
                        </a:schemeClr>
                      </a:solidFill>
                      <a:prstDash val="solid"/>
                      <a:round/>
                      <a:headEnd type="none" w="med" len="med"/>
                      <a:tailEnd type="none" w="med" len="med"/>
                    </a:lnL>
                    <a:lnR w="6350" cap="flat" cmpd="sng" algn="ctr">
                      <a:solidFill>
                        <a:schemeClr val="bg2">
                          <a:lumMod val="75000"/>
                          <a:lumOff val="25000"/>
                        </a:schemeClr>
                      </a:solidFill>
                      <a:prstDash val="solid"/>
                      <a:round/>
                      <a:headEnd type="none" w="med" len="med"/>
                      <a:tailEnd type="none" w="med" len="med"/>
                    </a:lnR>
                    <a:lnT w="3175" cap="flat" cmpd="sng" algn="ctr">
                      <a:solidFill>
                        <a:schemeClr val="tx2">
                          <a:lumMod val="10000"/>
                        </a:schemeClr>
                      </a:solidFill>
                      <a:prstDash val="solid"/>
                      <a:round/>
                      <a:headEnd type="none" w="med" len="med"/>
                      <a:tailEnd type="none" w="med" len="med"/>
                    </a:lnT>
                    <a:lnB w="3175" cap="flat" cmpd="sng" algn="ctr">
                      <a:solidFill>
                        <a:schemeClr val="tx2">
                          <a:lumMod val="10000"/>
                        </a:schemeClr>
                      </a:solidFill>
                      <a:prstDash val="solid"/>
                      <a:round/>
                      <a:headEnd type="none" w="med" len="med"/>
                      <a:tailEnd type="none" w="med" len="med"/>
                    </a:lnB>
                    <a:solidFill>
                      <a:schemeClr val="tx2">
                        <a:lumMod val="50000"/>
                        <a:alpha val="40000"/>
                      </a:schemeClr>
                    </a:solidFill>
                  </a:tcPr>
                </a:tc>
                <a:extLst>
                  <a:ext uri="{0D108BD9-81ED-4DB2-BD59-A6C34878D82A}">
                    <a16:rowId xmlns:a16="http://schemas.microsoft.com/office/drawing/2014/main" val="706288954"/>
                  </a:ext>
                </a:extLst>
              </a:tr>
              <a:tr h="181354">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600" b="1" kern="1200" dirty="0">
                          <a:solidFill>
                            <a:schemeClr val="accent1">
                              <a:lumMod val="60000"/>
                              <a:lumOff val="40000"/>
                            </a:schemeClr>
                          </a:solidFill>
                          <a:effectLst/>
                          <a:latin typeface="Calibri Light" panose="020F0302020204030204" pitchFamily="34" charset="0"/>
                          <a:ea typeface="+mn-ea"/>
                          <a:cs typeface="Calibri Light" panose="020F0302020204030204" pitchFamily="34" charset="0"/>
                        </a:rPr>
                        <a:t>Canonical Ubuntu 16.04 LTS *</a:t>
                      </a:r>
                    </a:p>
                  </a:txBody>
                  <a:tcPr anchor="ctr">
                    <a:lnL w="6350" cap="flat" cmpd="sng" algn="ctr">
                      <a:solidFill>
                        <a:schemeClr val="bg2">
                          <a:lumMod val="10000"/>
                          <a:lumOff val="90000"/>
                        </a:schemeClr>
                      </a:solidFill>
                      <a:prstDash val="solid"/>
                      <a:round/>
                      <a:headEnd type="none" w="med" len="med"/>
                      <a:tailEnd type="none" w="med" len="med"/>
                    </a:lnL>
                    <a:lnR w="3175" cap="flat" cmpd="sng" algn="ctr">
                      <a:solidFill>
                        <a:schemeClr val="tx2">
                          <a:lumMod val="10000"/>
                        </a:schemeClr>
                      </a:solidFill>
                      <a:prstDash val="solid"/>
                      <a:round/>
                      <a:headEnd type="none" w="med" len="med"/>
                      <a:tailEnd type="none" w="med" len="med"/>
                    </a:lnR>
                    <a:lnT w="3175" cap="flat" cmpd="sng" algn="ctr">
                      <a:solidFill>
                        <a:schemeClr val="tx2">
                          <a:lumMod val="10000"/>
                        </a:schemeClr>
                      </a:solidFill>
                      <a:prstDash val="solid"/>
                      <a:round/>
                      <a:headEnd type="none" w="med" len="med"/>
                      <a:tailEnd type="none" w="med" len="med"/>
                    </a:lnT>
                    <a:lnB w="3175" cap="flat" cmpd="sng" algn="ctr">
                      <a:solidFill>
                        <a:schemeClr val="tx2">
                          <a:lumMod val="10000"/>
                        </a:schemeClr>
                      </a:solidFill>
                      <a:prstDash val="solid"/>
                      <a:round/>
                      <a:headEnd type="none" w="med" len="med"/>
                      <a:tailEnd type="none" w="med" len="med"/>
                    </a:lnB>
                    <a:solidFill>
                      <a:schemeClr val="tx2">
                        <a:lumMod val="50000"/>
                        <a:alpha val="40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600" b="1" dirty="0">
                          <a:solidFill>
                            <a:schemeClr val="accent1">
                              <a:lumMod val="60000"/>
                              <a:lumOff val="40000"/>
                            </a:schemeClr>
                          </a:solidFill>
                          <a:latin typeface="Calibri Light" panose="020F0302020204030204" pitchFamily="34" charset="0"/>
                          <a:cs typeface="Calibri Light" panose="020F0302020204030204" pitchFamily="34" charset="0"/>
                        </a:rPr>
                        <a:t>Microsoft Exchange 2016 Mailbox Server *</a:t>
                      </a:r>
                    </a:p>
                  </a:txBody>
                  <a:tcPr anchor="ctr">
                    <a:lnL w="3175" cap="flat" cmpd="sng" algn="ctr">
                      <a:solidFill>
                        <a:schemeClr val="tx2">
                          <a:lumMod val="10000"/>
                        </a:schemeClr>
                      </a:solidFill>
                      <a:prstDash val="solid"/>
                      <a:round/>
                      <a:headEnd type="none" w="med" len="med"/>
                      <a:tailEnd type="none" w="med" len="med"/>
                    </a:lnL>
                    <a:lnR w="3175" cap="flat" cmpd="sng" algn="ctr">
                      <a:solidFill>
                        <a:schemeClr val="tx2">
                          <a:lumMod val="10000"/>
                        </a:schemeClr>
                      </a:solidFill>
                      <a:prstDash val="solid"/>
                      <a:round/>
                      <a:headEnd type="none" w="med" len="med"/>
                      <a:tailEnd type="none" w="med" len="med"/>
                    </a:lnR>
                    <a:lnT w="3175" cap="flat" cmpd="sng" algn="ctr">
                      <a:solidFill>
                        <a:schemeClr val="tx2">
                          <a:lumMod val="10000"/>
                        </a:schemeClr>
                      </a:solidFill>
                      <a:prstDash val="solid"/>
                      <a:round/>
                      <a:headEnd type="none" w="med" len="med"/>
                      <a:tailEnd type="none" w="med" len="med"/>
                    </a:lnT>
                    <a:lnB w="3175" cap="flat" cmpd="sng" algn="ctr">
                      <a:solidFill>
                        <a:schemeClr val="tx2">
                          <a:lumMod val="10000"/>
                        </a:schemeClr>
                      </a:solidFill>
                      <a:prstDash val="solid"/>
                      <a:round/>
                      <a:headEnd type="none" w="med" len="med"/>
                      <a:tailEnd type="none" w="med" len="med"/>
                    </a:lnB>
                    <a:solidFill>
                      <a:schemeClr val="tx2">
                        <a:lumMod val="50000"/>
                        <a:alpha val="40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nn-NO" sz="600" b="1" dirty="0">
                          <a:solidFill>
                            <a:schemeClr val="accent1">
                              <a:lumMod val="60000"/>
                              <a:lumOff val="40000"/>
                            </a:schemeClr>
                          </a:solidFill>
                          <a:latin typeface="Calibri Light" panose="020F0302020204030204" pitchFamily="34" charset="0"/>
                          <a:cs typeface="Calibri Light" panose="020F0302020204030204" pitchFamily="34" charset="0"/>
                        </a:rPr>
                        <a:t>Microsoft SQL Server 2022 Database </a:t>
                      </a:r>
                      <a:r>
                        <a:rPr lang="en-US" sz="600" b="1" dirty="0">
                          <a:solidFill>
                            <a:schemeClr val="accent1">
                              <a:lumMod val="60000"/>
                              <a:lumOff val="40000"/>
                            </a:schemeClr>
                          </a:solidFill>
                          <a:latin typeface="Calibri Light" panose="020F0302020204030204" pitchFamily="34" charset="0"/>
                          <a:cs typeface="Calibri Light" panose="020F0302020204030204" pitchFamily="34" charset="0"/>
                        </a:rPr>
                        <a:t>*</a:t>
                      </a:r>
                      <a:endParaRPr lang="nn-NO" sz="600" b="1" dirty="0">
                        <a:solidFill>
                          <a:schemeClr val="accent1">
                            <a:lumMod val="60000"/>
                            <a:lumOff val="40000"/>
                          </a:schemeClr>
                        </a:solidFill>
                        <a:latin typeface="Calibri Light" panose="020F0302020204030204" pitchFamily="34" charset="0"/>
                        <a:cs typeface="Calibri Light" panose="020F0302020204030204" pitchFamily="34" charset="0"/>
                      </a:endParaRPr>
                    </a:p>
                  </a:txBody>
                  <a:tcPr anchor="ctr">
                    <a:lnL w="3175" cap="flat" cmpd="sng" algn="ctr">
                      <a:solidFill>
                        <a:schemeClr val="tx2">
                          <a:lumMod val="10000"/>
                        </a:schemeClr>
                      </a:solidFill>
                      <a:prstDash val="solid"/>
                      <a:round/>
                      <a:headEnd type="none" w="med" len="med"/>
                      <a:tailEnd type="none" w="med" len="med"/>
                    </a:lnL>
                    <a:lnR w="3175" cap="flat" cmpd="sng" algn="ctr">
                      <a:solidFill>
                        <a:schemeClr val="tx2">
                          <a:lumMod val="10000"/>
                        </a:schemeClr>
                      </a:solidFill>
                      <a:prstDash val="solid"/>
                      <a:round/>
                      <a:headEnd type="none" w="med" len="med"/>
                      <a:tailEnd type="none" w="med" len="med"/>
                    </a:lnR>
                    <a:lnT w="3175" cap="flat" cmpd="sng" algn="ctr">
                      <a:solidFill>
                        <a:schemeClr val="tx2">
                          <a:lumMod val="10000"/>
                        </a:schemeClr>
                      </a:solidFill>
                      <a:prstDash val="solid"/>
                      <a:round/>
                      <a:headEnd type="none" w="med" len="med"/>
                      <a:tailEnd type="none" w="med" len="med"/>
                    </a:lnT>
                    <a:lnB w="3175" cap="flat" cmpd="sng" algn="ctr">
                      <a:solidFill>
                        <a:schemeClr val="tx2">
                          <a:lumMod val="10000"/>
                        </a:schemeClr>
                      </a:solidFill>
                      <a:prstDash val="solid"/>
                      <a:round/>
                      <a:headEnd type="none" w="med" len="med"/>
                      <a:tailEnd type="none" w="med" len="med"/>
                    </a:lnB>
                    <a:solidFill>
                      <a:schemeClr val="tx2">
                        <a:lumMod val="50000"/>
                        <a:alpha val="40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600" b="1" dirty="0">
                          <a:solidFill>
                            <a:schemeClr val="accent1">
                              <a:lumMod val="60000"/>
                              <a:lumOff val="40000"/>
                            </a:schemeClr>
                          </a:solidFill>
                          <a:latin typeface="Calibri Light" panose="020F0302020204030204" pitchFamily="34" charset="0"/>
                          <a:cs typeface="Calibri Light" panose="020F0302020204030204" pitchFamily="34" charset="0"/>
                        </a:rPr>
                        <a:t>PostgreSQL 9.x *</a:t>
                      </a:r>
                    </a:p>
                  </a:txBody>
                  <a:tcPr anchor="ctr">
                    <a:lnL w="3175" cap="flat" cmpd="sng" algn="ctr">
                      <a:solidFill>
                        <a:schemeClr val="tx2">
                          <a:lumMod val="10000"/>
                        </a:schemeClr>
                      </a:solidFill>
                      <a:prstDash val="solid"/>
                      <a:round/>
                      <a:headEnd type="none" w="med" len="med"/>
                      <a:tailEnd type="none" w="med" len="med"/>
                    </a:lnL>
                    <a:lnR w="6350" cap="flat" cmpd="sng" algn="ctr">
                      <a:solidFill>
                        <a:schemeClr val="bg2">
                          <a:lumMod val="75000"/>
                          <a:lumOff val="25000"/>
                        </a:schemeClr>
                      </a:solidFill>
                      <a:prstDash val="solid"/>
                      <a:round/>
                      <a:headEnd type="none" w="med" len="med"/>
                      <a:tailEnd type="none" w="med" len="med"/>
                    </a:lnR>
                    <a:lnT w="3175" cap="flat" cmpd="sng" algn="ctr">
                      <a:solidFill>
                        <a:schemeClr val="tx2">
                          <a:lumMod val="10000"/>
                        </a:schemeClr>
                      </a:solidFill>
                      <a:prstDash val="solid"/>
                      <a:round/>
                      <a:headEnd type="none" w="med" len="med"/>
                      <a:tailEnd type="none" w="med" len="med"/>
                    </a:lnT>
                    <a:lnB w="3175" cap="flat" cmpd="sng" algn="ctr">
                      <a:solidFill>
                        <a:schemeClr val="tx2">
                          <a:lumMod val="10000"/>
                        </a:schemeClr>
                      </a:solidFill>
                      <a:prstDash val="solid"/>
                      <a:round/>
                      <a:headEnd type="none" w="med" len="med"/>
                      <a:tailEnd type="none" w="med" len="med"/>
                    </a:lnB>
                    <a:solidFill>
                      <a:schemeClr val="tx2">
                        <a:lumMod val="50000"/>
                        <a:alpha val="40000"/>
                      </a:schemeClr>
                    </a:solidFill>
                  </a:tcPr>
                </a:tc>
                <a:extLst>
                  <a:ext uri="{0D108BD9-81ED-4DB2-BD59-A6C34878D82A}">
                    <a16:rowId xmlns:a16="http://schemas.microsoft.com/office/drawing/2014/main" val="2946474782"/>
                  </a:ext>
                </a:extLst>
              </a:tr>
              <a:tr h="181354">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600" b="1" kern="1200" dirty="0">
                          <a:solidFill>
                            <a:schemeClr val="tx2"/>
                          </a:solidFill>
                          <a:effectLst/>
                          <a:latin typeface="Calibri Light" panose="020F0302020204030204" pitchFamily="34" charset="0"/>
                          <a:ea typeface="+mn-ea"/>
                          <a:cs typeface="Calibri Light" panose="020F0302020204030204" pitchFamily="34" charset="0"/>
                        </a:rPr>
                        <a:t>Canonical Ubuntu 18.04 LTS</a:t>
                      </a:r>
                    </a:p>
                  </a:txBody>
                  <a:tcPr anchor="ctr">
                    <a:lnL w="6350" cap="flat" cmpd="sng" algn="ctr">
                      <a:solidFill>
                        <a:schemeClr val="bg2">
                          <a:lumMod val="10000"/>
                          <a:lumOff val="90000"/>
                        </a:schemeClr>
                      </a:solidFill>
                      <a:prstDash val="solid"/>
                      <a:round/>
                      <a:headEnd type="none" w="med" len="med"/>
                      <a:tailEnd type="none" w="med" len="med"/>
                    </a:lnL>
                    <a:lnR w="3175" cap="flat" cmpd="sng" algn="ctr">
                      <a:solidFill>
                        <a:schemeClr val="tx2">
                          <a:lumMod val="10000"/>
                        </a:schemeClr>
                      </a:solidFill>
                      <a:prstDash val="solid"/>
                      <a:round/>
                      <a:headEnd type="none" w="med" len="med"/>
                      <a:tailEnd type="none" w="med" len="med"/>
                    </a:lnR>
                    <a:lnT w="3175" cap="flat" cmpd="sng" algn="ctr">
                      <a:solidFill>
                        <a:schemeClr val="tx2">
                          <a:lumMod val="10000"/>
                        </a:schemeClr>
                      </a:solidFill>
                      <a:prstDash val="solid"/>
                      <a:round/>
                      <a:headEnd type="none" w="med" len="med"/>
                      <a:tailEnd type="none" w="med" len="med"/>
                    </a:lnT>
                    <a:lnB w="3175" cap="flat" cmpd="sng" algn="ctr">
                      <a:solidFill>
                        <a:schemeClr val="tx2">
                          <a:lumMod val="10000"/>
                        </a:schemeClr>
                      </a:solidFill>
                      <a:prstDash val="solid"/>
                      <a:round/>
                      <a:headEnd type="none" w="med" len="med"/>
                      <a:tailEnd type="none" w="med" len="med"/>
                    </a:lnB>
                    <a:solidFill>
                      <a:schemeClr val="tx2">
                        <a:lumMod val="50000"/>
                        <a:alpha val="40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600" b="1" dirty="0">
                          <a:solidFill>
                            <a:schemeClr val="accent1">
                              <a:lumMod val="60000"/>
                              <a:lumOff val="40000"/>
                            </a:schemeClr>
                          </a:solidFill>
                          <a:latin typeface="Calibri Light" panose="020F0302020204030204" pitchFamily="34" charset="0"/>
                          <a:cs typeface="Calibri Light" panose="020F0302020204030204" pitchFamily="34" charset="0"/>
                        </a:rPr>
                        <a:t>Microsoft Exchange 2019 Edge Server *</a:t>
                      </a:r>
                    </a:p>
                  </a:txBody>
                  <a:tcPr anchor="ctr">
                    <a:lnL w="3175" cap="flat" cmpd="sng" algn="ctr">
                      <a:solidFill>
                        <a:schemeClr val="tx2">
                          <a:lumMod val="10000"/>
                        </a:schemeClr>
                      </a:solidFill>
                      <a:prstDash val="solid"/>
                      <a:round/>
                      <a:headEnd type="none" w="med" len="med"/>
                      <a:tailEnd type="none" w="med" len="med"/>
                    </a:lnL>
                    <a:lnR w="3175" cap="flat" cmpd="sng" algn="ctr">
                      <a:solidFill>
                        <a:schemeClr val="tx2">
                          <a:lumMod val="10000"/>
                        </a:schemeClr>
                      </a:solidFill>
                      <a:prstDash val="solid"/>
                      <a:round/>
                      <a:headEnd type="none" w="med" len="med"/>
                      <a:tailEnd type="none" w="med" len="med"/>
                    </a:lnR>
                    <a:lnT w="3175" cap="flat" cmpd="sng" algn="ctr">
                      <a:solidFill>
                        <a:schemeClr val="tx2">
                          <a:lumMod val="10000"/>
                        </a:schemeClr>
                      </a:solidFill>
                      <a:prstDash val="solid"/>
                      <a:round/>
                      <a:headEnd type="none" w="med" len="med"/>
                      <a:tailEnd type="none" w="med" len="med"/>
                    </a:lnT>
                    <a:lnB w="3175" cap="flat" cmpd="sng" algn="ctr">
                      <a:solidFill>
                        <a:schemeClr val="tx2">
                          <a:lumMod val="10000"/>
                        </a:schemeClr>
                      </a:solidFill>
                      <a:prstDash val="solid"/>
                      <a:round/>
                      <a:headEnd type="none" w="med" len="med"/>
                      <a:tailEnd type="none" w="med" len="med"/>
                    </a:lnB>
                    <a:solidFill>
                      <a:schemeClr val="tx2">
                        <a:lumMod val="50000"/>
                        <a:alpha val="40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600" b="1" dirty="0">
                          <a:solidFill>
                            <a:schemeClr val="accent1">
                              <a:lumMod val="60000"/>
                              <a:lumOff val="40000"/>
                            </a:schemeClr>
                          </a:solidFill>
                          <a:latin typeface="Calibri Light" panose="020F0302020204030204" pitchFamily="34" charset="0"/>
                          <a:cs typeface="Calibri Light" panose="020F0302020204030204" pitchFamily="34" charset="0"/>
                        </a:rPr>
                        <a:t>Microsoft SQL Server 2022 Instance *</a:t>
                      </a:r>
                    </a:p>
                  </a:txBody>
                  <a:tcPr anchor="ctr">
                    <a:lnL w="3175" cap="flat" cmpd="sng" algn="ctr">
                      <a:solidFill>
                        <a:schemeClr val="tx2">
                          <a:lumMod val="10000"/>
                        </a:schemeClr>
                      </a:solidFill>
                      <a:prstDash val="solid"/>
                      <a:round/>
                      <a:headEnd type="none" w="med" len="med"/>
                      <a:tailEnd type="none" w="med" len="med"/>
                    </a:lnL>
                    <a:lnR w="3175" cap="flat" cmpd="sng" algn="ctr">
                      <a:solidFill>
                        <a:schemeClr val="tx2">
                          <a:lumMod val="10000"/>
                        </a:schemeClr>
                      </a:solidFill>
                      <a:prstDash val="solid"/>
                      <a:round/>
                      <a:headEnd type="none" w="med" len="med"/>
                      <a:tailEnd type="none" w="med" len="med"/>
                    </a:lnR>
                    <a:lnT w="3175" cap="flat" cmpd="sng" algn="ctr">
                      <a:solidFill>
                        <a:schemeClr val="tx2">
                          <a:lumMod val="10000"/>
                        </a:schemeClr>
                      </a:solidFill>
                      <a:prstDash val="solid"/>
                      <a:round/>
                      <a:headEnd type="none" w="med" len="med"/>
                      <a:tailEnd type="none" w="med" len="med"/>
                    </a:lnT>
                    <a:lnB w="3175" cap="flat" cmpd="sng" algn="ctr">
                      <a:solidFill>
                        <a:schemeClr val="tx2">
                          <a:lumMod val="10000"/>
                        </a:schemeClr>
                      </a:solidFill>
                      <a:prstDash val="solid"/>
                      <a:round/>
                      <a:headEnd type="none" w="med" len="med"/>
                      <a:tailEnd type="none" w="med" len="med"/>
                    </a:lnB>
                    <a:solidFill>
                      <a:schemeClr val="tx2">
                        <a:lumMod val="50000"/>
                        <a:alpha val="40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600" b="1" dirty="0">
                          <a:solidFill>
                            <a:schemeClr val="accent1">
                              <a:lumMod val="60000"/>
                              <a:lumOff val="40000"/>
                            </a:schemeClr>
                          </a:solidFill>
                          <a:latin typeface="Calibri Light" panose="020F0302020204030204" pitchFamily="34" charset="0"/>
                          <a:cs typeface="Calibri Light" panose="020F0302020204030204" pitchFamily="34" charset="0"/>
                        </a:rPr>
                        <a:t>Rancher Government Solutions RKE2 *</a:t>
                      </a:r>
                    </a:p>
                  </a:txBody>
                  <a:tcPr anchor="ctr">
                    <a:lnL w="3175" cap="flat" cmpd="sng" algn="ctr">
                      <a:solidFill>
                        <a:schemeClr val="tx2">
                          <a:lumMod val="10000"/>
                        </a:schemeClr>
                      </a:solidFill>
                      <a:prstDash val="solid"/>
                      <a:round/>
                      <a:headEnd type="none" w="med" len="med"/>
                      <a:tailEnd type="none" w="med" len="med"/>
                    </a:lnL>
                    <a:lnR w="6350" cap="flat" cmpd="sng" algn="ctr">
                      <a:solidFill>
                        <a:schemeClr val="bg2">
                          <a:lumMod val="75000"/>
                          <a:lumOff val="25000"/>
                        </a:schemeClr>
                      </a:solidFill>
                      <a:prstDash val="solid"/>
                      <a:round/>
                      <a:headEnd type="none" w="med" len="med"/>
                      <a:tailEnd type="none" w="med" len="med"/>
                    </a:lnR>
                    <a:lnT w="3175" cap="flat" cmpd="sng" algn="ctr">
                      <a:solidFill>
                        <a:schemeClr val="tx2">
                          <a:lumMod val="10000"/>
                        </a:schemeClr>
                      </a:solidFill>
                      <a:prstDash val="solid"/>
                      <a:round/>
                      <a:headEnd type="none" w="med" len="med"/>
                      <a:tailEnd type="none" w="med" len="med"/>
                    </a:lnT>
                    <a:lnB w="3175" cap="flat" cmpd="sng" algn="ctr">
                      <a:solidFill>
                        <a:schemeClr val="tx2">
                          <a:lumMod val="10000"/>
                        </a:schemeClr>
                      </a:solidFill>
                      <a:prstDash val="solid"/>
                      <a:round/>
                      <a:headEnd type="none" w="med" len="med"/>
                      <a:tailEnd type="none" w="med" len="med"/>
                    </a:lnB>
                    <a:solidFill>
                      <a:schemeClr val="tx2">
                        <a:lumMod val="50000"/>
                        <a:alpha val="40000"/>
                      </a:schemeClr>
                    </a:solidFill>
                  </a:tcPr>
                </a:tc>
                <a:extLst>
                  <a:ext uri="{0D108BD9-81ED-4DB2-BD59-A6C34878D82A}">
                    <a16:rowId xmlns:a16="http://schemas.microsoft.com/office/drawing/2014/main" val="1150065014"/>
                  </a:ext>
                </a:extLst>
              </a:tr>
              <a:tr h="181354">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600" b="1" dirty="0">
                          <a:solidFill>
                            <a:schemeClr val="tx2"/>
                          </a:solidFill>
                          <a:latin typeface="Calibri Light" panose="020F0302020204030204" pitchFamily="34" charset="0"/>
                          <a:cs typeface="Calibri Light" panose="020F0302020204030204" pitchFamily="34" charset="0"/>
                        </a:rPr>
                        <a:t>Canonical Ubuntu 20.04 LTS</a:t>
                      </a:r>
                    </a:p>
                  </a:txBody>
                  <a:tcPr anchor="ctr">
                    <a:lnL w="6350" cap="flat" cmpd="sng" algn="ctr">
                      <a:solidFill>
                        <a:schemeClr val="bg2">
                          <a:lumMod val="10000"/>
                          <a:lumOff val="90000"/>
                        </a:schemeClr>
                      </a:solidFill>
                      <a:prstDash val="solid"/>
                      <a:round/>
                      <a:headEnd type="none" w="med" len="med"/>
                      <a:tailEnd type="none" w="med" len="med"/>
                    </a:lnL>
                    <a:lnR w="3175" cap="flat" cmpd="sng" algn="ctr">
                      <a:solidFill>
                        <a:schemeClr val="tx2">
                          <a:lumMod val="10000"/>
                        </a:schemeClr>
                      </a:solidFill>
                      <a:prstDash val="solid"/>
                      <a:round/>
                      <a:headEnd type="none" w="med" len="med"/>
                      <a:tailEnd type="none" w="med" len="med"/>
                    </a:lnR>
                    <a:lnT w="3175" cap="flat" cmpd="sng" algn="ctr">
                      <a:solidFill>
                        <a:schemeClr val="tx2">
                          <a:lumMod val="10000"/>
                        </a:schemeClr>
                      </a:solidFill>
                      <a:prstDash val="solid"/>
                      <a:round/>
                      <a:headEnd type="none" w="med" len="med"/>
                      <a:tailEnd type="none" w="med" len="med"/>
                    </a:lnT>
                    <a:lnB w="3175" cap="flat" cmpd="sng" algn="ctr">
                      <a:solidFill>
                        <a:schemeClr val="tx2">
                          <a:lumMod val="10000"/>
                        </a:schemeClr>
                      </a:solidFill>
                      <a:prstDash val="solid"/>
                      <a:round/>
                      <a:headEnd type="none" w="med" len="med"/>
                      <a:tailEnd type="none" w="med" len="med"/>
                    </a:lnB>
                    <a:solidFill>
                      <a:schemeClr val="tx2">
                        <a:lumMod val="50000"/>
                        <a:alpha val="40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600" b="1">
                          <a:solidFill>
                            <a:schemeClr val="accent1">
                              <a:lumMod val="60000"/>
                              <a:lumOff val="40000"/>
                            </a:schemeClr>
                          </a:solidFill>
                          <a:latin typeface="Calibri Light" panose="020F0302020204030204" pitchFamily="34" charset="0"/>
                          <a:cs typeface="Calibri Light" panose="020F0302020204030204" pitchFamily="34" charset="0"/>
                        </a:rPr>
                        <a:t>Microsoft Exchange 2019 Mailbox Server *</a:t>
                      </a:r>
                      <a:endParaRPr lang="en-US" sz="600" b="1" dirty="0">
                        <a:solidFill>
                          <a:schemeClr val="accent1">
                            <a:lumMod val="60000"/>
                            <a:lumOff val="40000"/>
                          </a:schemeClr>
                        </a:solidFill>
                        <a:latin typeface="Calibri Light" panose="020F0302020204030204" pitchFamily="34" charset="0"/>
                        <a:cs typeface="Calibri Light" panose="020F0302020204030204" pitchFamily="34" charset="0"/>
                      </a:endParaRPr>
                    </a:p>
                  </a:txBody>
                  <a:tcPr anchor="ctr">
                    <a:lnL w="3175" cap="flat" cmpd="sng" algn="ctr">
                      <a:solidFill>
                        <a:schemeClr val="tx2">
                          <a:lumMod val="10000"/>
                        </a:schemeClr>
                      </a:solidFill>
                      <a:prstDash val="solid"/>
                      <a:round/>
                      <a:headEnd type="none" w="med" len="med"/>
                      <a:tailEnd type="none" w="med" len="med"/>
                    </a:lnL>
                    <a:lnR w="3175" cap="flat" cmpd="sng" algn="ctr">
                      <a:solidFill>
                        <a:schemeClr val="tx2">
                          <a:lumMod val="10000"/>
                        </a:schemeClr>
                      </a:solidFill>
                      <a:prstDash val="solid"/>
                      <a:round/>
                      <a:headEnd type="none" w="med" len="med"/>
                      <a:tailEnd type="none" w="med" len="med"/>
                    </a:lnR>
                    <a:lnT w="3175" cap="flat" cmpd="sng" algn="ctr">
                      <a:solidFill>
                        <a:schemeClr val="tx2">
                          <a:lumMod val="10000"/>
                        </a:schemeClr>
                      </a:solidFill>
                      <a:prstDash val="solid"/>
                      <a:round/>
                      <a:headEnd type="none" w="med" len="med"/>
                      <a:tailEnd type="none" w="med" len="med"/>
                    </a:lnT>
                    <a:lnB w="3175" cap="flat" cmpd="sng" algn="ctr">
                      <a:solidFill>
                        <a:schemeClr val="tx2">
                          <a:lumMod val="10000"/>
                        </a:schemeClr>
                      </a:solidFill>
                      <a:prstDash val="solid"/>
                      <a:round/>
                      <a:headEnd type="none" w="med" len="med"/>
                      <a:tailEnd type="none" w="med" len="med"/>
                    </a:lnB>
                    <a:solidFill>
                      <a:schemeClr val="tx2">
                        <a:lumMod val="50000"/>
                        <a:alpha val="40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600" b="1" dirty="0">
                          <a:solidFill>
                            <a:schemeClr val="accent1">
                              <a:lumMod val="60000"/>
                              <a:lumOff val="40000"/>
                            </a:schemeClr>
                          </a:solidFill>
                          <a:latin typeface="Calibri Light" panose="020F0302020204030204" pitchFamily="34" charset="0"/>
                          <a:cs typeface="Calibri Light" panose="020F0302020204030204" pitchFamily="34" charset="0"/>
                        </a:rPr>
                        <a:t>Microsoft Visio 2013 *</a:t>
                      </a:r>
                    </a:p>
                  </a:txBody>
                  <a:tcPr anchor="ctr">
                    <a:lnL w="3175" cap="flat" cmpd="sng" algn="ctr">
                      <a:solidFill>
                        <a:schemeClr val="tx2">
                          <a:lumMod val="10000"/>
                        </a:schemeClr>
                      </a:solidFill>
                      <a:prstDash val="solid"/>
                      <a:round/>
                      <a:headEnd type="none" w="med" len="med"/>
                      <a:tailEnd type="none" w="med" len="med"/>
                    </a:lnL>
                    <a:lnR w="3175" cap="flat" cmpd="sng" algn="ctr">
                      <a:solidFill>
                        <a:schemeClr val="tx2">
                          <a:lumMod val="10000"/>
                        </a:schemeClr>
                      </a:solidFill>
                      <a:prstDash val="solid"/>
                      <a:round/>
                      <a:headEnd type="none" w="med" len="med"/>
                      <a:tailEnd type="none" w="med" len="med"/>
                    </a:lnR>
                    <a:lnT w="3175" cap="flat" cmpd="sng" algn="ctr">
                      <a:solidFill>
                        <a:schemeClr val="tx2">
                          <a:lumMod val="10000"/>
                        </a:schemeClr>
                      </a:solidFill>
                      <a:prstDash val="solid"/>
                      <a:round/>
                      <a:headEnd type="none" w="med" len="med"/>
                      <a:tailEnd type="none" w="med" len="med"/>
                    </a:lnT>
                    <a:lnB w="3175" cap="flat" cmpd="sng" algn="ctr">
                      <a:solidFill>
                        <a:schemeClr val="tx2">
                          <a:lumMod val="10000"/>
                        </a:schemeClr>
                      </a:solidFill>
                      <a:prstDash val="solid"/>
                      <a:round/>
                      <a:headEnd type="none" w="med" len="med"/>
                      <a:tailEnd type="none" w="med" len="med"/>
                    </a:lnB>
                    <a:solidFill>
                      <a:schemeClr val="tx2">
                        <a:lumMod val="50000"/>
                        <a:alpha val="40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de-DE" sz="600" b="1" dirty="0">
                          <a:solidFill>
                            <a:schemeClr val="tx2"/>
                          </a:solidFill>
                          <a:latin typeface="Calibri Light" panose="020F0302020204030204" pitchFamily="34" charset="0"/>
                          <a:cs typeface="Calibri Light" panose="020F0302020204030204" pitchFamily="34" charset="0"/>
                        </a:rPr>
                        <a:t>Red Hat Enterprise Linux 7</a:t>
                      </a:r>
                    </a:p>
                  </a:txBody>
                  <a:tcPr anchor="ctr">
                    <a:lnL w="3175" cap="flat" cmpd="sng" algn="ctr">
                      <a:solidFill>
                        <a:schemeClr val="tx2">
                          <a:lumMod val="10000"/>
                        </a:schemeClr>
                      </a:solidFill>
                      <a:prstDash val="solid"/>
                      <a:round/>
                      <a:headEnd type="none" w="med" len="med"/>
                      <a:tailEnd type="none" w="med" len="med"/>
                    </a:lnL>
                    <a:lnR w="6350" cap="flat" cmpd="sng" algn="ctr">
                      <a:solidFill>
                        <a:schemeClr val="bg2">
                          <a:lumMod val="75000"/>
                          <a:lumOff val="25000"/>
                        </a:schemeClr>
                      </a:solidFill>
                      <a:prstDash val="solid"/>
                      <a:round/>
                      <a:headEnd type="none" w="med" len="med"/>
                      <a:tailEnd type="none" w="med" len="med"/>
                    </a:lnR>
                    <a:lnT w="3175" cap="flat" cmpd="sng" algn="ctr">
                      <a:solidFill>
                        <a:schemeClr val="tx2">
                          <a:lumMod val="10000"/>
                        </a:schemeClr>
                      </a:solidFill>
                      <a:prstDash val="solid"/>
                      <a:round/>
                      <a:headEnd type="none" w="med" len="med"/>
                      <a:tailEnd type="none" w="med" len="med"/>
                    </a:lnT>
                    <a:lnB w="3175" cap="flat" cmpd="sng" algn="ctr">
                      <a:solidFill>
                        <a:schemeClr val="tx2">
                          <a:lumMod val="10000"/>
                        </a:schemeClr>
                      </a:solidFill>
                      <a:prstDash val="solid"/>
                      <a:round/>
                      <a:headEnd type="none" w="med" len="med"/>
                      <a:tailEnd type="none" w="med" len="med"/>
                    </a:lnB>
                    <a:solidFill>
                      <a:schemeClr val="tx2">
                        <a:lumMod val="50000"/>
                        <a:alpha val="40000"/>
                      </a:schemeClr>
                    </a:solidFill>
                  </a:tcPr>
                </a:tc>
                <a:extLst>
                  <a:ext uri="{0D108BD9-81ED-4DB2-BD59-A6C34878D82A}">
                    <a16:rowId xmlns:a16="http://schemas.microsoft.com/office/drawing/2014/main" val="3539550860"/>
                  </a:ext>
                </a:extLst>
              </a:tr>
              <a:tr h="181354">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600" b="1" dirty="0">
                          <a:solidFill>
                            <a:schemeClr val="tx2"/>
                          </a:solidFill>
                          <a:latin typeface="Calibri Light" panose="020F0302020204030204" pitchFamily="34" charset="0"/>
                          <a:cs typeface="Calibri Light" panose="020F0302020204030204" pitchFamily="34" charset="0"/>
                        </a:rPr>
                        <a:t>Canonical Ubuntu 22.04 LTS</a:t>
                      </a:r>
                    </a:p>
                  </a:txBody>
                  <a:tcPr anchor="ctr">
                    <a:lnL w="6350" cap="flat" cmpd="sng" algn="ctr">
                      <a:solidFill>
                        <a:schemeClr val="bg2">
                          <a:lumMod val="10000"/>
                          <a:lumOff val="90000"/>
                        </a:schemeClr>
                      </a:solidFill>
                      <a:prstDash val="solid"/>
                      <a:round/>
                      <a:headEnd type="none" w="med" len="med"/>
                      <a:tailEnd type="none" w="med" len="med"/>
                    </a:lnL>
                    <a:lnR w="3175" cap="flat" cmpd="sng" algn="ctr">
                      <a:solidFill>
                        <a:schemeClr val="tx2">
                          <a:lumMod val="10000"/>
                        </a:schemeClr>
                      </a:solidFill>
                      <a:prstDash val="solid"/>
                      <a:round/>
                      <a:headEnd type="none" w="med" len="med"/>
                      <a:tailEnd type="none" w="med" len="med"/>
                    </a:lnR>
                    <a:lnT w="3175" cap="flat" cmpd="sng" algn="ctr">
                      <a:solidFill>
                        <a:schemeClr val="tx2">
                          <a:lumMod val="10000"/>
                        </a:schemeClr>
                      </a:solidFill>
                      <a:prstDash val="solid"/>
                      <a:round/>
                      <a:headEnd type="none" w="med" len="med"/>
                      <a:tailEnd type="none" w="med" len="med"/>
                    </a:lnT>
                    <a:lnB w="3175" cap="flat" cmpd="sng" algn="ctr">
                      <a:solidFill>
                        <a:schemeClr val="tx2">
                          <a:lumMod val="10000"/>
                        </a:schemeClr>
                      </a:solidFill>
                      <a:prstDash val="solid"/>
                      <a:round/>
                      <a:headEnd type="none" w="med" len="med"/>
                      <a:tailEnd type="none" w="med" len="med"/>
                    </a:lnB>
                    <a:solidFill>
                      <a:schemeClr val="tx2">
                        <a:lumMod val="50000"/>
                        <a:alpha val="40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600" b="1" dirty="0">
                          <a:solidFill>
                            <a:schemeClr val="accent1">
                              <a:lumMod val="60000"/>
                              <a:lumOff val="40000"/>
                            </a:schemeClr>
                          </a:solidFill>
                          <a:latin typeface="Calibri Light" panose="020F0302020204030204" pitchFamily="34" charset="0"/>
                          <a:cs typeface="Calibri Light" panose="020F0302020204030204" pitchFamily="34" charset="0"/>
                        </a:rPr>
                        <a:t>Microsoft Groove 2013 *</a:t>
                      </a:r>
                    </a:p>
                  </a:txBody>
                  <a:tcPr anchor="ctr">
                    <a:lnL w="3175" cap="flat" cmpd="sng" algn="ctr">
                      <a:solidFill>
                        <a:schemeClr val="tx2">
                          <a:lumMod val="10000"/>
                        </a:schemeClr>
                      </a:solidFill>
                      <a:prstDash val="solid"/>
                      <a:round/>
                      <a:headEnd type="none" w="med" len="med"/>
                      <a:tailEnd type="none" w="med" len="med"/>
                    </a:lnL>
                    <a:lnR w="3175" cap="flat" cmpd="sng" algn="ctr">
                      <a:solidFill>
                        <a:schemeClr val="tx2">
                          <a:lumMod val="10000"/>
                        </a:schemeClr>
                      </a:solidFill>
                      <a:prstDash val="solid"/>
                      <a:round/>
                      <a:headEnd type="none" w="med" len="med"/>
                      <a:tailEnd type="none" w="med" len="med"/>
                    </a:lnR>
                    <a:lnT w="3175" cap="flat" cmpd="sng" algn="ctr">
                      <a:solidFill>
                        <a:schemeClr val="tx2">
                          <a:lumMod val="10000"/>
                        </a:schemeClr>
                      </a:solidFill>
                      <a:prstDash val="solid"/>
                      <a:round/>
                      <a:headEnd type="none" w="med" len="med"/>
                      <a:tailEnd type="none" w="med" len="med"/>
                    </a:lnT>
                    <a:lnB w="3175" cap="flat" cmpd="sng" algn="ctr">
                      <a:solidFill>
                        <a:schemeClr val="tx2">
                          <a:lumMod val="10000"/>
                        </a:schemeClr>
                      </a:solidFill>
                      <a:prstDash val="solid"/>
                      <a:round/>
                      <a:headEnd type="none" w="med" len="med"/>
                      <a:tailEnd type="none" w="med" len="med"/>
                    </a:lnB>
                    <a:solidFill>
                      <a:schemeClr val="tx2">
                        <a:lumMod val="50000"/>
                        <a:alpha val="40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600" b="1" dirty="0">
                          <a:solidFill>
                            <a:schemeClr val="accent1">
                              <a:lumMod val="60000"/>
                              <a:lumOff val="40000"/>
                            </a:schemeClr>
                          </a:solidFill>
                          <a:latin typeface="Calibri Light" panose="020F0302020204030204" pitchFamily="34" charset="0"/>
                          <a:cs typeface="Calibri Light" panose="020F0302020204030204" pitchFamily="34" charset="0"/>
                        </a:rPr>
                        <a:t>Microsoft Visio 2016 *</a:t>
                      </a:r>
                    </a:p>
                  </a:txBody>
                  <a:tcPr anchor="ctr">
                    <a:lnL w="3175" cap="flat" cmpd="sng" algn="ctr">
                      <a:solidFill>
                        <a:schemeClr val="tx2">
                          <a:lumMod val="10000"/>
                        </a:schemeClr>
                      </a:solidFill>
                      <a:prstDash val="solid"/>
                      <a:round/>
                      <a:headEnd type="none" w="med" len="med"/>
                      <a:tailEnd type="none" w="med" len="med"/>
                    </a:lnL>
                    <a:lnR w="3175" cap="flat" cmpd="sng" algn="ctr">
                      <a:solidFill>
                        <a:schemeClr val="tx2">
                          <a:lumMod val="10000"/>
                        </a:schemeClr>
                      </a:solidFill>
                      <a:prstDash val="solid"/>
                      <a:round/>
                      <a:headEnd type="none" w="med" len="med"/>
                      <a:tailEnd type="none" w="med" len="med"/>
                    </a:lnR>
                    <a:lnT w="3175" cap="flat" cmpd="sng" algn="ctr">
                      <a:solidFill>
                        <a:schemeClr val="tx2">
                          <a:lumMod val="10000"/>
                        </a:schemeClr>
                      </a:solidFill>
                      <a:prstDash val="solid"/>
                      <a:round/>
                      <a:headEnd type="none" w="med" len="med"/>
                      <a:tailEnd type="none" w="med" len="med"/>
                    </a:lnT>
                    <a:lnB w="3175" cap="flat" cmpd="sng" algn="ctr">
                      <a:solidFill>
                        <a:schemeClr val="tx2">
                          <a:lumMod val="10000"/>
                        </a:schemeClr>
                      </a:solidFill>
                      <a:prstDash val="solid"/>
                      <a:round/>
                      <a:headEnd type="none" w="med" len="med"/>
                      <a:tailEnd type="none" w="med" len="med"/>
                    </a:lnB>
                    <a:solidFill>
                      <a:schemeClr val="tx2">
                        <a:lumMod val="50000"/>
                        <a:alpha val="40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de-DE" sz="600" b="1" dirty="0">
                          <a:solidFill>
                            <a:schemeClr val="tx2"/>
                          </a:solidFill>
                          <a:latin typeface="Calibri Light" panose="020F0302020204030204" pitchFamily="34" charset="0"/>
                          <a:cs typeface="Calibri Light" panose="020F0302020204030204" pitchFamily="34" charset="0"/>
                        </a:rPr>
                        <a:t>Red Hat Enterprise Linux 8</a:t>
                      </a:r>
                    </a:p>
                  </a:txBody>
                  <a:tcPr anchor="ctr">
                    <a:lnL w="3175" cap="flat" cmpd="sng" algn="ctr">
                      <a:solidFill>
                        <a:schemeClr val="tx2">
                          <a:lumMod val="10000"/>
                        </a:schemeClr>
                      </a:solidFill>
                      <a:prstDash val="solid"/>
                      <a:round/>
                      <a:headEnd type="none" w="med" len="med"/>
                      <a:tailEnd type="none" w="med" len="med"/>
                    </a:lnL>
                    <a:lnR w="6350" cap="flat" cmpd="sng" algn="ctr">
                      <a:solidFill>
                        <a:schemeClr val="bg2">
                          <a:lumMod val="75000"/>
                          <a:lumOff val="25000"/>
                        </a:schemeClr>
                      </a:solidFill>
                      <a:prstDash val="solid"/>
                      <a:round/>
                      <a:headEnd type="none" w="med" len="med"/>
                      <a:tailEnd type="none" w="med" len="med"/>
                    </a:lnR>
                    <a:lnT w="3175" cap="flat" cmpd="sng" algn="ctr">
                      <a:solidFill>
                        <a:schemeClr val="tx2">
                          <a:lumMod val="10000"/>
                        </a:schemeClr>
                      </a:solidFill>
                      <a:prstDash val="solid"/>
                      <a:round/>
                      <a:headEnd type="none" w="med" len="med"/>
                      <a:tailEnd type="none" w="med" len="med"/>
                    </a:lnT>
                    <a:lnB w="3175" cap="flat" cmpd="sng" algn="ctr">
                      <a:solidFill>
                        <a:schemeClr val="tx2">
                          <a:lumMod val="10000"/>
                        </a:schemeClr>
                      </a:solidFill>
                      <a:prstDash val="solid"/>
                      <a:round/>
                      <a:headEnd type="none" w="med" len="med"/>
                      <a:tailEnd type="none" w="med" len="med"/>
                    </a:lnB>
                    <a:solidFill>
                      <a:schemeClr val="tx2">
                        <a:lumMod val="50000"/>
                        <a:alpha val="40000"/>
                      </a:schemeClr>
                    </a:solidFill>
                  </a:tcPr>
                </a:tc>
                <a:extLst>
                  <a:ext uri="{0D108BD9-81ED-4DB2-BD59-A6C34878D82A}">
                    <a16:rowId xmlns:a16="http://schemas.microsoft.com/office/drawing/2014/main" val="1310173912"/>
                  </a:ext>
                </a:extLst>
              </a:tr>
              <a:tr h="181354">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600" b="1" kern="1200" dirty="0">
                          <a:solidFill>
                            <a:schemeClr val="tx2"/>
                          </a:solidFill>
                          <a:latin typeface="Calibri Light" panose="020F0302020204030204" pitchFamily="34" charset="0"/>
                          <a:ea typeface="+mn-ea"/>
                          <a:cs typeface="Calibri Light" panose="020F0302020204030204" pitchFamily="34" charset="0"/>
                        </a:rPr>
                        <a:t>Canonical Ubuntu 24.04 LTS</a:t>
                      </a:r>
                    </a:p>
                  </a:txBody>
                  <a:tcPr anchor="ctr">
                    <a:lnL w="6350" cap="flat" cmpd="sng" algn="ctr">
                      <a:solidFill>
                        <a:schemeClr val="bg2">
                          <a:lumMod val="10000"/>
                          <a:lumOff val="90000"/>
                        </a:schemeClr>
                      </a:solidFill>
                      <a:prstDash val="solid"/>
                      <a:round/>
                      <a:headEnd type="none" w="med" len="med"/>
                      <a:tailEnd type="none" w="med" len="med"/>
                    </a:lnL>
                    <a:lnR w="3175" cap="flat" cmpd="sng" algn="ctr">
                      <a:solidFill>
                        <a:schemeClr val="tx2">
                          <a:lumMod val="10000"/>
                        </a:schemeClr>
                      </a:solidFill>
                      <a:prstDash val="solid"/>
                      <a:round/>
                      <a:headEnd type="none" w="med" len="med"/>
                      <a:tailEnd type="none" w="med" len="med"/>
                    </a:lnR>
                    <a:lnT w="3175" cap="flat" cmpd="sng" algn="ctr">
                      <a:solidFill>
                        <a:schemeClr val="tx2">
                          <a:lumMod val="10000"/>
                        </a:schemeClr>
                      </a:solidFill>
                      <a:prstDash val="solid"/>
                      <a:round/>
                      <a:headEnd type="none" w="med" len="med"/>
                      <a:tailEnd type="none" w="med" len="med"/>
                    </a:lnT>
                    <a:lnB w="3175" cap="flat" cmpd="sng" algn="ctr">
                      <a:solidFill>
                        <a:schemeClr val="tx2">
                          <a:lumMod val="10000"/>
                        </a:schemeClr>
                      </a:solidFill>
                      <a:prstDash val="solid"/>
                      <a:round/>
                      <a:headEnd type="none" w="med" len="med"/>
                      <a:tailEnd type="none" w="med" len="med"/>
                    </a:lnB>
                    <a:solidFill>
                      <a:schemeClr val="tx2">
                        <a:lumMod val="50000"/>
                        <a:alpha val="40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600" b="1" dirty="0">
                          <a:solidFill>
                            <a:schemeClr val="accent1">
                              <a:lumMod val="60000"/>
                              <a:lumOff val="40000"/>
                            </a:schemeClr>
                          </a:solidFill>
                          <a:latin typeface="Calibri Light" panose="020F0302020204030204" pitchFamily="34" charset="0"/>
                          <a:cs typeface="Calibri Light" panose="020F0302020204030204" pitchFamily="34" charset="0"/>
                        </a:rPr>
                        <a:t>Microsoft IIS 10.0 Server *</a:t>
                      </a:r>
                    </a:p>
                  </a:txBody>
                  <a:tcPr anchor="ctr">
                    <a:lnL w="3175" cap="flat" cmpd="sng" algn="ctr">
                      <a:solidFill>
                        <a:schemeClr val="tx2">
                          <a:lumMod val="10000"/>
                        </a:schemeClr>
                      </a:solidFill>
                      <a:prstDash val="solid"/>
                      <a:round/>
                      <a:headEnd type="none" w="med" len="med"/>
                      <a:tailEnd type="none" w="med" len="med"/>
                    </a:lnL>
                    <a:lnR w="3175" cap="flat" cmpd="sng" algn="ctr">
                      <a:solidFill>
                        <a:schemeClr val="tx2">
                          <a:lumMod val="10000"/>
                        </a:schemeClr>
                      </a:solidFill>
                      <a:prstDash val="solid"/>
                      <a:round/>
                      <a:headEnd type="none" w="med" len="med"/>
                      <a:tailEnd type="none" w="med" len="med"/>
                    </a:lnR>
                    <a:lnT w="3175" cap="flat" cmpd="sng" algn="ctr">
                      <a:solidFill>
                        <a:schemeClr val="tx2">
                          <a:lumMod val="10000"/>
                        </a:schemeClr>
                      </a:solidFill>
                      <a:prstDash val="solid"/>
                      <a:round/>
                      <a:headEnd type="none" w="med" len="med"/>
                      <a:tailEnd type="none" w="med" len="med"/>
                    </a:lnT>
                    <a:lnB w="3175" cap="flat" cmpd="sng" algn="ctr">
                      <a:solidFill>
                        <a:schemeClr val="tx2">
                          <a:lumMod val="10000"/>
                        </a:schemeClr>
                      </a:solidFill>
                      <a:prstDash val="solid"/>
                      <a:round/>
                      <a:headEnd type="none" w="med" len="med"/>
                      <a:tailEnd type="none" w="med" len="med"/>
                    </a:lnB>
                    <a:solidFill>
                      <a:schemeClr val="tx2">
                        <a:lumMod val="50000"/>
                        <a:alpha val="40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600" b="1" dirty="0">
                          <a:solidFill>
                            <a:schemeClr val="tx2"/>
                          </a:solidFill>
                          <a:latin typeface="Calibri Light" panose="020F0302020204030204" pitchFamily="34" charset="0"/>
                          <a:cs typeface="Calibri Light" panose="020F0302020204030204" pitchFamily="34" charset="0"/>
                        </a:rPr>
                        <a:t>Microsoft Windows 10</a:t>
                      </a:r>
                    </a:p>
                  </a:txBody>
                  <a:tcPr anchor="ctr">
                    <a:lnL w="3175" cap="flat" cmpd="sng" algn="ctr">
                      <a:solidFill>
                        <a:schemeClr val="tx2">
                          <a:lumMod val="10000"/>
                        </a:schemeClr>
                      </a:solidFill>
                      <a:prstDash val="solid"/>
                      <a:round/>
                      <a:headEnd type="none" w="med" len="med"/>
                      <a:tailEnd type="none" w="med" len="med"/>
                    </a:lnL>
                    <a:lnR w="3175" cap="flat" cmpd="sng" algn="ctr">
                      <a:solidFill>
                        <a:schemeClr val="tx2">
                          <a:lumMod val="10000"/>
                        </a:schemeClr>
                      </a:solidFill>
                      <a:prstDash val="solid"/>
                      <a:round/>
                      <a:headEnd type="none" w="med" len="med"/>
                      <a:tailEnd type="none" w="med" len="med"/>
                    </a:lnR>
                    <a:lnT w="3175" cap="flat" cmpd="sng" algn="ctr">
                      <a:solidFill>
                        <a:schemeClr val="tx2">
                          <a:lumMod val="10000"/>
                        </a:schemeClr>
                      </a:solidFill>
                      <a:prstDash val="solid"/>
                      <a:round/>
                      <a:headEnd type="none" w="med" len="med"/>
                      <a:tailEnd type="none" w="med" len="med"/>
                    </a:lnT>
                    <a:lnB w="3175" cap="flat" cmpd="sng" algn="ctr">
                      <a:solidFill>
                        <a:schemeClr val="tx2">
                          <a:lumMod val="10000"/>
                        </a:schemeClr>
                      </a:solidFill>
                      <a:prstDash val="solid"/>
                      <a:round/>
                      <a:headEnd type="none" w="med" len="med"/>
                      <a:tailEnd type="none" w="med" len="med"/>
                    </a:lnB>
                    <a:solidFill>
                      <a:schemeClr val="tx2">
                        <a:lumMod val="50000"/>
                        <a:alpha val="40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de-DE" sz="600" b="1" dirty="0">
                          <a:solidFill>
                            <a:schemeClr val="tx2"/>
                          </a:solidFill>
                          <a:latin typeface="Calibri Light" panose="020F0302020204030204" pitchFamily="34" charset="0"/>
                          <a:cs typeface="Calibri Light" panose="020F0302020204030204" pitchFamily="34" charset="0"/>
                        </a:rPr>
                        <a:t>Red Hat Enterprise Linux 9</a:t>
                      </a:r>
                    </a:p>
                  </a:txBody>
                  <a:tcPr anchor="ctr">
                    <a:lnL w="3175" cap="flat" cmpd="sng" algn="ctr">
                      <a:solidFill>
                        <a:schemeClr val="tx2">
                          <a:lumMod val="10000"/>
                        </a:schemeClr>
                      </a:solidFill>
                      <a:prstDash val="solid"/>
                      <a:round/>
                      <a:headEnd type="none" w="med" len="med"/>
                      <a:tailEnd type="none" w="med" len="med"/>
                    </a:lnL>
                    <a:lnR w="6350" cap="flat" cmpd="sng" algn="ctr">
                      <a:solidFill>
                        <a:schemeClr val="bg2">
                          <a:lumMod val="75000"/>
                          <a:lumOff val="25000"/>
                        </a:schemeClr>
                      </a:solidFill>
                      <a:prstDash val="solid"/>
                      <a:round/>
                      <a:headEnd type="none" w="med" len="med"/>
                      <a:tailEnd type="none" w="med" len="med"/>
                    </a:lnR>
                    <a:lnT w="3175" cap="flat" cmpd="sng" algn="ctr">
                      <a:solidFill>
                        <a:schemeClr val="tx2">
                          <a:lumMod val="10000"/>
                        </a:schemeClr>
                      </a:solidFill>
                      <a:prstDash val="solid"/>
                      <a:round/>
                      <a:headEnd type="none" w="med" len="med"/>
                      <a:tailEnd type="none" w="med" len="med"/>
                    </a:lnT>
                    <a:lnB w="3175" cap="flat" cmpd="sng" algn="ctr">
                      <a:solidFill>
                        <a:schemeClr val="tx2">
                          <a:lumMod val="10000"/>
                        </a:schemeClr>
                      </a:solidFill>
                      <a:prstDash val="solid"/>
                      <a:round/>
                      <a:headEnd type="none" w="med" len="med"/>
                      <a:tailEnd type="none" w="med" len="med"/>
                    </a:lnB>
                    <a:solidFill>
                      <a:schemeClr val="tx2">
                        <a:lumMod val="50000"/>
                        <a:alpha val="40000"/>
                      </a:schemeClr>
                    </a:solidFill>
                  </a:tcPr>
                </a:tc>
                <a:extLst>
                  <a:ext uri="{0D108BD9-81ED-4DB2-BD59-A6C34878D82A}">
                    <a16:rowId xmlns:a16="http://schemas.microsoft.com/office/drawing/2014/main" val="889498355"/>
                  </a:ext>
                </a:extLst>
              </a:tr>
              <a:tr h="181354">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600" b="1" kern="1200" dirty="0">
                          <a:solidFill>
                            <a:schemeClr val="accent1">
                              <a:lumMod val="60000"/>
                              <a:lumOff val="40000"/>
                            </a:schemeClr>
                          </a:solidFill>
                          <a:effectLst/>
                          <a:latin typeface="Calibri Light" panose="020F0302020204030204" pitchFamily="34" charset="0"/>
                          <a:ea typeface="+mn-ea"/>
                          <a:cs typeface="Calibri Light" panose="020F0302020204030204" pitchFamily="34" charset="0"/>
                        </a:rPr>
                        <a:t>Cisco IOS Router NDM *</a:t>
                      </a:r>
                    </a:p>
                  </a:txBody>
                  <a:tcPr anchor="ctr">
                    <a:lnL w="6350" cap="flat" cmpd="sng" algn="ctr">
                      <a:solidFill>
                        <a:schemeClr val="bg2">
                          <a:lumMod val="10000"/>
                          <a:lumOff val="90000"/>
                        </a:schemeClr>
                      </a:solidFill>
                      <a:prstDash val="solid"/>
                      <a:round/>
                      <a:headEnd type="none" w="med" len="med"/>
                      <a:tailEnd type="none" w="med" len="med"/>
                    </a:lnL>
                    <a:lnR w="3175" cap="flat" cmpd="sng" algn="ctr">
                      <a:solidFill>
                        <a:schemeClr val="tx2">
                          <a:lumMod val="10000"/>
                        </a:schemeClr>
                      </a:solidFill>
                      <a:prstDash val="solid"/>
                      <a:round/>
                      <a:headEnd type="none" w="med" len="med"/>
                      <a:tailEnd type="none" w="med" len="med"/>
                    </a:lnR>
                    <a:lnT w="3175" cap="flat" cmpd="sng" algn="ctr">
                      <a:solidFill>
                        <a:schemeClr val="tx2">
                          <a:lumMod val="10000"/>
                        </a:schemeClr>
                      </a:solidFill>
                      <a:prstDash val="solid"/>
                      <a:round/>
                      <a:headEnd type="none" w="med" len="med"/>
                      <a:tailEnd type="none" w="med" len="med"/>
                    </a:lnT>
                    <a:lnB w="3175" cap="flat" cmpd="sng" algn="ctr">
                      <a:solidFill>
                        <a:schemeClr val="tx2">
                          <a:lumMod val="10000"/>
                        </a:schemeClr>
                      </a:solidFill>
                      <a:prstDash val="solid"/>
                      <a:round/>
                      <a:headEnd type="none" w="med" len="med"/>
                      <a:tailEnd type="none" w="med" len="med"/>
                    </a:lnB>
                    <a:solidFill>
                      <a:schemeClr val="tx2">
                        <a:lumMod val="50000"/>
                        <a:alpha val="40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600" b="1" dirty="0">
                          <a:solidFill>
                            <a:schemeClr val="accent1">
                              <a:lumMod val="60000"/>
                              <a:lumOff val="40000"/>
                            </a:schemeClr>
                          </a:solidFill>
                          <a:latin typeface="Calibri Light" panose="020F0302020204030204" pitchFamily="34" charset="0"/>
                          <a:cs typeface="Calibri Light" panose="020F0302020204030204" pitchFamily="34" charset="0"/>
                        </a:rPr>
                        <a:t>Microsoft IIS 10.0 Site *</a:t>
                      </a:r>
                    </a:p>
                  </a:txBody>
                  <a:tcPr anchor="ctr">
                    <a:lnL w="3175" cap="flat" cmpd="sng" algn="ctr">
                      <a:solidFill>
                        <a:schemeClr val="tx2">
                          <a:lumMod val="10000"/>
                        </a:schemeClr>
                      </a:solidFill>
                      <a:prstDash val="solid"/>
                      <a:round/>
                      <a:headEnd type="none" w="med" len="med"/>
                      <a:tailEnd type="none" w="med" len="med"/>
                    </a:lnL>
                    <a:lnR w="3175" cap="flat" cmpd="sng" algn="ctr">
                      <a:solidFill>
                        <a:schemeClr val="tx2">
                          <a:lumMod val="10000"/>
                        </a:schemeClr>
                      </a:solidFill>
                      <a:prstDash val="solid"/>
                      <a:round/>
                      <a:headEnd type="none" w="med" len="med"/>
                      <a:tailEnd type="none" w="med" len="med"/>
                    </a:lnR>
                    <a:lnT w="3175" cap="flat" cmpd="sng" algn="ctr">
                      <a:solidFill>
                        <a:schemeClr val="tx2">
                          <a:lumMod val="10000"/>
                        </a:schemeClr>
                      </a:solidFill>
                      <a:prstDash val="solid"/>
                      <a:round/>
                      <a:headEnd type="none" w="med" len="med"/>
                      <a:tailEnd type="none" w="med" len="med"/>
                    </a:lnT>
                    <a:lnB w="3175" cap="flat" cmpd="sng" algn="ctr">
                      <a:solidFill>
                        <a:schemeClr val="tx2">
                          <a:lumMod val="10000"/>
                        </a:schemeClr>
                      </a:solidFill>
                      <a:prstDash val="solid"/>
                      <a:round/>
                      <a:headEnd type="none" w="med" len="med"/>
                      <a:tailEnd type="none" w="med" len="med"/>
                    </a:lnB>
                    <a:solidFill>
                      <a:schemeClr val="tx2">
                        <a:lumMod val="50000"/>
                        <a:alpha val="40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600" b="1" dirty="0">
                          <a:solidFill>
                            <a:schemeClr val="tx2"/>
                          </a:solidFill>
                          <a:latin typeface="Calibri Light" panose="020F0302020204030204" pitchFamily="34" charset="0"/>
                          <a:cs typeface="Calibri Light" panose="020F0302020204030204" pitchFamily="34" charset="0"/>
                        </a:rPr>
                        <a:t>Microsoft Windows 11</a:t>
                      </a:r>
                    </a:p>
                  </a:txBody>
                  <a:tcPr anchor="ctr">
                    <a:lnL w="3175" cap="flat" cmpd="sng" algn="ctr">
                      <a:solidFill>
                        <a:schemeClr val="tx2">
                          <a:lumMod val="10000"/>
                        </a:schemeClr>
                      </a:solidFill>
                      <a:prstDash val="solid"/>
                      <a:round/>
                      <a:headEnd type="none" w="med" len="med"/>
                      <a:tailEnd type="none" w="med" len="med"/>
                    </a:lnL>
                    <a:lnR w="3175" cap="flat" cmpd="sng" algn="ctr">
                      <a:solidFill>
                        <a:schemeClr val="tx2">
                          <a:lumMod val="10000"/>
                        </a:schemeClr>
                      </a:solidFill>
                      <a:prstDash val="solid"/>
                      <a:round/>
                      <a:headEnd type="none" w="med" len="med"/>
                      <a:tailEnd type="none" w="med" len="med"/>
                    </a:lnR>
                    <a:lnT w="3175" cap="flat" cmpd="sng" algn="ctr">
                      <a:solidFill>
                        <a:schemeClr val="tx2">
                          <a:lumMod val="10000"/>
                        </a:schemeClr>
                      </a:solidFill>
                      <a:prstDash val="solid"/>
                      <a:round/>
                      <a:headEnd type="none" w="med" len="med"/>
                      <a:tailEnd type="none" w="med" len="med"/>
                    </a:lnT>
                    <a:lnB w="3175" cap="flat" cmpd="sng" algn="ctr">
                      <a:solidFill>
                        <a:schemeClr val="tx2">
                          <a:lumMod val="10000"/>
                        </a:schemeClr>
                      </a:solidFill>
                      <a:prstDash val="solid"/>
                      <a:round/>
                      <a:headEnd type="none" w="med" len="med"/>
                      <a:tailEnd type="none" w="med" len="med"/>
                    </a:lnB>
                    <a:solidFill>
                      <a:schemeClr val="tx2">
                        <a:lumMod val="50000"/>
                        <a:alpha val="40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fr-FR" sz="600" b="1" dirty="0">
                          <a:solidFill>
                            <a:schemeClr val="accent1">
                              <a:lumMod val="60000"/>
                              <a:lumOff val="40000"/>
                            </a:schemeClr>
                          </a:solidFill>
                          <a:latin typeface="Calibri Light" panose="020F0302020204030204" pitchFamily="34" charset="0"/>
                          <a:cs typeface="Calibri Light" panose="020F0302020204030204" pitchFamily="34" charset="0"/>
                        </a:rPr>
                        <a:t>Trellix ENS 10.x Local Client </a:t>
                      </a:r>
                      <a:r>
                        <a:rPr lang="en-US" sz="600" b="1" dirty="0">
                          <a:solidFill>
                            <a:schemeClr val="accent1">
                              <a:lumMod val="60000"/>
                              <a:lumOff val="40000"/>
                            </a:schemeClr>
                          </a:solidFill>
                          <a:latin typeface="Calibri Light" panose="020F0302020204030204" pitchFamily="34" charset="0"/>
                          <a:cs typeface="Calibri Light" panose="020F0302020204030204" pitchFamily="34" charset="0"/>
                        </a:rPr>
                        <a:t>*+</a:t>
                      </a:r>
                      <a:endParaRPr lang="fr-FR" sz="600" b="1" dirty="0">
                        <a:solidFill>
                          <a:schemeClr val="accent1">
                            <a:lumMod val="60000"/>
                            <a:lumOff val="40000"/>
                          </a:schemeClr>
                        </a:solidFill>
                        <a:latin typeface="Calibri Light" panose="020F0302020204030204" pitchFamily="34" charset="0"/>
                        <a:cs typeface="Calibri Light" panose="020F0302020204030204" pitchFamily="34" charset="0"/>
                      </a:endParaRPr>
                    </a:p>
                  </a:txBody>
                  <a:tcPr anchor="ctr">
                    <a:lnL w="3175" cap="flat" cmpd="sng" algn="ctr">
                      <a:solidFill>
                        <a:schemeClr val="tx2">
                          <a:lumMod val="10000"/>
                        </a:schemeClr>
                      </a:solidFill>
                      <a:prstDash val="solid"/>
                      <a:round/>
                      <a:headEnd type="none" w="med" len="med"/>
                      <a:tailEnd type="none" w="med" len="med"/>
                    </a:lnL>
                    <a:lnR w="6350" cap="flat" cmpd="sng" algn="ctr">
                      <a:solidFill>
                        <a:schemeClr val="bg2">
                          <a:lumMod val="75000"/>
                          <a:lumOff val="25000"/>
                        </a:schemeClr>
                      </a:solidFill>
                      <a:prstDash val="solid"/>
                      <a:round/>
                      <a:headEnd type="none" w="med" len="med"/>
                      <a:tailEnd type="none" w="med" len="med"/>
                    </a:lnR>
                    <a:lnT w="3175" cap="flat" cmpd="sng" algn="ctr">
                      <a:solidFill>
                        <a:schemeClr val="tx2">
                          <a:lumMod val="10000"/>
                        </a:schemeClr>
                      </a:solidFill>
                      <a:prstDash val="solid"/>
                      <a:round/>
                      <a:headEnd type="none" w="med" len="med"/>
                      <a:tailEnd type="none" w="med" len="med"/>
                    </a:lnT>
                    <a:lnB w="3175" cap="flat" cmpd="sng" algn="ctr">
                      <a:solidFill>
                        <a:schemeClr val="tx2">
                          <a:lumMod val="10000"/>
                        </a:schemeClr>
                      </a:solidFill>
                      <a:prstDash val="solid"/>
                      <a:round/>
                      <a:headEnd type="none" w="med" len="med"/>
                      <a:tailEnd type="none" w="med" len="med"/>
                    </a:lnB>
                    <a:solidFill>
                      <a:schemeClr val="tx2">
                        <a:lumMod val="50000"/>
                        <a:alpha val="40000"/>
                      </a:schemeClr>
                    </a:solidFill>
                  </a:tcPr>
                </a:tc>
                <a:extLst>
                  <a:ext uri="{0D108BD9-81ED-4DB2-BD59-A6C34878D82A}">
                    <a16:rowId xmlns:a16="http://schemas.microsoft.com/office/drawing/2014/main" val="3960580382"/>
                  </a:ext>
                </a:extLst>
              </a:tr>
              <a:tr h="181354">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600" b="1" kern="1200" dirty="0">
                          <a:solidFill>
                            <a:schemeClr val="accent1">
                              <a:lumMod val="60000"/>
                              <a:lumOff val="40000"/>
                            </a:schemeClr>
                          </a:solidFill>
                          <a:effectLst/>
                          <a:latin typeface="Calibri Light" panose="020F0302020204030204" pitchFamily="34" charset="0"/>
                          <a:ea typeface="+mn-ea"/>
                          <a:cs typeface="Calibri Light" panose="020F0302020204030204" pitchFamily="34" charset="0"/>
                        </a:rPr>
                        <a:t>Cisco IOS Router RTR *</a:t>
                      </a:r>
                    </a:p>
                  </a:txBody>
                  <a:tcPr anchor="ctr">
                    <a:lnL w="6350" cap="flat" cmpd="sng" algn="ctr">
                      <a:solidFill>
                        <a:schemeClr val="bg2">
                          <a:lumMod val="10000"/>
                          <a:lumOff val="90000"/>
                        </a:schemeClr>
                      </a:solidFill>
                      <a:prstDash val="solid"/>
                      <a:round/>
                      <a:headEnd type="none" w="med" len="med"/>
                      <a:tailEnd type="none" w="med" len="med"/>
                    </a:lnL>
                    <a:lnR w="3175" cap="flat" cmpd="sng" algn="ctr">
                      <a:solidFill>
                        <a:schemeClr val="tx2">
                          <a:lumMod val="10000"/>
                        </a:schemeClr>
                      </a:solidFill>
                      <a:prstDash val="solid"/>
                      <a:round/>
                      <a:headEnd type="none" w="med" len="med"/>
                      <a:tailEnd type="none" w="med" len="med"/>
                    </a:lnR>
                    <a:lnT w="3175" cap="flat" cmpd="sng" algn="ctr">
                      <a:solidFill>
                        <a:schemeClr val="tx2">
                          <a:lumMod val="10000"/>
                        </a:schemeClr>
                      </a:solidFill>
                      <a:prstDash val="solid"/>
                      <a:round/>
                      <a:headEnd type="none" w="med" len="med"/>
                      <a:tailEnd type="none" w="med" len="med"/>
                    </a:lnT>
                    <a:lnB w="3175" cap="flat" cmpd="sng" algn="ctr">
                      <a:solidFill>
                        <a:schemeClr val="tx2">
                          <a:lumMod val="10000"/>
                        </a:schemeClr>
                      </a:solidFill>
                      <a:prstDash val="solid"/>
                      <a:round/>
                      <a:headEnd type="none" w="med" len="med"/>
                      <a:tailEnd type="none" w="med" len="med"/>
                    </a:lnB>
                    <a:solidFill>
                      <a:schemeClr val="tx2">
                        <a:lumMod val="50000"/>
                        <a:alpha val="40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600" b="1" dirty="0">
                          <a:solidFill>
                            <a:schemeClr val="accent1">
                              <a:lumMod val="60000"/>
                              <a:lumOff val="40000"/>
                            </a:schemeClr>
                          </a:solidFill>
                          <a:latin typeface="Calibri Light" panose="020F0302020204030204" pitchFamily="34" charset="0"/>
                          <a:cs typeface="Calibri Light" panose="020F0302020204030204" pitchFamily="34" charset="0"/>
                        </a:rPr>
                        <a:t>Microsoft IIS 8.5 Server *</a:t>
                      </a:r>
                    </a:p>
                  </a:txBody>
                  <a:tcPr anchor="ctr">
                    <a:lnL w="3175" cap="flat" cmpd="sng" algn="ctr">
                      <a:solidFill>
                        <a:schemeClr val="tx2">
                          <a:lumMod val="10000"/>
                        </a:schemeClr>
                      </a:solidFill>
                      <a:prstDash val="solid"/>
                      <a:round/>
                      <a:headEnd type="none" w="med" len="med"/>
                      <a:tailEnd type="none" w="med" len="med"/>
                    </a:lnL>
                    <a:lnR w="3175" cap="flat" cmpd="sng" algn="ctr">
                      <a:solidFill>
                        <a:schemeClr val="tx2">
                          <a:lumMod val="10000"/>
                        </a:schemeClr>
                      </a:solidFill>
                      <a:prstDash val="solid"/>
                      <a:round/>
                      <a:headEnd type="none" w="med" len="med"/>
                      <a:tailEnd type="none" w="med" len="med"/>
                    </a:lnR>
                    <a:lnT w="3175" cap="flat" cmpd="sng" algn="ctr">
                      <a:solidFill>
                        <a:schemeClr val="tx2">
                          <a:lumMod val="10000"/>
                        </a:schemeClr>
                      </a:solidFill>
                      <a:prstDash val="solid"/>
                      <a:round/>
                      <a:headEnd type="none" w="med" len="med"/>
                      <a:tailEnd type="none" w="med" len="med"/>
                    </a:lnT>
                    <a:lnB w="3175" cap="flat" cmpd="sng" algn="ctr">
                      <a:solidFill>
                        <a:schemeClr val="tx2">
                          <a:lumMod val="10000"/>
                        </a:schemeClr>
                      </a:solidFill>
                      <a:prstDash val="solid"/>
                      <a:round/>
                      <a:headEnd type="none" w="med" len="med"/>
                      <a:tailEnd type="none" w="med" len="med"/>
                    </a:lnB>
                    <a:solidFill>
                      <a:schemeClr val="tx2">
                        <a:lumMod val="50000"/>
                        <a:alpha val="40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600" b="1" dirty="0">
                          <a:solidFill>
                            <a:schemeClr val="tx2"/>
                          </a:solidFill>
                          <a:latin typeface="Calibri Light" panose="020F0302020204030204" pitchFamily="34" charset="0"/>
                          <a:cs typeface="Calibri Light" panose="020F0302020204030204" pitchFamily="34" charset="0"/>
                        </a:rPr>
                        <a:t>Microsoft Windows Defender Firewall</a:t>
                      </a:r>
                    </a:p>
                  </a:txBody>
                  <a:tcPr anchor="ctr">
                    <a:lnL w="3175" cap="flat" cmpd="sng" algn="ctr">
                      <a:solidFill>
                        <a:schemeClr val="tx2">
                          <a:lumMod val="10000"/>
                        </a:schemeClr>
                      </a:solidFill>
                      <a:prstDash val="solid"/>
                      <a:round/>
                      <a:headEnd type="none" w="med" len="med"/>
                      <a:tailEnd type="none" w="med" len="med"/>
                    </a:lnL>
                    <a:lnR w="3175" cap="flat" cmpd="sng" algn="ctr">
                      <a:solidFill>
                        <a:schemeClr val="tx2">
                          <a:lumMod val="10000"/>
                        </a:schemeClr>
                      </a:solidFill>
                      <a:prstDash val="solid"/>
                      <a:round/>
                      <a:headEnd type="none" w="med" len="med"/>
                      <a:tailEnd type="none" w="med" len="med"/>
                    </a:lnR>
                    <a:lnT w="3175" cap="flat" cmpd="sng" algn="ctr">
                      <a:solidFill>
                        <a:schemeClr val="tx2">
                          <a:lumMod val="10000"/>
                        </a:schemeClr>
                      </a:solidFill>
                      <a:prstDash val="solid"/>
                      <a:round/>
                      <a:headEnd type="none" w="med" len="med"/>
                      <a:tailEnd type="none" w="med" len="med"/>
                    </a:lnT>
                    <a:lnB w="3175" cap="flat" cmpd="sng" algn="ctr">
                      <a:solidFill>
                        <a:schemeClr val="tx2">
                          <a:lumMod val="10000"/>
                        </a:schemeClr>
                      </a:solidFill>
                      <a:prstDash val="solid"/>
                      <a:round/>
                      <a:headEnd type="none" w="med" len="med"/>
                      <a:tailEnd type="none" w="med" len="med"/>
                    </a:lnB>
                    <a:solidFill>
                      <a:schemeClr val="tx2">
                        <a:lumMod val="50000"/>
                        <a:alpha val="40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600" b="1" dirty="0">
                          <a:solidFill>
                            <a:schemeClr val="accent1">
                              <a:lumMod val="60000"/>
                              <a:lumOff val="40000"/>
                            </a:schemeClr>
                          </a:solidFill>
                          <a:latin typeface="Calibri Light" panose="020F0302020204030204" pitchFamily="34" charset="0"/>
                          <a:cs typeface="Calibri Light" panose="020F0302020204030204" pitchFamily="34" charset="0"/>
                        </a:rPr>
                        <a:t>VMware Horizon 7.13 Agent *</a:t>
                      </a:r>
                    </a:p>
                  </a:txBody>
                  <a:tcPr anchor="ctr">
                    <a:lnL w="3175" cap="flat" cmpd="sng" algn="ctr">
                      <a:solidFill>
                        <a:schemeClr val="tx2">
                          <a:lumMod val="10000"/>
                        </a:schemeClr>
                      </a:solidFill>
                      <a:prstDash val="solid"/>
                      <a:round/>
                      <a:headEnd type="none" w="med" len="med"/>
                      <a:tailEnd type="none" w="med" len="med"/>
                    </a:lnL>
                    <a:lnR w="6350" cap="flat" cmpd="sng" algn="ctr">
                      <a:solidFill>
                        <a:schemeClr val="bg2">
                          <a:lumMod val="75000"/>
                          <a:lumOff val="25000"/>
                        </a:schemeClr>
                      </a:solidFill>
                      <a:prstDash val="solid"/>
                      <a:round/>
                      <a:headEnd type="none" w="med" len="med"/>
                      <a:tailEnd type="none" w="med" len="med"/>
                    </a:lnR>
                    <a:lnT w="3175" cap="flat" cmpd="sng" algn="ctr">
                      <a:solidFill>
                        <a:schemeClr val="tx2">
                          <a:lumMod val="10000"/>
                        </a:schemeClr>
                      </a:solidFill>
                      <a:prstDash val="solid"/>
                      <a:round/>
                      <a:headEnd type="none" w="med" len="med"/>
                      <a:tailEnd type="none" w="med" len="med"/>
                    </a:lnT>
                    <a:lnB w="3175" cap="flat" cmpd="sng" algn="ctr">
                      <a:solidFill>
                        <a:schemeClr val="tx2">
                          <a:lumMod val="10000"/>
                        </a:schemeClr>
                      </a:solidFill>
                      <a:prstDash val="solid"/>
                      <a:round/>
                      <a:headEnd type="none" w="med" len="med"/>
                      <a:tailEnd type="none" w="med" len="med"/>
                    </a:lnB>
                    <a:solidFill>
                      <a:schemeClr val="tx2">
                        <a:lumMod val="50000"/>
                        <a:alpha val="40000"/>
                      </a:schemeClr>
                    </a:solidFill>
                  </a:tcPr>
                </a:tc>
                <a:extLst>
                  <a:ext uri="{0D108BD9-81ED-4DB2-BD59-A6C34878D82A}">
                    <a16:rowId xmlns:a16="http://schemas.microsoft.com/office/drawing/2014/main" val="1562002712"/>
                  </a:ext>
                </a:extLst>
              </a:tr>
              <a:tr h="181354">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600" b="1" kern="1200" dirty="0">
                          <a:solidFill>
                            <a:schemeClr val="accent1">
                              <a:lumMod val="60000"/>
                              <a:lumOff val="40000"/>
                            </a:schemeClr>
                          </a:solidFill>
                          <a:effectLst/>
                          <a:latin typeface="Calibri Light" panose="020F0302020204030204" pitchFamily="34" charset="0"/>
                          <a:ea typeface="+mn-ea"/>
                          <a:cs typeface="Calibri Light" panose="020F0302020204030204" pitchFamily="34" charset="0"/>
                        </a:rPr>
                        <a:t>Cisco IOS Switch L2S *</a:t>
                      </a:r>
                    </a:p>
                  </a:txBody>
                  <a:tcPr anchor="ctr">
                    <a:lnL w="6350" cap="flat" cmpd="sng" algn="ctr">
                      <a:solidFill>
                        <a:schemeClr val="bg2">
                          <a:lumMod val="10000"/>
                          <a:lumOff val="90000"/>
                        </a:schemeClr>
                      </a:solidFill>
                      <a:prstDash val="solid"/>
                      <a:round/>
                      <a:headEnd type="none" w="med" len="med"/>
                      <a:tailEnd type="none" w="med" len="med"/>
                    </a:lnL>
                    <a:lnR w="3175" cap="flat" cmpd="sng" algn="ctr">
                      <a:solidFill>
                        <a:schemeClr val="tx2">
                          <a:lumMod val="10000"/>
                        </a:schemeClr>
                      </a:solidFill>
                      <a:prstDash val="solid"/>
                      <a:round/>
                      <a:headEnd type="none" w="med" len="med"/>
                      <a:tailEnd type="none" w="med" len="med"/>
                    </a:lnR>
                    <a:lnT w="3175" cap="flat" cmpd="sng" algn="ctr">
                      <a:solidFill>
                        <a:schemeClr val="tx2">
                          <a:lumMod val="10000"/>
                        </a:schemeClr>
                      </a:solidFill>
                      <a:prstDash val="solid"/>
                      <a:round/>
                      <a:headEnd type="none" w="med" len="med"/>
                      <a:tailEnd type="none" w="med" len="med"/>
                    </a:lnT>
                    <a:lnB w="3175" cap="flat" cmpd="sng" algn="ctr">
                      <a:solidFill>
                        <a:schemeClr val="tx2">
                          <a:lumMod val="10000"/>
                        </a:schemeClr>
                      </a:solidFill>
                      <a:prstDash val="solid"/>
                      <a:round/>
                      <a:headEnd type="none" w="med" len="med"/>
                      <a:tailEnd type="none" w="med" len="med"/>
                    </a:lnB>
                    <a:solidFill>
                      <a:schemeClr val="tx2">
                        <a:lumMod val="50000"/>
                        <a:alpha val="40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600" b="1" dirty="0">
                          <a:solidFill>
                            <a:schemeClr val="accent1">
                              <a:lumMod val="60000"/>
                              <a:lumOff val="40000"/>
                            </a:schemeClr>
                          </a:solidFill>
                          <a:latin typeface="Calibri Light" panose="020F0302020204030204" pitchFamily="34" charset="0"/>
                          <a:cs typeface="Calibri Light" panose="020F0302020204030204" pitchFamily="34" charset="0"/>
                        </a:rPr>
                        <a:t>Microsoft IIS 8.5 Site *</a:t>
                      </a:r>
                    </a:p>
                  </a:txBody>
                  <a:tcPr anchor="ctr">
                    <a:lnL w="3175" cap="flat" cmpd="sng" algn="ctr">
                      <a:solidFill>
                        <a:schemeClr val="tx2">
                          <a:lumMod val="10000"/>
                        </a:schemeClr>
                      </a:solidFill>
                      <a:prstDash val="solid"/>
                      <a:round/>
                      <a:headEnd type="none" w="med" len="med"/>
                      <a:tailEnd type="none" w="med" len="med"/>
                    </a:lnL>
                    <a:lnR w="3175" cap="flat" cmpd="sng" algn="ctr">
                      <a:solidFill>
                        <a:schemeClr val="tx2">
                          <a:lumMod val="10000"/>
                        </a:schemeClr>
                      </a:solidFill>
                      <a:prstDash val="solid"/>
                      <a:round/>
                      <a:headEnd type="none" w="med" len="med"/>
                      <a:tailEnd type="none" w="med" len="med"/>
                    </a:lnR>
                    <a:lnT w="3175" cap="flat" cmpd="sng" algn="ctr">
                      <a:solidFill>
                        <a:schemeClr val="tx2">
                          <a:lumMod val="10000"/>
                        </a:schemeClr>
                      </a:solidFill>
                      <a:prstDash val="solid"/>
                      <a:round/>
                      <a:headEnd type="none" w="med" len="med"/>
                      <a:tailEnd type="none" w="med" len="med"/>
                    </a:lnT>
                    <a:lnB w="3175" cap="flat" cmpd="sng" algn="ctr">
                      <a:solidFill>
                        <a:schemeClr val="tx2">
                          <a:lumMod val="10000"/>
                        </a:schemeClr>
                      </a:solidFill>
                      <a:prstDash val="solid"/>
                      <a:round/>
                      <a:headEnd type="none" w="med" len="med"/>
                      <a:tailEnd type="none" w="med" len="med"/>
                    </a:lnB>
                    <a:solidFill>
                      <a:schemeClr val="tx2">
                        <a:lumMod val="50000"/>
                        <a:alpha val="40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600" b="1" dirty="0">
                          <a:solidFill>
                            <a:schemeClr val="accent1">
                              <a:lumMod val="60000"/>
                              <a:lumOff val="40000"/>
                            </a:schemeClr>
                          </a:solidFill>
                          <a:latin typeface="Calibri Light" panose="020F0302020204030204" pitchFamily="34" charset="0"/>
                          <a:cs typeface="Calibri Light" panose="020F0302020204030204" pitchFamily="34" charset="0"/>
                        </a:rPr>
                        <a:t>Microsoft Windows Server 2012/2012 R2 DC *</a:t>
                      </a:r>
                    </a:p>
                  </a:txBody>
                  <a:tcPr anchor="ctr">
                    <a:lnL w="3175" cap="flat" cmpd="sng" algn="ctr">
                      <a:solidFill>
                        <a:schemeClr val="tx2">
                          <a:lumMod val="10000"/>
                        </a:schemeClr>
                      </a:solidFill>
                      <a:prstDash val="solid"/>
                      <a:round/>
                      <a:headEnd type="none" w="med" len="med"/>
                      <a:tailEnd type="none" w="med" len="med"/>
                    </a:lnL>
                    <a:lnR w="3175" cap="flat" cmpd="sng" algn="ctr">
                      <a:solidFill>
                        <a:schemeClr val="tx2">
                          <a:lumMod val="10000"/>
                        </a:schemeClr>
                      </a:solidFill>
                      <a:prstDash val="solid"/>
                      <a:round/>
                      <a:headEnd type="none" w="med" len="med"/>
                      <a:tailEnd type="none" w="med" len="med"/>
                    </a:lnR>
                    <a:lnT w="3175" cap="flat" cmpd="sng" algn="ctr">
                      <a:solidFill>
                        <a:schemeClr val="tx2">
                          <a:lumMod val="10000"/>
                        </a:schemeClr>
                      </a:solidFill>
                      <a:prstDash val="solid"/>
                      <a:round/>
                      <a:headEnd type="none" w="med" len="med"/>
                      <a:tailEnd type="none" w="med" len="med"/>
                    </a:lnT>
                    <a:lnB w="3175" cap="flat" cmpd="sng" algn="ctr">
                      <a:solidFill>
                        <a:schemeClr val="tx2">
                          <a:lumMod val="10000"/>
                        </a:schemeClr>
                      </a:solidFill>
                      <a:prstDash val="solid"/>
                      <a:round/>
                      <a:headEnd type="none" w="med" len="med"/>
                      <a:tailEnd type="none" w="med" len="med"/>
                    </a:lnB>
                    <a:solidFill>
                      <a:schemeClr val="tx2">
                        <a:lumMod val="50000"/>
                        <a:alpha val="40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600" b="1" dirty="0">
                          <a:solidFill>
                            <a:schemeClr val="accent1">
                              <a:lumMod val="60000"/>
                              <a:lumOff val="40000"/>
                            </a:schemeClr>
                          </a:solidFill>
                          <a:latin typeface="Calibri Light" panose="020F0302020204030204" pitchFamily="34" charset="0"/>
                          <a:cs typeface="Calibri Light" panose="020F0302020204030204" pitchFamily="34" charset="0"/>
                        </a:rPr>
                        <a:t>VMware Horizon 7.13 Client *</a:t>
                      </a:r>
                    </a:p>
                  </a:txBody>
                  <a:tcPr anchor="ctr">
                    <a:lnL w="3175" cap="flat" cmpd="sng" algn="ctr">
                      <a:solidFill>
                        <a:schemeClr val="tx2">
                          <a:lumMod val="10000"/>
                        </a:schemeClr>
                      </a:solidFill>
                      <a:prstDash val="solid"/>
                      <a:round/>
                      <a:headEnd type="none" w="med" len="med"/>
                      <a:tailEnd type="none" w="med" len="med"/>
                    </a:lnL>
                    <a:lnR w="6350" cap="flat" cmpd="sng" algn="ctr">
                      <a:solidFill>
                        <a:schemeClr val="bg2">
                          <a:lumMod val="75000"/>
                          <a:lumOff val="25000"/>
                        </a:schemeClr>
                      </a:solidFill>
                      <a:prstDash val="solid"/>
                      <a:round/>
                      <a:headEnd type="none" w="med" len="med"/>
                      <a:tailEnd type="none" w="med" len="med"/>
                    </a:lnR>
                    <a:lnT w="3175" cap="flat" cmpd="sng" algn="ctr">
                      <a:solidFill>
                        <a:schemeClr val="tx2">
                          <a:lumMod val="10000"/>
                        </a:schemeClr>
                      </a:solidFill>
                      <a:prstDash val="solid"/>
                      <a:round/>
                      <a:headEnd type="none" w="med" len="med"/>
                      <a:tailEnd type="none" w="med" len="med"/>
                    </a:lnT>
                    <a:lnB w="3175" cap="flat" cmpd="sng" algn="ctr">
                      <a:solidFill>
                        <a:schemeClr val="tx2">
                          <a:lumMod val="10000"/>
                        </a:schemeClr>
                      </a:solidFill>
                      <a:prstDash val="solid"/>
                      <a:round/>
                      <a:headEnd type="none" w="med" len="med"/>
                      <a:tailEnd type="none" w="med" len="med"/>
                    </a:lnB>
                    <a:solidFill>
                      <a:schemeClr val="tx2">
                        <a:lumMod val="50000"/>
                        <a:alpha val="40000"/>
                      </a:schemeClr>
                    </a:solidFill>
                  </a:tcPr>
                </a:tc>
                <a:extLst>
                  <a:ext uri="{0D108BD9-81ED-4DB2-BD59-A6C34878D82A}">
                    <a16:rowId xmlns:a16="http://schemas.microsoft.com/office/drawing/2014/main" val="313776090"/>
                  </a:ext>
                </a:extLst>
              </a:tr>
              <a:tr h="181354">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600" b="1" kern="1200" dirty="0">
                          <a:solidFill>
                            <a:schemeClr val="accent1">
                              <a:lumMod val="60000"/>
                              <a:lumOff val="40000"/>
                            </a:schemeClr>
                          </a:solidFill>
                          <a:effectLst/>
                          <a:latin typeface="Calibri Light" panose="020F0302020204030204" pitchFamily="34" charset="0"/>
                          <a:ea typeface="+mn-ea"/>
                          <a:cs typeface="Calibri Light" panose="020F0302020204030204" pitchFamily="34" charset="0"/>
                        </a:rPr>
                        <a:t>Cisco IOS Switch NDM *</a:t>
                      </a:r>
                    </a:p>
                  </a:txBody>
                  <a:tcPr anchor="ctr">
                    <a:lnL w="6350" cap="flat" cmpd="sng" algn="ctr">
                      <a:solidFill>
                        <a:schemeClr val="bg2">
                          <a:lumMod val="10000"/>
                          <a:lumOff val="90000"/>
                        </a:schemeClr>
                      </a:solidFill>
                      <a:prstDash val="solid"/>
                      <a:round/>
                      <a:headEnd type="none" w="med" len="med"/>
                      <a:tailEnd type="none" w="med" len="med"/>
                    </a:lnL>
                    <a:lnR w="3175" cap="flat" cmpd="sng" algn="ctr">
                      <a:solidFill>
                        <a:schemeClr val="tx2">
                          <a:lumMod val="10000"/>
                        </a:schemeClr>
                      </a:solidFill>
                      <a:prstDash val="solid"/>
                      <a:round/>
                      <a:headEnd type="none" w="med" len="med"/>
                      <a:tailEnd type="none" w="med" len="med"/>
                    </a:lnR>
                    <a:lnT w="3175" cap="flat" cmpd="sng" algn="ctr">
                      <a:solidFill>
                        <a:schemeClr val="tx2">
                          <a:lumMod val="10000"/>
                        </a:schemeClr>
                      </a:solidFill>
                      <a:prstDash val="solid"/>
                      <a:round/>
                      <a:headEnd type="none" w="med" len="med"/>
                      <a:tailEnd type="none" w="med" len="med"/>
                    </a:lnT>
                    <a:lnB w="3175" cap="flat" cmpd="sng" algn="ctr">
                      <a:solidFill>
                        <a:schemeClr val="tx2">
                          <a:lumMod val="10000"/>
                        </a:schemeClr>
                      </a:solidFill>
                      <a:prstDash val="solid"/>
                      <a:round/>
                      <a:headEnd type="none" w="med" len="med"/>
                      <a:tailEnd type="none" w="med" len="med"/>
                    </a:lnB>
                    <a:solidFill>
                      <a:schemeClr val="tx2">
                        <a:lumMod val="50000"/>
                        <a:alpha val="40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600" b="1" dirty="0">
                          <a:solidFill>
                            <a:schemeClr val="accent1">
                              <a:lumMod val="60000"/>
                              <a:lumOff val="40000"/>
                            </a:schemeClr>
                          </a:solidFill>
                          <a:latin typeface="Calibri Light" panose="020F0302020204030204" pitchFamily="34" charset="0"/>
                          <a:cs typeface="Calibri Light" panose="020F0302020204030204" pitchFamily="34" charset="0"/>
                        </a:rPr>
                        <a:t>Microsoft InfoPath 2013 *</a:t>
                      </a:r>
                    </a:p>
                  </a:txBody>
                  <a:tcPr anchor="ctr">
                    <a:lnL w="3175" cap="flat" cmpd="sng" algn="ctr">
                      <a:solidFill>
                        <a:schemeClr val="tx2">
                          <a:lumMod val="10000"/>
                        </a:schemeClr>
                      </a:solidFill>
                      <a:prstDash val="solid"/>
                      <a:round/>
                      <a:headEnd type="none" w="med" len="med"/>
                      <a:tailEnd type="none" w="med" len="med"/>
                    </a:lnL>
                    <a:lnR w="3175" cap="flat" cmpd="sng" algn="ctr">
                      <a:solidFill>
                        <a:schemeClr val="tx2">
                          <a:lumMod val="10000"/>
                        </a:schemeClr>
                      </a:solidFill>
                      <a:prstDash val="solid"/>
                      <a:round/>
                      <a:headEnd type="none" w="med" len="med"/>
                      <a:tailEnd type="none" w="med" len="med"/>
                    </a:lnR>
                    <a:lnT w="3175" cap="flat" cmpd="sng" algn="ctr">
                      <a:solidFill>
                        <a:schemeClr val="tx2">
                          <a:lumMod val="10000"/>
                        </a:schemeClr>
                      </a:solidFill>
                      <a:prstDash val="solid"/>
                      <a:round/>
                      <a:headEnd type="none" w="med" len="med"/>
                      <a:tailEnd type="none" w="med" len="med"/>
                    </a:lnT>
                    <a:lnB w="3175" cap="flat" cmpd="sng" algn="ctr">
                      <a:solidFill>
                        <a:schemeClr val="tx2">
                          <a:lumMod val="10000"/>
                        </a:schemeClr>
                      </a:solidFill>
                      <a:prstDash val="solid"/>
                      <a:round/>
                      <a:headEnd type="none" w="med" len="med"/>
                      <a:tailEnd type="none" w="med" len="med"/>
                    </a:lnB>
                    <a:solidFill>
                      <a:schemeClr val="tx2">
                        <a:lumMod val="50000"/>
                        <a:alpha val="40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600" b="1" dirty="0">
                          <a:solidFill>
                            <a:schemeClr val="accent1">
                              <a:lumMod val="60000"/>
                              <a:lumOff val="40000"/>
                            </a:schemeClr>
                          </a:solidFill>
                          <a:latin typeface="Calibri Light" panose="020F0302020204030204" pitchFamily="34" charset="0"/>
                          <a:cs typeface="Calibri Light" panose="020F0302020204030204" pitchFamily="34" charset="0"/>
                        </a:rPr>
                        <a:t>Microsoft Windows Server 2012/2012 R2 MS *</a:t>
                      </a:r>
                    </a:p>
                  </a:txBody>
                  <a:tcPr anchor="ctr">
                    <a:lnL w="3175" cap="flat" cmpd="sng" algn="ctr">
                      <a:solidFill>
                        <a:schemeClr val="tx2">
                          <a:lumMod val="10000"/>
                        </a:schemeClr>
                      </a:solidFill>
                      <a:prstDash val="solid"/>
                      <a:round/>
                      <a:headEnd type="none" w="med" len="med"/>
                      <a:tailEnd type="none" w="med" len="med"/>
                    </a:lnL>
                    <a:lnR w="3175" cap="flat" cmpd="sng" algn="ctr">
                      <a:solidFill>
                        <a:schemeClr val="tx2">
                          <a:lumMod val="10000"/>
                        </a:schemeClr>
                      </a:solidFill>
                      <a:prstDash val="solid"/>
                      <a:round/>
                      <a:headEnd type="none" w="med" len="med"/>
                      <a:tailEnd type="none" w="med" len="med"/>
                    </a:lnR>
                    <a:lnT w="3175" cap="flat" cmpd="sng" algn="ctr">
                      <a:solidFill>
                        <a:schemeClr val="tx2">
                          <a:lumMod val="10000"/>
                        </a:schemeClr>
                      </a:solidFill>
                      <a:prstDash val="solid"/>
                      <a:round/>
                      <a:headEnd type="none" w="med" len="med"/>
                      <a:tailEnd type="none" w="med" len="med"/>
                    </a:lnT>
                    <a:lnB w="3175" cap="flat" cmpd="sng" algn="ctr">
                      <a:solidFill>
                        <a:schemeClr val="tx2">
                          <a:lumMod val="10000"/>
                        </a:schemeClr>
                      </a:solidFill>
                      <a:prstDash val="solid"/>
                      <a:round/>
                      <a:headEnd type="none" w="med" len="med"/>
                      <a:tailEnd type="none" w="med" len="med"/>
                    </a:lnB>
                    <a:solidFill>
                      <a:schemeClr val="tx2">
                        <a:lumMod val="50000"/>
                        <a:alpha val="40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600" b="1" baseline="0" dirty="0">
                          <a:solidFill>
                            <a:schemeClr val="accent1">
                              <a:lumMod val="60000"/>
                              <a:lumOff val="40000"/>
                            </a:schemeClr>
                          </a:solidFill>
                          <a:latin typeface="Calibri Light" panose="020F0302020204030204" pitchFamily="34" charset="0"/>
                          <a:cs typeface="Calibri Light" panose="020F0302020204030204" pitchFamily="34" charset="0"/>
                        </a:rPr>
                        <a:t>VMware Horizon 7.13 Connection Server </a:t>
                      </a:r>
                      <a:r>
                        <a:rPr lang="en-US" sz="600" b="1" dirty="0">
                          <a:solidFill>
                            <a:schemeClr val="accent1">
                              <a:lumMod val="60000"/>
                              <a:lumOff val="40000"/>
                            </a:schemeClr>
                          </a:solidFill>
                          <a:latin typeface="Calibri Light" panose="020F0302020204030204" pitchFamily="34" charset="0"/>
                          <a:cs typeface="Calibri Light" panose="020F0302020204030204" pitchFamily="34" charset="0"/>
                        </a:rPr>
                        <a:t>*</a:t>
                      </a:r>
                      <a:endParaRPr lang="en-US" sz="600" b="1" baseline="0" dirty="0">
                        <a:solidFill>
                          <a:schemeClr val="accent1">
                            <a:lumMod val="60000"/>
                            <a:lumOff val="40000"/>
                          </a:schemeClr>
                        </a:solidFill>
                        <a:latin typeface="Calibri Light" panose="020F0302020204030204" pitchFamily="34" charset="0"/>
                        <a:cs typeface="Calibri Light" panose="020F0302020204030204" pitchFamily="34" charset="0"/>
                      </a:endParaRPr>
                    </a:p>
                  </a:txBody>
                  <a:tcPr anchor="ctr">
                    <a:lnL w="3175" cap="flat" cmpd="sng" algn="ctr">
                      <a:solidFill>
                        <a:schemeClr val="tx2">
                          <a:lumMod val="10000"/>
                        </a:schemeClr>
                      </a:solidFill>
                      <a:prstDash val="solid"/>
                      <a:round/>
                      <a:headEnd type="none" w="med" len="med"/>
                      <a:tailEnd type="none" w="med" len="med"/>
                    </a:lnL>
                    <a:lnR w="6350" cap="flat" cmpd="sng" algn="ctr">
                      <a:solidFill>
                        <a:schemeClr val="bg2">
                          <a:lumMod val="75000"/>
                          <a:lumOff val="25000"/>
                        </a:schemeClr>
                      </a:solidFill>
                      <a:prstDash val="solid"/>
                      <a:round/>
                      <a:headEnd type="none" w="med" len="med"/>
                      <a:tailEnd type="none" w="med" len="med"/>
                    </a:lnR>
                    <a:lnT w="3175" cap="flat" cmpd="sng" algn="ctr">
                      <a:solidFill>
                        <a:schemeClr val="tx2">
                          <a:lumMod val="10000"/>
                        </a:schemeClr>
                      </a:solidFill>
                      <a:prstDash val="solid"/>
                      <a:round/>
                      <a:headEnd type="none" w="med" len="med"/>
                      <a:tailEnd type="none" w="med" len="med"/>
                    </a:lnT>
                    <a:lnB w="3175" cap="flat" cmpd="sng" algn="ctr">
                      <a:solidFill>
                        <a:schemeClr val="tx2">
                          <a:lumMod val="10000"/>
                        </a:schemeClr>
                      </a:solidFill>
                      <a:prstDash val="solid"/>
                      <a:round/>
                      <a:headEnd type="none" w="med" len="med"/>
                      <a:tailEnd type="none" w="med" len="med"/>
                    </a:lnB>
                    <a:solidFill>
                      <a:schemeClr val="tx2">
                        <a:lumMod val="50000"/>
                        <a:alpha val="40000"/>
                      </a:schemeClr>
                    </a:solidFill>
                  </a:tcPr>
                </a:tc>
                <a:extLst>
                  <a:ext uri="{0D108BD9-81ED-4DB2-BD59-A6C34878D82A}">
                    <a16:rowId xmlns:a16="http://schemas.microsoft.com/office/drawing/2014/main" val="2339985453"/>
                  </a:ext>
                </a:extLst>
              </a:tr>
              <a:tr h="181354">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600" b="1" kern="1200" dirty="0">
                          <a:solidFill>
                            <a:schemeClr val="accent1">
                              <a:lumMod val="60000"/>
                              <a:lumOff val="40000"/>
                            </a:schemeClr>
                          </a:solidFill>
                          <a:effectLst/>
                          <a:latin typeface="Calibri Light" panose="020F0302020204030204" pitchFamily="34" charset="0"/>
                          <a:ea typeface="+mn-ea"/>
                          <a:cs typeface="Calibri Light" panose="020F0302020204030204" pitchFamily="34" charset="0"/>
                        </a:rPr>
                        <a:t>Cisco IOS Switch RTR *</a:t>
                      </a:r>
                    </a:p>
                  </a:txBody>
                  <a:tcPr anchor="ctr">
                    <a:lnL w="6350" cap="flat" cmpd="sng" algn="ctr">
                      <a:solidFill>
                        <a:schemeClr val="bg2">
                          <a:lumMod val="10000"/>
                          <a:lumOff val="90000"/>
                        </a:schemeClr>
                      </a:solidFill>
                      <a:prstDash val="solid"/>
                      <a:round/>
                      <a:headEnd type="none" w="med" len="med"/>
                      <a:tailEnd type="none" w="med" len="med"/>
                    </a:lnL>
                    <a:lnR w="3175" cap="flat" cmpd="sng" algn="ctr">
                      <a:solidFill>
                        <a:schemeClr val="tx2">
                          <a:lumMod val="10000"/>
                        </a:schemeClr>
                      </a:solidFill>
                      <a:prstDash val="solid"/>
                      <a:round/>
                      <a:headEnd type="none" w="med" len="med"/>
                      <a:tailEnd type="none" w="med" len="med"/>
                    </a:lnR>
                    <a:lnT w="3175" cap="flat" cmpd="sng" algn="ctr">
                      <a:solidFill>
                        <a:schemeClr val="tx2">
                          <a:lumMod val="10000"/>
                        </a:schemeClr>
                      </a:solidFill>
                      <a:prstDash val="solid"/>
                      <a:round/>
                      <a:headEnd type="none" w="med" len="med"/>
                      <a:tailEnd type="none" w="med" len="med"/>
                    </a:lnT>
                    <a:lnB w="3175" cap="flat" cmpd="sng" algn="ctr">
                      <a:solidFill>
                        <a:schemeClr val="tx2">
                          <a:lumMod val="10000"/>
                        </a:schemeClr>
                      </a:solidFill>
                      <a:prstDash val="solid"/>
                      <a:round/>
                      <a:headEnd type="none" w="med" len="med"/>
                      <a:tailEnd type="none" w="med" len="med"/>
                    </a:lnB>
                    <a:solidFill>
                      <a:schemeClr val="tx2">
                        <a:lumMod val="50000"/>
                        <a:alpha val="40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600" b="1" dirty="0">
                          <a:solidFill>
                            <a:schemeClr val="tx2"/>
                          </a:solidFill>
                          <a:latin typeface="Calibri Light" panose="020F0302020204030204" pitchFamily="34" charset="0"/>
                          <a:cs typeface="Calibri Light" panose="020F0302020204030204" pitchFamily="34" charset="0"/>
                        </a:rPr>
                        <a:t>Microsoft Internet Explorer 11</a:t>
                      </a:r>
                    </a:p>
                  </a:txBody>
                  <a:tcPr anchor="ctr">
                    <a:lnL w="3175" cap="flat" cmpd="sng" algn="ctr">
                      <a:solidFill>
                        <a:schemeClr val="tx2">
                          <a:lumMod val="10000"/>
                        </a:schemeClr>
                      </a:solidFill>
                      <a:prstDash val="solid"/>
                      <a:round/>
                      <a:headEnd type="none" w="med" len="med"/>
                      <a:tailEnd type="none" w="med" len="med"/>
                    </a:lnL>
                    <a:lnR w="3175" cap="flat" cmpd="sng" algn="ctr">
                      <a:solidFill>
                        <a:schemeClr val="tx2">
                          <a:lumMod val="10000"/>
                        </a:schemeClr>
                      </a:solidFill>
                      <a:prstDash val="solid"/>
                      <a:round/>
                      <a:headEnd type="none" w="med" len="med"/>
                      <a:tailEnd type="none" w="med" len="med"/>
                    </a:lnR>
                    <a:lnT w="3175" cap="flat" cmpd="sng" algn="ctr">
                      <a:solidFill>
                        <a:schemeClr val="tx2">
                          <a:lumMod val="10000"/>
                        </a:schemeClr>
                      </a:solidFill>
                      <a:prstDash val="solid"/>
                      <a:round/>
                      <a:headEnd type="none" w="med" len="med"/>
                      <a:tailEnd type="none" w="med" len="med"/>
                    </a:lnT>
                    <a:lnB w="3175" cap="flat" cmpd="sng" algn="ctr">
                      <a:solidFill>
                        <a:schemeClr val="tx2">
                          <a:lumMod val="10000"/>
                        </a:schemeClr>
                      </a:solidFill>
                      <a:prstDash val="solid"/>
                      <a:round/>
                      <a:headEnd type="none" w="med" len="med"/>
                      <a:tailEnd type="none" w="med" len="med"/>
                    </a:lnB>
                    <a:solidFill>
                      <a:schemeClr val="tx2">
                        <a:lumMod val="50000"/>
                        <a:alpha val="40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600" b="1" dirty="0">
                          <a:solidFill>
                            <a:schemeClr val="tx2"/>
                          </a:solidFill>
                          <a:latin typeface="Calibri Light" panose="020F0302020204030204" pitchFamily="34" charset="0"/>
                          <a:cs typeface="Calibri Light" panose="020F0302020204030204" pitchFamily="34" charset="0"/>
                        </a:rPr>
                        <a:t>Microsoft Windows Server 2016</a:t>
                      </a:r>
                    </a:p>
                  </a:txBody>
                  <a:tcPr anchor="ctr">
                    <a:lnL w="3175" cap="flat" cmpd="sng" algn="ctr">
                      <a:solidFill>
                        <a:schemeClr val="tx2">
                          <a:lumMod val="10000"/>
                        </a:schemeClr>
                      </a:solidFill>
                      <a:prstDash val="solid"/>
                      <a:round/>
                      <a:headEnd type="none" w="med" len="med"/>
                      <a:tailEnd type="none" w="med" len="med"/>
                    </a:lnL>
                    <a:lnR w="3175" cap="flat" cmpd="sng" algn="ctr">
                      <a:solidFill>
                        <a:schemeClr val="tx2">
                          <a:lumMod val="10000"/>
                        </a:schemeClr>
                      </a:solidFill>
                      <a:prstDash val="solid"/>
                      <a:round/>
                      <a:headEnd type="none" w="med" len="med"/>
                      <a:tailEnd type="none" w="med" len="med"/>
                    </a:lnR>
                    <a:lnT w="3175" cap="flat" cmpd="sng" algn="ctr">
                      <a:solidFill>
                        <a:schemeClr val="tx2">
                          <a:lumMod val="10000"/>
                        </a:schemeClr>
                      </a:solidFill>
                      <a:prstDash val="solid"/>
                      <a:round/>
                      <a:headEnd type="none" w="med" len="med"/>
                      <a:tailEnd type="none" w="med" len="med"/>
                    </a:lnT>
                    <a:lnB w="3175" cap="flat" cmpd="sng" algn="ctr">
                      <a:solidFill>
                        <a:schemeClr val="tx2">
                          <a:lumMod val="10000"/>
                        </a:schemeClr>
                      </a:solidFill>
                      <a:prstDash val="solid"/>
                      <a:round/>
                      <a:headEnd type="none" w="med" len="med"/>
                      <a:tailEnd type="none" w="med" len="med"/>
                    </a:lnB>
                    <a:solidFill>
                      <a:schemeClr val="tx2">
                        <a:lumMod val="50000"/>
                        <a:alpha val="40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600" b="1" baseline="0" dirty="0">
                          <a:solidFill>
                            <a:schemeClr val="accent1">
                              <a:lumMod val="60000"/>
                              <a:lumOff val="40000"/>
                            </a:schemeClr>
                          </a:solidFill>
                          <a:latin typeface="Calibri Light" panose="020F0302020204030204" pitchFamily="34" charset="0"/>
                          <a:cs typeface="Calibri Light" panose="020F0302020204030204" pitchFamily="34" charset="0"/>
                        </a:rPr>
                        <a:t>Windows 7 </a:t>
                      </a:r>
                      <a:r>
                        <a:rPr lang="en-US" sz="600" b="1" dirty="0">
                          <a:solidFill>
                            <a:schemeClr val="accent1">
                              <a:lumMod val="60000"/>
                              <a:lumOff val="40000"/>
                            </a:schemeClr>
                          </a:solidFill>
                          <a:latin typeface="Calibri Light" panose="020F0302020204030204" pitchFamily="34" charset="0"/>
                          <a:cs typeface="Calibri Light" panose="020F0302020204030204" pitchFamily="34" charset="0"/>
                        </a:rPr>
                        <a:t>*</a:t>
                      </a:r>
                      <a:endParaRPr lang="en-US" sz="600" b="1" baseline="0" dirty="0">
                        <a:solidFill>
                          <a:schemeClr val="accent1">
                            <a:lumMod val="60000"/>
                            <a:lumOff val="40000"/>
                          </a:schemeClr>
                        </a:solidFill>
                        <a:latin typeface="Calibri Light" panose="020F0302020204030204" pitchFamily="34" charset="0"/>
                        <a:cs typeface="Calibri Light" panose="020F0302020204030204" pitchFamily="34" charset="0"/>
                      </a:endParaRPr>
                    </a:p>
                  </a:txBody>
                  <a:tcPr anchor="ctr">
                    <a:lnL w="3175" cap="flat" cmpd="sng" algn="ctr">
                      <a:solidFill>
                        <a:schemeClr val="tx2">
                          <a:lumMod val="10000"/>
                        </a:schemeClr>
                      </a:solidFill>
                      <a:prstDash val="solid"/>
                      <a:round/>
                      <a:headEnd type="none" w="med" len="med"/>
                      <a:tailEnd type="none" w="med" len="med"/>
                    </a:lnL>
                    <a:lnR w="6350" cap="flat" cmpd="sng" algn="ctr">
                      <a:solidFill>
                        <a:schemeClr val="bg2">
                          <a:lumMod val="75000"/>
                          <a:lumOff val="25000"/>
                        </a:schemeClr>
                      </a:solidFill>
                      <a:prstDash val="solid"/>
                      <a:round/>
                      <a:headEnd type="none" w="med" len="med"/>
                      <a:tailEnd type="none" w="med" len="med"/>
                    </a:lnR>
                    <a:lnT w="3175" cap="flat" cmpd="sng" algn="ctr">
                      <a:solidFill>
                        <a:schemeClr val="tx2">
                          <a:lumMod val="10000"/>
                        </a:schemeClr>
                      </a:solidFill>
                      <a:prstDash val="solid"/>
                      <a:round/>
                      <a:headEnd type="none" w="med" len="med"/>
                      <a:tailEnd type="none" w="med" len="med"/>
                    </a:lnT>
                    <a:lnB w="3175" cap="flat" cmpd="sng" algn="ctr">
                      <a:solidFill>
                        <a:schemeClr val="tx2">
                          <a:lumMod val="10000"/>
                        </a:schemeClr>
                      </a:solidFill>
                      <a:prstDash val="solid"/>
                      <a:round/>
                      <a:headEnd type="none" w="med" len="med"/>
                      <a:tailEnd type="none" w="med" len="med"/>
                    </a:lnB>
                    <a:solidFill>
                      <a:schemeClr val="tx2">
                        <a:lumMod val="50000"/>
                        <a:alpha val="40000"/>
                      </a:schemeClr>
                    </a:solidFill>
                  </a:tcPr>
                </a:tc>
                <a:extLst>
                  <a:ext uri="{0D108BD9-81ED-4DB2-BD59-A6C34878D82A}">
                    <a16:rowId xmlns:a16="http://schemas.microsoft.com/office/drawing/2014/main" val="2583112393"/>
                  </a:ext>
                </a:extLst>
              </a:tr>
              <a:tr h="181354">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pt-BR" sz="600" b="1" dirty="0">
                          <a:solidFill>
                            <a:schemeClr val="tx2"/>
                          </a:solidFill>
                          <a:latin typeface="Calibri Light" panose="020F0302020204030204" pitchFamily="34" charset="0"/>
                          <a:cs typeface="Calibri Light" panose="020F0302020204030204" pitchFamily="34" charset="0"/>
                        </a:rPr>
                        <a:t>Cisco IOS XE Router NDM</a:t>
                      </a:r>
                      <a:endParaRPr lang="en-US" sz="600" b="1" dirty="0">
                        <a:solidFill>
                          <a:schemeClr val="tx2"/>
                        </a:solidFill>
                        <a:latin typeface="Calibri Light" panose="020F0302020204030204" pitchFamily="34" charset="0"/>
                        <a:cs typeface="Calibri Light" panose="020F0302020204030204" pitchFamily="34" charset="0"/>
                      </a:endParaRPr>
                    </a:p>
                  </a:txBody>
                  <a:tcPr anchor="ctr">
                    <a:lnL w="6350" cap="flat" cmpd="sng" algn="ctr">
                      <a:solidFill>
                        <a:schemeClr val="bg2">
                          <a:lumMod val="10000"/>
                          <a:lumOff val="90000"/>
                        </a:schemeClr>
                      </a:solidFill>
                      <a:prstDash val="solid"/>
                      <a:round/>
                      <a:headEnd type="none" w="med" len="med"/>
                      <a:tailEnd type="none" w="med" len="med"/>
                    </a:lnL>
                    <a:lnR w="3175" cap="flat" cmpd="sng" algn="ctr">
                      <a:solidFill>
                        <a:schemeClr val="tx2">
                          <a:lumMod val="10000"/>
                        </a:schemeClr>
                      </a:solidFill>
                      <a:prstDash val="solid"/>
                      <a:round/>
                      <a:headEnd type="none" w="med" len="med"/>
                      <a:tailEnd type="none" w="med" len="med"/>
                    </a:lnR>
                    <a:lnT w="3175" cap="flat" cmpd="sng" algn="ctr">
                      <a:solidFill>
                        <a:schemeClr val="tx2">
                          <a:lumMod val="10000"/>
                        </a:schemeClr>
                      </a:solidFill>
                      <a:prstDash val="solid"/>
                      <a:round/>
                      <a:headEnd type="none" w="med" len="med"/>
                      <a:tailEnd type="none" w="med" len="med"/>
                    </a:lnT>
                    <a:lnB w="3175" cap="flat" cmpd="sng" algn="ctr">
                      <a:solidFill>
                        <a:schemeClr val="tx2">
                          <a:lumMod val="10000"/>
                        </a:schemeClr>
                      </a:solidFill>
                      <a:prstDash val="solid"/>
                      <a:round/>
                      <a:headEnd type="none" w="med" len="med"/>
                      <a:tailEnd type="none" w="med" len="med"/>
                    </a:lnB>
                    <a:solidFill>
                      <a:schemeClr val="tx2">
                        <a:lumMod val="50000"/>
                        <a:alpha val="40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600" b="1" dirty="0">
                          <a:solidFill>
                            <a:schemeClr val="accent1">
                              <a:lumMod val="60000"/>
                              <a:lumOff val="40000"/>
                            </a:schemeClr>
                          </a:solidFill>
                          <a:latin typeface="Calibri Light" panose="020F0302020204030204" pitchFamily="34" charset="0"/>
                          <a:cs typeface="Calibri Light" panose="020F0302020204030204" pitchFamily="34" charset="0"/>
                        </a:rPr>
                        <a:t>Microsoft Lync 2013 *</a:t>
                      </a:r>
                    </a:p>
                  </a:txBody>
                  <a:tcPr anchor="ctr">
                    <a:lnL w="3175" cap="flat" cmpd="sng" algn="ctr">
                      <a:solidFill>
                        <a:schemeClr val="tx2">
                          <a:lumMod val="10000"/>
                        </a:schemeClr>
                      </a:solidFill>
                      <a:prstDash val="solid"/>
                      <a:round/>
                      <a:headEnd type="none" w="med" len="med"/>
                      <a:tailEnd type="none" w="med" len="med"/>
                    </a:lnL>
                    <a:lnR w="3175" cap="flat" cmpd="sng" algn="ctr">
                      <a:solidFill>
                        <a:schemeClr val="tx2">
                          <a:lumMod val="10000"/>
                        </a:schemeClr>
                      </a:solidFill>
                      <a:prstDash val="solid"/>
                      <a:round/>
                      <a:headEnd type="none" w="med" len="med"/>
                      <a:tailEnd type="none" w="med" len="med"/>
                    </a:lnR>
                    <a:lnT w="3175" cap="flat" cmpd="sng" algn="ctr">
                      <a:solidFill>
                        <a:schemeClr val="tx2">
                          <a:lumMod val="10000"/>
                        </a:schemeClr>
                      </a:solidFill>
                      <a:prstDash val="solid"/>
                      <a:round/>
                      <a:headEnd type="none" w="med" len="med"/>
                      <a:tailEnd type="none" w="med" len="med"/>
                    </a:lnT>
                    <a:lnB w="3175" cap="flat" cmpd="sng" algn="ctr">
                      <a:solidFill>
                        <a:schemeClr val="tx2">
                          <a:lumMod val="10000"/>
                        </a:schemeClr>
                      </a:solidFill>
                      <a:prstDash val="solid"/>
                      <a:round/>
                      <a:headEnd type="none" w="med" len="med"/>
                      <a:tailEnd type="none" w="med" len="med"/>
                    </a:lnB>
                    <a:solidFill>
                      <a:schemeClr val="tx2">
                        <a:lumMod val="50000"/>
                        <a:alpha val="40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600" b="1" dirty="0">
                          <a:solidFill>
                            <a:schemeClr val="tx2"/>
                          </a:solidFill>
                          <a:latin typeface="Calibri Light" panose="020F0302020204030204" pitchFamily="34" charset="0"/>
                          <a:cs typeface="Calibri Light" panose="020F0302020204030204" pitchFamily="34" charset="0"/>
                        </a:rPr>
                        <a:t>Microsoft Windows Server 2019</a:t>
                      </a:r>
                    </a:p>
                  </a:txBody>
                  <a:tcPr anchor="ctr">
                    <a:lnL w="3175" cap="flat" cmpd="sng" algn="ctr">
                      <a:solidFill>
                        <a:schemeClr val="tx2">
                          <a:lumMod val="10000"/>
                        </a:schemeClr>
                      </a:solidFill>
                      <a:prstDash val="solid"/>
                      <a:round/>
                      <a:headEnd type="none" w="med" len="med"/>
                      <a:tailEnd type="none" w="med" len="med"/>
                    </a:lnL>
                    <a:lnR w="3175" cap="flat" cmpd="sng" algn="ctr">
                      <a:solidFill>
                        <a:schemeClr val="tx2">
                          <a:lumMod val="10000"/>
                        </a:schemeClr>
                      </a:solidFill>
                      <a:prstDash val="solid"/>
                      <a:round/>
                      <a:headEnd type="none" w="med" len="med"/>
                      <a:tailEnd type="none" w="med" len="med"/>
                    </a:lnR>
                    <a:lnT w="3175" cap="flat" cmpd="sng" algn="ctr">
                      <a:solidFill>
                        <a:schemeClr val="tx2">
                          <a:lumMod val="10000"/>
                        </a:schemeClr>
                      </a:solidFill>
                      <a:prstDash val="solid"/>
                      <a:round/>
                      <a:headEnd type="none" w="med" len="med"/>
                      <a:tailEnd type="none" w="med" len="med"/>
                    </a:lnT>
                    <a:lnB w="3175" cap="flat" cmpd="sng" algn="ctr">
                      <a:solidFill>
                        <a:schemeClr val="tx2">
                          <a:lumMod val="10000"/>
                        </a:schemeClr>
                      </a:solidFill>
                      <a:prstDash val="solid"/>
                      <a:round/>
                      <a:headEnd type="none" w="med" len="med"/>
                      <a:tailEnd type="none" w="med" len="med"/>
                    </a:lnB>
                    <a:solidFill>
                      <a:schemeClr val="tx2">
                        <a:lumMod val="50000"/>
                        <a:alpha val="40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600" b="1" baseline="0" dirty="0">
                          <a:solidFill>
                            <a:schemeClr val="accent1">
                              <a:lumMod val="60000"/>
                              <a:lumOff val="40000"/>
                            </a:schemeClr>
                          </a:solidFill>
                          <a:latin typeface="Calibri Light" panose="020F0302020204030204" pitchFamily="34" charset="0"/>
                          <a:cs typeface="Calibri Light" panose="020F0302020204030204" pitchFamily="34" charset="0"/>
                        </a:rPr>
                        <a:t>Windows Server 2008 R2 Member Server </a:t>
                      </a:r>
                      <a:r>
                        <a:rPr lang="en-US" sz="600" b="1" dirty="0">
                          <a:solidFill>
                            <a:schemeClr val="accent1">
                              <a:lumMod val="60000"/>
                              <a:lumOff val="40000"/>
                            </a:schemeClr>
                          </a:solidFill>
                          <a:latin typeface="Calibri Light" panose="020F0302020204030204" pitchFamily="34" charset="0"/>
                          <a:cs typeface="Calibri Light" panose="020F0302020204030204" pitchFamily="34" charset="0"/>
                        </a:rPr>
                        <a:t>*</a:t>
                      </a:r>
                      <a:endParaRPr lang="en-US" sz="600" b="1" baseline="0" dirty="0">
                        <a:solidFill>
                          <a:schemeClr val="accent1">
                            <a:lumMod val="60000"/>
                            <a:lumOff val="40000"/>
                          </a:schemeClr>
                        </a:solidFill>
                        <a:latin typeface="Calibri Light" panose="020F0302020204030204" pitchFamily="34" charset="0"/>
                        <a:cs typeface="Calibri Light" panose="020F0302020204030204" pitchFamily="34" charset="0"/>
                      </a:endParaRPr>
                    </a:p>
                  </a:txBody>
                  <a:tcPr anchor="ctr">
                    <a:lnL w="3175" cap="flat" cmpd="sng" algn="ctr">
                      <a:solidFill>
                        <a:schemeClr val="tx2">
                          <a:lumMod val="10000"/>
                        </a:schemeClr>
                      </a:solidFill>
                      <a:prstDash val="solid"/>
                      <a:round/>
                      <a:headEnd type="none" w="med" len="med"/>
                      <a:tailEnd type="none" w="med" len="med"/>
                    </a:lnL>
                    <a:lnR w="6350" cap="flat" cmpd="sng" algn="ctr">
                      <a:solidFill>
                        <a:schemeClr val="bg2">
                          <a:lumMod val="75000"/>
                          <a:lumOff val="25000"/>
                        </a:schemeClr>
                      </a:solidFill>
                      <a:prstDash val="solid"/>
                      <a:round/>
                      <a:headEnd type="none" w="med" len="med"/>
                      <a:tailEnd type="none" w="med" len="med"/>
                    </a:lnR>
                    <a:lnT w="3175" cap="flat" cmpd="sng" algn="ctr">
                      <a:solidFill>
                        <a:schemeClr val="tx2">
                          <a:lumMod val="10000"/>
                        </a:schemeClr>
                      </a:solidFill>
                      <a:prstDash val="solid"/>
                      <a:round/>
                      <a:headEnd type="none" w="med" len="med"/>
                      <a:tailEnd type="none" w="med" len="med"/>
                    </a:lnT>
                    <a:lnB w="3175" cap="flat" cmpd="sng" algn="ctr">
                      <a:solidFill>
                        <a:schemeClr val="tx2">
                          <a:lumMod val="10000"/>
                        </a:schemeClr>
                      </a:solidFill>
                      <a:prstDash val="solid"/>
                      <a:round/>
                      <a:headEnd type="none" w="med" len="med"/>
                      <a:tailEnd type="none" w="med" len="med"/>
                    </a:lnB>
                    <a:solidFill>
                      <a:schemeClr val="tx2">
                        <a:lumMod val="50000"/>
                        <a:alpha val="40000"/>
                      </a:schemeClr>
                    </a:solidFill>
                  </a:tcPr>
                </a:tc>
                <a:extLst>
                  <a:ext uri="{0D108BD9-81ED-4DB2-BD59-A6C34878D82A}">
                    <a16:rowId xmlns:a16="http://schemas.microsoft.com/office/drawing/2014/main" val="1305067596"/>
                  </a:ext>
                </a:extLst>
              </a:tr>
              <a:tr h="181354">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pt-BR" sz="600" b="1" dirty="0">
                          <a:solidFill>
                            <a:schemeClr val="tx2"/>
                          </a:solidFill>
                          <a:latin typeface="Calibri Light" panose="020F0302020204030204" pitchFamily="34" charset="0"/>
                          <a:cs typeface="Calibri Light" panose="020F0302020204030204" pitchFamily="34" charset="0"/>
                        </a:rPr>
                        <a:t>Cisco IOS XE Router RTR</a:t>
                      </a:r>
                      <a:endParaRPr lang="en-US" sz="600" b="1" dirty="0">
                        <a:solidFill>
                          <a:schemeClr val="tx2"/>
                        </a:solidFill>
                        <a:latin typeface="Calibri Light" panose="020F0302020204030204" pitchFamily="34" charset="0"/>
                        <a:cs typeface="Calibri Light" panose="020F0302020204030204" pitchFamily="34" charset="0"/>
                      </a:endParaRPr>
                    </a:p>
                  </a:txBody>
                  <a:tcPr anchor="ctr">
                    <a:lnL w="6350" cap="flat" cmpd="sng" algn="ctr">
                      <a:solidFill>
                        <a:schemeClr val="bg2">
                          <a:lumMod val="10000"/>
                          <a:lumOff val="90000"/>
                        </a:schemeClr>
                      </a:solidFill>
                      <a:prstDash val="solid"/>
                      <a:round/>
                      <a:headEnd type="none" w="med" len="med"/>
                      <a:tailEnd type="none" w="med" len="med"/>
                    </a:lnL>
                    <a:lnR w="3175" cap="flat" cmpd="sng" algn="ctr">
                      <a:solidFill>
                        <a:schemeClr val="tx2">
                          <a:lumMod val="10000"/>
                        </a:schemeClr>
                      </a:solidFill>
                      <a:prstDash val="solid"/>
                      <a:round/>
                      <a:headEnd type="none" w="med" len="med"/>
                      <a:tailEnd type="none" w="med" len="med"/>
                    </a:lnR>
                    <a:lnT w="3175" cap="flat" cmpd="sng" algn="ctr">
                      <a:solidFill>
                        <a:schemeClr val="tx2">
                          <a:lumMod val="10000"/>
                        </a:schemeClr>
                      </a:solidFill>
                      <a:prstDash val="solid"/>
                      <a:round/>
                      <a:headEnd type="none" w="med" len="med"/>
                      <a:tailEnd type="none" w="med" len="med"/>
                    </a:lnT>
                    <a:lnB w="3175" cap="flat" cmpd="sng" algn="ctr">
                      <a:solidFill>
                        <a:schemeClr val="tx2">
                          <a:lumMod val="10000"/>
                        </a:schemeClr>
                      </a:solidFill>
                      <a:prstDash val="solid"/>
                      <a:round/>
                      <a:headEnd type="none" w="med" len="med"/>
                      <a:tailEnd type="none" w="med" len="med"/>
                    </a:lnB>
                    <a:solidFill>
                      <a:schemeClr val="tx2">
                        <a:lumMod val="50000"/>
                        <a:alpha val="40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600" b="1" dirty="0">
                          <a:solidFill>
                            <a:schemeClr val="tx2"/>
                          </a:solidFill>
                          <a:latin typeface="Calibri Light" panose="020F0302020204030204" pitchFamily="34" charset="0"/>
                          <a:cs typeface="Calibri Light" panose="020F0302020204030204" pitchFamily="34" charset="0"/>
                        </a:rPr>
                        <a:t>Microsoft Office 365 ProPlus</a:t>
                      </a:r>
                    </a:p>
                  </a:txBody>
                  <a:tcPr anchor="ctr">
                    <a:lnL w="3175" cap="flat" cmpd="sng" algn="ctr">
                      <a:solidFill>
                        <a:schemeClr val="tx2">
                          <a:lumMod val="10000"/>
                        </a:schemeClr>
                      </a:solidFill>
                      <a:prstDash val="solid"/>
                      <a:round/>
                      <a:headEnd type="none" w="med" len="med"/>
                      <a:tailEnd type="none" w="med" len="med"/>
                    </a:lnL>
                    <a:lnR w="3175" cap="flat" cmpd="sng" algn="ctr">
                      <a:solidFill>
                        <a:schemeClr val="tx2">
                          <a:lumMod val="10000"/>
                        </a:schemeClr>
                      </a:solidFill>
                      <a:prstDash val="solid"/>
                      <a:round/>
                      <a:headEnd type="none" w="med" len="med"/>
                      <a:tailEnd type="none" w="med" len="med"/>
                    </a:lnR>
                    <a:lnT w="3175" cap="flat" cmpd="sng" algn="ctr">
                      <a:solidFill>
                        <a:schemeClr val="tx2">
                          <a:lumMod val="10000"/>
                        </a:schemeClr>
                      </a:solidFill>
                      <a:prstDash val="solid"/>
                      <a:round/>
                      <a:headEnd type="none" w="med" len="med"/>
                      <a:tailEnd type="none" w="med" len="med"/>
                    </a:lnT>
                    <a:lnB w="3175" cap="flat" cmpd="sng" algn="ctr">
                      <a:solidFill>
                        <a:schemeClr val="tx2">
                          <a:lumMod val="10000"/>
                        </a:schemeClr>
                      </a:solidFill>
                      <a:prstDash val="solid"/>
                      <a:round/>
                      <a:headEnd type="none" w="med" len="med"/>
                      <a:tailEnd type="none" w="med" len="med"/>
                    </a:lnB>
                    <a:solidFill>
                      <a:schemeClr val="tx2">
                        <a:lumMod val="50000"/>
                        <a:alpha val="40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600" b="1" dirty="0">
                          <a:solidFill>
                            <a:schemeClr val="tx2"/>
                          </a:solidFill>
                          <a:latin typeface="Calibri Light" panose="020F0302020204030204" pitchFamily="34" charset="0"/>
                          <a:cs typeface="Calibri Light" panose="020F0302020204030204" pitchFamily="34" charset="0"/>
                        </a:rPr>
                        <a:t>Microsoft Windows Server 2022</a:t>
                      </a:r>
                    </a:p>
                  </a:txBody>
                  <a:tcPr anchor="ctr">
                    <a:lnL w="3175" cap="flat" cmpd="sng" algn="ctr">
                      <a:solidFill>
                        <a:schemeClr val="tx2">
                          <a:lumMod val="10000"/>
                        </a:schemeClr>
                      </a:solidFill>
                      <a:prstDash val="solid"/>
                      <a:round/>
                      <a:headEnd type="none" w="med" len="med"/>
                      <a:tailEnd type="none" w="med" len="med"/>
                    </a:lnL>
                    <a:lnR w="3175" cap="flat" cmpd="sng" algn="ctr">
                      <a:solidFill>
                        <a:schemeClr val="tx2">
                          <a:lumMod val="10000"/>
                        </a:schemeClr>
                      </a:solidFill>
                      <a:prstDash val="solid"/>
                      <a:round/>
                      <a:headEnd type="none" w="med" len="med"/>
                      <a:tailEnd type="none" w="med" len="med"/>
                    </a:lnR>
                    <a:lnT w="3175" cap="flat" cmpd="sng" algn="ctr">
                      <a:solidFill>
                        <a:schemeClr val="tx2">
                          <a:lumMod val="10000"/>
                        </a:schemeClr>
                      </a:solidFill>
                      <a:prstDash val="solid"/>
                      <a:round/>
                      <a:headEnd type="none" w="med" len="med"/>
                      <a:tailEnd type="none" w="med" len="med"/>
                    </a:lnT>
                    <a:lnB w="3175" cap="flat" cmpd="sng" algn="ctr">
                      <a:solidFill>
                        <a:schemeClr val="tx2">
                          <a:lumMod val="10000"/>
                        </a:schemeClr>
                      </a:solidFill>
                      <a:prstDash val="solid"/>
                      <a:round/>
                      <a:headEnd type="none" w="med" len="med"/>
                      <a:tailEnd type="none" w="med" len="med"/>
                    </a:lnB>
                    <a:solidFill>
                      <a:schemeClr val="tx2">
                        <a:lumMod val="50000"/>
                        <a:alpha val="40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sz="600" b="1" baseline="0" dirty="0">
                        <a:solidFill>
                          <a:schemeClr val="accent1">
                            <a:lumMod val="60000"/>
                            <a:lumOff val="40000"/>
                          </a:schemeClr>
                        </a:solidFill>
                        <a:latin typeface="Calibri Light" panose="020F0302020204030204" pitchFamily="34" charset="0"/>
                        <a:cs typeface="Calibri Light" panose="020F0302020204030204" pitchFamily="34" charset="0"/>
                      </a:endParaRPr>
                    </a:p>
                  </a:txBody>
                  <a:tcPr anchor="ctr">
                    <a:lnL w="3175" cap="flat" cmpd="sng" algn="ctr">
                      <a:solidFill>
                        <a:schemeClr val="tx2">
                          <a:lumMod val="10000"/>
                        </a:schemeClr>
                      </a:solidFill>
                      <a:prstDash val="solid"/>
                      <a:round/>
                      <a:headEnd type="none" w="med" len="med"/>
                      <a:tailEnd type="none" w="med" len="med"/>
                    </a:lnL>
                    <a:lnR w="6350" cap="flat" cmpd="sng" algn="ctr">
                      <a:solidFill>
                        <a:schemeClr val="bg2">
                          <a:lumMod val="75000"/>
                          <a:lumOff val="25000"/>
                        </a:schemeClr>
                      </a:solidFill>
                      <a:prstDash val="solid"/>
                      <a:round/>
                      <a:headEnd type="none" w="med" len="med"/>
                      <a:tailEnd type="none" w="med" len="med"/>
                    </a:lnR>
                    <a:lnT w="3175" cap="flat" cmpd="sng" algn="ctr">
                      <a:solidFill>
                        <a:schemeClr val="tx2">
                          <a:lumMod val="10000"/>
                        </a:schemeClr>
                      </a:solidFill>
                      <a:prstDash val="solid"/>
                      <a:round/>
                      <a:headEnd type="none" w="med" len="med"/>
                      <a:tailEnd type="none" w="med" len="med"/>
                    </a:lnT>
                    <a:lnB w="3175" cap="flat" cmpd="sng" algn="ctr">
                      <a:solidFill>
                        <a:schemeClr val="tx2">
                          <a:lumMod val="10000"/>
                        </a:schemeClr>
                      </a:solidFill>
                      <a:prstDash val="solid"/>
                      <a:round/>
                      <a:headEnd type="none" w="med" len="med"/>
                      <a:tailEnd type="none" w="med" len="med"/>
                    </a:lnB>
                    <a:solidFill>
                      <a:schemeClr val="tx2">
                        <a:lumMod val="50000"/>
                        <a:alpha val="40000"/>
                      </a:schemeClr>
                    </a:solidFill>
                  </a:tcPr>
                </a:tc>
                <a:extLst>
                  <a:ext uri="{0D108BD9-81ED-4DB2-BD59-A6C34878D82A}">
                    <a16:rowId xmlns:a16="http://schemas.microsoft.com/office/drawing/2014/main" val="3778870286"/>
                  </a:ext>
                </a:extLst>
              </a:tr>
              <a:tr h="181354">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600" b="1" dirty="0">
                          <a:solidFill>
                            <a:schemeClr val="accent1">
                              <a:lumMod val="60000"/>
                              <a:lumOff val="40000"/>
                            </a:schemeClr>
                          </a:solidFill>
                          <a:latin typeface="Calibri Light" panose="020F0302020204030204" pitchFamily="34" charset="0"/>
                          <a:cs typeface="Calibri Light" panose="020F0302020204030204" pitchFamily="34" charset="0"/>
                        </a:rPr>
                        <a:t>Cisco IOS XE Switch L2S *</a:t>
                      </a:r>
                    </a:p>
                  </a:txBody>
                  <a:tcPr anchor="ctr">
                    <a:lnL w="6350" cap="flat" cmpd="sng" algn="ctr">
                      <a:solidFill>
                        <a:schemeClr val="bg2">
                          <a:lumMod val="10000"/>
                          <a:lumOff val="90000"/>
                        </a:schemeClr>
                      </a:solidFill>
                      <a:prstDash val="solid"/>
                      <a:round/>
                      <a:headEnd type="none" w="med" len="med"/>
                      <a:tailEnd type="none" w="med" len="med"/>
                    </a:lnL>
                    <a:lnR w="3175" cap="flat" cmpd="sng" algn="ctr">
                      <a:solidFill>
                        <a:schemeClr val="tx2">
                          <a:lumMod val="10000"/>
                        </a:schemeClr>
                      </a:solidFill>
                      <a:prstDash val="solid"/>
                      <a:round/>
                      <a:headEnd type="none" w="med" len="med"/>
                      <a:tailEnd type="none" w="med" len="med"/>
                    </a:lnR>
                    <a:lnT w="3175" cap="flat" cmpd="sng" algn="ctr">
                      <a:solidFill>
                        <a:schemeClr val="tx2">
                          <a:lumMod val="10000"/>
                        </a:schemeClr>
                      </a:solidFill>
                      <a:prstDash val="solid"/>
                      <a:round/>
                      <a:headEnd type="none" w="med" len="med"/>
                      <a:tailEnd type="none" w="med" len="med"/>
                    </a:lnT>
                    <a:lnB w="6350" cap="flat" cmpd="sng" algn="ctr">
                      <a:solidFill>
                        <a:schemeClr val="bg2">
                          <a:lumMod val="75000"/>
                          <a:lumOff val="25000"/>
                        </a:schemeClr>
                      </a:solidFill>
                      <a:prstDash val="solid"/>
                      <a:round/>
                      <a:headEnd type="none" w="med" len="med"/>
                      <a:tailEnd type="none" w="med" len="med"/>
                    </a:lnB>
                    <a:solidFill>
                      <a:schemeClr val="tx2">
                        <a:lumMod val="50000"/>
                        <a:alpha val="40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600" b="1" dirty="0">
                          <a:solidFill>
                            <a:schemeClr val="accent1">
                              <a:lumMod val="60000"/>
                              <a:lumOff val="40000"/>
                            </a:schemeClr>
                          </a:solidFill>
                          <a:latin typeface="Calibri Light" panose="020F0302020204030204" pitchFamily="34" charset="0"/>
                          <a:cs typeface="Calibri Light" panose="020F0302020204030204" pitchFamily="34" charset="0"/>
                        </a:rPr>
                        <a:t>Microsoft Office System 2013 *</a:t>
                      </a:r>
                    </a:p>
                  </a:txBody>
                  <a:tcPr anchor="ctr">
                    <a:lnL w="3175" cap="flat" cmpd="sng" algn="ctr">
                      <a:solidFill>
                        <a:schemeClr val="tx2">
                          <a:lumMod val="10000"/>
                        </a:schemeClr>
                      </a:solidFill>
                      <a:prstDash val="solid"/>
                      <a:round/>
                      <a:headEnd type="none" w="med" len="med"/>
                      <a:tailEnd type="none" w="med" len="med"/>
                    </a:lnL>
                    <a:lnR w="3175" cap="flat" cmpd="sng" algn="ctr">
                      <a:solidFill>
                        <a:schemeClr val="tx2">
                          <a:lumMod val="10000"/>
                        </a:schemeClr>
                      </a:solidFill>
                      <a:prstDash val="solid"/>
                      <a:round/>
                      <a:headEnd type="none" w="med" len="med"/>
                      <a:tailEnd type="none" w="med" len="med"/>
                    </a:lnR>
                    <a:lnT w="3175" cap="flat" cmpd="sng" algn="ctr">
                      <a:solidFill>
                        <a:schemeClr val="tx2">
                          <a:lumMod val="10000"/>
                        </a:schemeClr>
                      </a:solidFill>
                      <a:prstDash val="solid"/>
                      <a:round/>
                      <a:headEnd type="none" w="med" len="med"/>
                      <a:tailEnd type="none" w="med" len="med"/>
                    </a:lnT>
                    <a:lnB w="6350" cap="flat" cmpd="sng" algn="ctr">
                      <a:solidFill>
                        <a:schemeClr val="bg2">
                          <a:lumMod val="75000"/>
                          <a:lumOff val="25000"/>
                        </a:schemeClr>
                      </a:solidFill>
                      <a:prstDash val="solid"/>
                      <a:round/>
                      <a:headEnd type="none" w="med" len="med"/>
                      <a:tailEnd type="none" w="med" len="med"/>
                    </a:lnB>
                    <a:solidFill>
                      <a:schemeClr val="tx2">
                        <a:lumMod val="50000"/>
                        <a:alpha val="40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600" b="1" dirty="0">
                          <a:solidFill>
                            <a:schemeClr val="accent1">
                              <a:lumMod val="60000"/>
                              <a:lumOff val="40000"/>
                            </a:schemeClr>
                          </a:solidFill>
                          <a:latin typeface="Calibri Light" panose="020F0302020204030204" pitchFamily="34" charset="0"/>
                          <a:cs typeface="Calibri Light" panose="020F0302020204030204" pitchFamily="34" charset="0"/>
                        </a:rPr>
                        <a:t>Microsoft Windows Server Domain Name System *</a:t>
                      </a:r>
                    </a:p>
                  </a:txBody>
                  <a:tcPr anchor="ctr">
                    <a:lnL w="3175" cap="flat" cmpd="sng" algn="ctr">
                      <a:solidFill>
                        <a:schemeClr val="tx2">
                          <a:lumMod val="10000"/>
                        </a:schemeClr>
                      </a:solidFill>
                      <a:prstDash val="solid"/>
                      <a:round/>
                      <a:headEnd type="none" w="med" len="med"/>
                      <a:tailEnd type="none" w="med" len="med"/>
                    </a:lnL>
                    <a:lnR w="3175" cap="flat" cmpd="sng" algn="ctr">
                      <a:solidFill>
                        <a:schemeClr val="tx2">
                          <a:lumMod val="10000"/>
                        </a:schemeClr>
                      </a:solidFill>
                      <a:prstDash val="solid"/>
                      <a:round/>
                      <a:headEnd type="none" w="med" len="med"/>
                      <a:tailEnd type="none" w="med" len="med"/>
                    </a:lnR>
                    <a:lnT w="3175" cap="flat" cmpd="sng" algn="ctr">
                      <a:solidFill>
                        <a:schemeClr val="tx2">
                          <a:lumMod val="10000"/>
                        </a:schemeClr>
                      </a:solidFill>
                      <a:prstDash val="solid"/>
                      <a:round/>
                      <a:headEnd type="none" w="med" len="med"/>
                      <a:tailEnd type="none" w="med" len="med"/>
                    </a:lnT>
                    <a:lnB w="6350" cap="flat" cmpd="sng" algn="ctr">
                      <a:solidFill>
                        <a:schemeClr val="bg2">
                          <a:lumMod val="75000"/>
                          <a:lumOff val="25000"/>
                        </a:schemeClr>
                      </a:solidFill>
                      <a:prstDash val="solid"/>
                      <a:round/>
                      <a:headEnd type="none" w="med" len="med"/>
                      <a:tailEnd type="none" w="med" len="med"/>
                    </a:lnB>
                    <a:solidFill>
                      <a:schemeClr val="tx2">
                        <a:lumMod val="50000"/>
                        <a:alpha val="40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sz="600" b="1" baseline="0" dirty="0">
                        <a:solidFill>
                          <a:schemeClr val="accent1">
                            <a:lumMod val="60000"/>
                            <a:lumOff val="40000"/>
                          </a:schemeClr>
                        </a:solidFill>
                        <a:latin typeface="Calibri Light" panose="020F0302020204030204" pitchFamily="34" charset="0"/>
                        <a:cs typeface="Calibri Light" panose="020F0302020204030204" pitchFamily="34" charset="0"/>
                      </a:endParaRPr>
                    </a:p>
                  </a:txBody>
                  <a:tcPr anchor="ctr">
                    <a:lnL w="3175" cap="flat" cmpd="sng" algn="ctr">
                      <a:solidFill>
                        <a:schemeClr val="tx2">
                          <a:lumMod val="10000"/>
                        </a:schemeClr>
                      </a:solidFill>
                      <a:prstDash val="solid"/>
                      <a:round/>
                      <a:headEnd type="none" w="med" len="med"/>
                      <a:tailEnd type="none" w="med" len="med"/>
                    </a:lnL>
                    <a:lnR w="6350" cap="flat" cmpd="sng" algn="ctr">
                      <a:solidFill>
                        <a:schemeClr val="bg2">
                          <a:lumMod val="75000"/>
                          <a:lumOff val="25000"/>
                        </a:schemeClr>
                      </a:solidFill>
                      <a:prstDash val="solid"/>
                      <a:round/>
                      <a:headEnd type="none" w="med" len="med"/>
                      <a:tailEnd type="none" w="med" len="med"/>
                    </a:lnR>
                    <a:lnT w="3175" cap="flat" cmpd="sng" algn="ctr">
                      <a:solidFill>
                        <a:schemeClr val="tx2">
                          <a:lumMod val="10000"/>
                        </a:schemeClr>
                      </a:solidFill>
                      <a:prstDash val="solid"/>
                      <a:round/>
                      <a:headEnd type="none" w="med" len="med"/>
                      <a:tailEnd type="none" w="med" len="med"/>
                    </a:lnT>
                    <a:lnB w="6350" cap="flat" cmpd="sng" algn="ctr">
                      <a:solidFill>
                        <a:schemeClr val="bg2">
                          <a:lumMod val="75000"/>
                          <a:lumOff val="25000"/>
                        </a:schemeClr>
                      </a:solidFill>
                      <a:prstDash val="solid"/>
                      <a:round/>
                      <a:headEnd type="none" w="med" len="med"/>
                      <a:tailEnd type="none" w="med" len="med"/>
                    </a:lnB>
                    <a:solidFill>
                      <a:schemeClr val="tx2">
                        <a:lumMod val="50000"/>
                        <a:alpha val="40000"/>
                      </a:schemeClr>
                    </a:solidFill>
                  </a:tcPr>
                </a:tc>
                <a:extLst>
                  <a:ext uri="{0D108BD9-81ED-4DB2-BD59-A6C34878D82A}">
                    <a16:rowId xmlns:a16="http://schemas.microsoft.com/office/drawing/2014/main" val="1068425839"/>
                  </a:ext>
                </a:extLst>
              </a:tr>
            </a:tbl>
          </a:graphicData>
        </a:graphic>
      </p:graphicFrame>
      <p:sp>
        <p:nvSpPr>
          <p:cNvPr id="4" name="Date Placeholder 3"/>
          <p:cNvSpPr>
            <a:spLocks noGrp="1"/>
          </p:cNvSpPr>
          <p:nvPr>
            <p:ph type="dt" sz="half" idx="10"/>
          </p:nvPr>
        </p:nvSpPr>
        <p:spPr/>
        <p:txBody>
          <a:bodyPr/>
          <a:lstStyle/>
          <a:p>
            <a:fld id="{1EFF16BC-E282-4D8F-9A16-B98B9140188C}" type="datetime3">
              <a:rPr lang="en-US" smtClean="0"/>
              <a:t>9 December 2025</a:t>
            </a:fld>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30</a:t>
            </a:fld>
            <a:endParaRPr lang="en-US" dirty="0"/>
          </a:p>
        </p:txBody>
      </p:sp>
      <p:sp>
        <p:nvSpPr>
          <p:cNvPr id="7" name="TextBox 6"/>
          <p:cNvSpPr txBox="1"/>
          <p:nvPr/>
        </p:nvSpPr>
        <p:spPr>
          <a:xfrm>
            <a:off x="382588" y="6107116"/>
            <a:ext cx="3001168" cy="215444"/>
          </a:xfrm>
          <a:prstGeom prst="rect">
            <a:avLst/>
          </a:prstGeom>
          <a:noFill/>
        </p:spPr>
        <p:txBody>
          <a:bodyPr wrap="square" rtlCol="0">
            <a:spAutoFit/>
          </a:bodyPr>
          <a:lstStyle/>
          <a:p>
            <a:r>
              <a:rPr lang="en-US" sz="800" dirty="0">
                <a:solidFill>
                  <a:schemeClr val="tx2">
                    <a:lumMod val="75000"/>
                  </a:schemeClr>
                </a:solidFill>
                <a:effectLst>
                  <a:outerShdw blurRad="38100" dist="38100" dir="2700000" algn="tl">
                    <a:srgbClr val="000000">
                      <a:alpha val="43137"/>
                    </a:srgbClr>
                  </a:outerShdw>
                </a:effectLst>
                <a:cs typeface="Calibri Light" panose="020F0302020204030204" pitchFamily="34" charset="0"/>
              </a:rPr>
              <a:t>* STIGs with no DISA SCAP support</a:t>
            </a:r>
          </a:p>
        </p:txBody>
      </p:sp>
      <p:sp>
        <p:nvSpPr>
          <p:cNvPr id="8" name="TextBox 7"/>
          <p:cNvSpPr txBox="1"/>
          <p:nvPr/>
        </p:nvSpPr>
        <p:spPr>
          <a:xfrm>
            <a:off x="3383756" y="6107118"/>
            <a:ext cx="3708607" cy="215444"/>
          </a:xfrm>
          <a:prstGeom prst="rect">
            <a:avLst/>
          </a:prstGeom>
          <a:noFill/>
        </p:spPr>
        <p:txBody>
          <a:bodyPr wrap="square" rtlCol="0">
            <a:spAutoFit/>
          </a:bodyPr>
          <a:lstStyle/>
          <a:p>
            <a:r>
              <a:rPr lang="en-US" sz="800" dirty="0">
                <a:solidFill>
                  <a:schemeClr val="tx2">
                    <a:lumMod val="75000"/>
                  </a:schemeClr>
                </a:solidFill>
                <a:effectLst>
                  <a:outerShdw blurRad="38100" dist="38100" dir="2700000" algn="tl">
                    <a:srgbClr val="000000">
                      <a:alpha val="43137"/>
                    </a:srgbClr>
                  </a:outerShdw>
                </a:effectLst>
                <a:cs typeface="Calibri Light" panose="020F0302020204030204" pitchFamily="34" charset="0"/>
              </a:rPr>
              <a:t>+ Separate Download not included with Evaluate-STIG distributable</a:t>
            </a:r>
          </a:p>
        </p:txBody>
      </p:sp>
    </p:spTree>
    <p:extLst>
      <p:ext uri="{BB962C8B-B14F-4D97-AF65-F5344CB8AC3E}">
        <p14:creationId xmlns:p14="http://schemas.microsoft.com/office/powerpoint/2010/main" val="260802802"/>
      </p:ext>
    </p:extLst>
  </p:cSld>
  <p:clrMapOvr>
    <a:masterClrMapping/>
  </p:clrMapOvr>
  <p:transition spd="med">
    <p:pull/>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p:cNvGrpSpPr/>
          <p:nvPr/>
        </p:nvGrpSpPr>
        <p:grpSpPr>
          <a:xfrm>
            <a:off x="5717109" y="3970302"/>
            <a:ext cx="2392953" cy="1723933"/>
            <a:chOff x="5675808" y="3987997"/>
            <a:chExt cx="2392953" cy="1723933"/>
          </a:xfrm>
          <a:effectLst>
            <a:outerShdw blurRad="50800" dist="50800" dir="5400000" algn="ctr" rotWithShape="0">
              <a:srgbClr val="000000"/>
            </a:outerShdw>
          </a:effectLst>
        </p:grpSpPr>
        <p:pic>
          <p:nvPicPr>
            <p:cNvPr id="20" name="Picture 1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85205" y="4797530"/>
              <a:ext cx="983556" cy="914400"/>
            </a:xfrm>
            <a:prstGeom prst="rect">
              <a:avLst/>
            </a:prstGeom>
            <a:effectLst>
              <a:outerShdw blurRad="50800" dist="38100" dir="2700000" algn="tl" rotWithShape="0">
                <a:prstClr val="black">
                  <a:alpha val="40000"/>
                </a:prstClr>
              </a:outerShdw>
            </a:effectLst>
          </p:spPr>
        </p:pic>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81086" y="4032236"/>
              <a:ext cx="983556" cy="914400"/>
            </a:xfrm>
            <a:prstGeom prst="rect">
              <a:avLst/>
            </a:prstGeom>
            <a:effectLst>
              <a:outerShdw blurRad="50800" dist="38100" dir="2700000" algn="tl" rotWithShape="0">
                <a:prstClr val="black">
                  <a:alpha val="40000"/>
                </a:prstClr>
              </a:outerShdw>
            </a:effectLst>
          </p:spPr>
        </p:pic>
        <p:pic>
          <p:nvPicPr>
            <p:cNvPr id="18" name="Picture 1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79927" y="4797530"/>
              <a:ext cx="914400" cy="914400"/>
            </a:xfrm>
            <a:prstGeom prst="rect">
              <a:avLst/>
            </a:prstGeom>
            <a:effectLst>
              <a:outerShdw blurRad="50800" dist="38100" dir="2700000" algn="tl" rotWithShape="0">
                <a:prstClr val="black">
                  <a:alpha val="40000"/>
                </a:prstClr>
              </a:outerShdw>
            </a:effectLst>
          </p:spPr>
        </p:pic>
        <p:pic>
          <p:nvPicPr>
            <p:cNvPr id="19" name="Picture 1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75808" y="3987997"/>
              <a:ext cx="914400" cy="914400"/>
            </a:xfrm>
            <a:prstGeom prst="rect">
              <a:avLst/>
            </a:prstGeom>
            <a:effectLst>
              <a:outerShdw blurRad="50800" dist="38100" dir="2700000" algn="tl" rotWithShape="0">
                <a:prstClr val="black">
                  <a:alpha val="40000"/>
                </a:prstClr>
              </a:outerShdw>
            </a:effectLst>
          </p:spPr>
        </p:pic>
      </p:grpSp>
      <p:sp>
        <p:nvSpPr>
          <p:cNvPr id="2" name="Title 1"/>
          <p:cNvSpPr>
            <a:spLocks noGrp="1"/>
          </p:cNvSpPr>
          <p:nvPr>
            <p:ph type="title"/>
          </p:nvPr>
        </p:nvSpPr>
        <p:spPr/>
        <p:txBody>
          <a:bodyPr/>
          <a:lstStyle/>
          <a:p>
            <a:r>
              <a:rPr lang="en-US" dirty="0"/>
              <a:t>FIN!</a:t>
            </a:r>
          </a:p>
        </p:txBody>
      </p:sp>
      <p:sp>
        <p:nvSpPr>
          <p:cNvPr id="3" name="Content Placeholder 2"/>
          <p:cNvSpPr>
            <a:spLocks noGrp="1"/>
          </p:cNvSpPr>
          <p:nvPr>
            <p:ph idx="1"/>
          </p:nvPr>
        </p:nvSpPr>
        <p:spPr>
          <a:xfrm>
            <a:off x="368303" y="1172359"/>
            <a:ext cx="8378825" cy="733910"/>
          </a:xfrm>
        </p:spPr>
        <p:txBody>
          <a:bodyPr>
            <a:normAutofit lnSpcReduction="10000"/>
          </a:bodyPr>
          <a:lstStyle/>
          <a:p>
            <a:pPr marL="36900" indent="0" algn="ctr">
              <a:buNone/>
            </a:pPr>
            <a:r>
              <a:rPr lang="en-US" sz="4400" dirty="0"/>
              <a:t>Questions?</a:t>
            </a:r>
          </a:p>
        </p:txBody>
      </p:sp>
      <p:sp>
        <p:nvSpPr>
          <p:cNvPr id="4" name="Date Placeholder 3"/>
          <p:cNvSpPr>
            <a:spLocks noGrp="1"/>
          </p:cNvSpPr>
          <p:nvPr>
            <p:ph type="dt" sz="half" idx="10"/>
          </p:nvPr>
        </p:nvSpPr>
        <p:spPr/>
        <p:txBody>
          <a:bodyPr/>
          <a:lstStyle/>
          <a:p>
            <a:fld id="{1EFF16BC-E282-4D8F-9A16-B98B9140188C}" type="datetime3">
              <a:rPr lang="en-US" smtClean="0"/>
              <a:t>9 December 2025</a:t>
            </a:fld>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31</a:t>
            </a:fld>
            <a:endParaRPr lang="en-US" dirty="0"/>
          </a:p>
        </p:txBody>
      </p:sp>
      <p:sp>
        <p:nvSpPr>
          <p:cNvPr id="9" name="Content Placeholder 2"/>
          <p:cNvSpPr txBox="1">
            <a:spLocks/>
          </p:cNvSpPr>
          <p:nvPr/>
        </p:nvSpPr>
        <p:spPr>
          <a:xfrm>
            <a:off x="368303" y="2453643"/>
            <a:ext cx="8378825" cy="3682697"/>
          </a:xfrm>
          <a:prstGeom prst="rect">
            <a:avLst/>
          </a:prstGeom>
          <a:solidFill>
            <a:schemeClr val="bg2">
              <a:lumMod val="50000"/>
              <a:lumOff val="50000"/>
              <a:alpha val="30000"/>
            </a:schemeClr>
          </a:solidFill>
          <a:ln w="6350">
            <a:gradFill flip="none" rotWithShape="1">
              <a:gsLst>
                <a:gs pos="0">
                  <a:schemeClr val="tx2">
                    <a:lumMod val="75000"/>
                    <a:alpha val="50000"/>
                  </a:schemeClr>
                </a:gs>
                <a:gs pos="100000">
                  <a:schemeClr val="bg2">
                    <a:lumMod val="75000"/>
                    <a:lumOff val="25000"/>
                    <a:alpha val="50000"/>
                  </a:schemeClr>
                </a:gs>
              </a:gsLst>
              <a:lin ang="2700000" scaled="1"/>
              <a:tileRect/>
            </a:gradFill>
          </a:ln>
          <a:effectLst>
            <a:outerShdw blurRad="50800" dist="63500" dir="2700000" algn="tl" rotWithShape="0">
              <a:prstClr val="black">
                <a:alpha val="40000"/>
              </a:prstClr>
            </a:outerShdw>
          </a:effectLst>
        </p:spPr>
        <p:txBody>
          <a:bodyPr vert="horz" lIns="91440" tIns="45720" rIns="91440" bIns="45720" rtlCol="0" anchor="t">
            <a:normAutofit fontScale="70000" lnSpcReduction="20000"/>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100000"/>
              <a:buFont typeface="Wingdings" panose="05000000000000000000" pitchFamily="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80000"/>
              <a:buFont typeface="Courier New" panose="02070309020205020404" pitchFamily="49" charset="0"/>
              <a:buChar char="o"/>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100000"/>
              <a:buFont typeface="Calisto MT" panose="02040603050505030304" pitchFamily="18" charset="0"/>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a:lnSpc>
                <a:spcPct val="120000"/>
              </a:lnSpc>
              <a:spcBef>
                <a:spcPts val="100"/>
              </a:spcBef>
              <a:spcAft>
                <a:spcPts val="100"/>
              </a:spcAft>
            </a:pPr>
            <a:r>
              <a:rPr lang="en-US" dirty="0">
                <a:effectLst>
                  <a:outerShdw blurRad="38100" dist="38100" dir="2700000" algn="tl">
                    <a:srgbClr val="000000">
                      <a:alpha val="43137"/>
                    </a:srgbClr>
                  </a:outerShdw>
                </a:effectLst>
                <a:cs typeface="Calibri Light" panose="020F0302020204030204" pitchFamily="34" charset="0"/>
              </a:rPr>
              <a:t>Download</a:t>
            </a:r>
          </a:p>
          <a:p>
            <a:pPr lvl="1">
              <a:lnSpc>
                <a:spcPct val="120000"/>
              </a:lnSpc>
              <a:spcBef>
                <a:spcPts val="100"/>
              </a:spcBef>
              <a:spcAft>
                <a:spcPts val="100"/>
              </a:spcAft>
            </a:pPr>
            <a:r>
              <a:rPr lang="en-US" dirty="0">
                <a:effectLst>
                  <a:outerShdw blurRad="38100" dist="38100" dir="2700000" algn="tl">
                    <a:srgbClr val="000000">
                      <a:alpha val="43137"/>
                    </a:srgbClr>
                  </a:outerShdw>
                </a:effectLst>
                <a:cs typeface="Calibri Light" panose="020F0302020204030204" pitchFamily="34" charset="0"/>
              </a:rPr>
              <a:t>NIPR</a:t>
            </a:r>
          </a:p>
          <a:p>
            <a:pPr lvl="2">
              <a:lnSpc>
                <a:spcPct val="120000"/>
              </a:lnSpc>
              <a:spcBef>
                <a:spcPts val="100"/>
              </a:spcBef>
              <a:spcAft>
                <a:spcPts val="100"/>
              </a:spcAft>
            </a:pPr>
            <a:r>
              <a:rPr lang="en-US" dirty="0">
                <a:solidFill>
                  <a:schemeClr val="accent1">
                    <a:lumMod val="75000"/>
                  </a:schemeClr>
                </a:solidFill>
                <a:cs typeface="Calibri Light" panose="020F0302020204030204" pitchFamily="34" charset="0"/>
                <a:hlinkClick r:id="rId6"/>
              </a:rPr>
              <a:t>https://spork.navsea.navy.mil/nswc-crane-division/evaluate-stig/-/releases</a:t>
            </a:r>
            <a:r>
              <a:rPr lang="en-US" dirty="0">
                <a:cs typeface="Calibri Light" panose="020F0302020204030204" pitchFamily="34" charset="0"/>
              </a:rPr>
              <a:t>  ·  (Unclassified Content Only)</a:t>
            </a:r>
          </a:p>
          <a:p>
            <a:pPr lvl="2">
              <a:lnSpc>
                <a:spcPct val="120000"/>
              </a:lnSpc>
              <a:spcBef>
                <a:spcPts val="100"/>
              </a:spcBef>
              <a:spcAft>
                <a:spcPts val="100"/>
              </a:spcAft>
            </a:pPr>
            <a:r>
              <a:rPr lang="en-US" dirty="0">
                <a:solidFill>
                  <a:schemeClr val="accent1">
                    <a:lumMod val="75000"/>
                  </a:schemeClr>
                </a:solidFill>
                <a:cs typeface="Calibri Light" panose="020F0302020204030204" pitchFamily="34" charset="0"/>
                <a:hlinkClick r:id="rId7"/>
              </a:rPr>
              <a:t>https://intelshare.intelink.gov/sites/NAVSEA-RMF</a:t>
            </a:r>
            <a:r>
              <a:rPr lang="en-US" dirty="0">
                <a:cs typeface="Calibri Light" panose="020F0302020204030204" pitchFamily="34" charset="0"/>
              </a:rPr>
              <a:t>  ·  (Unclassified and CUI Content)</a:t>
            </a:r>
          </a:p>
          <a:p>
            <a:pPr lvl="1">
              <a:lnSpc>
                <a:spcPct val="120000"/>
              </a:lnSpc>
              <a:spcBef>
                <a:spcPts val="100"/>
              </a:spcBef>
              <a:spcAft>
                <a:spcPts val="100"/>
              </a:spcAft>
            </a:pPr>
            <a:r>
              <a:rPr lang="en-US" dirty="0">
                <a:effectLst>
                  <a:outerShdw blurRad="38100" dist="38100" dir="2700000" algn="tl">
                    <a:srgbClr val="000000">
                      <a:alpha val="43137"/>
                    </a:srgbClr>
                  </a:outerShdw>
                </a:effectLst>
                <a:cs typeface="Calibri Light" panose="020F0302020204030204" pitchFamily="34" charset="0"/>
              </a:rPr>
              <a:t>SIPR </a:t>
            </a:r>
          </a:p>
          <a:p>
            <a:pPr lvl="2">
              <a:lnSpc>
                <a:spcPct val="120000"/>
              </a:lnSpc>
              <a:spcBef>
                <a:spcPts val="100"/>
              </a:spcBef>
              <a:spcAft>
                <a:spcPts val="100"/>
              </a:spcAft>
            </a:pPr>
            <a:r>
              <a:rPr lang="en-US" dirty="0">
                <a:solidFill>
                  <a:schemeClr val="accent1">
                    <a:lumMod val="75000"/>
                  </a:schemeClr>
                </a:solidFill>
                <a:cs typeface="Calibri Light" panose="020F0302020204030204" pitchFamily="34" charset="0"/>
                <a:hlinkClick r:id="rId8"/>
              </a:rPr>
              <a:t>https://intelshare.intelink.sgov.gov/sites/NAVSEA-RMF</a:t>
            </a:r>
            <a:r>
              <a:rPr lang="en-US" dirty="0">
                <a:cs typeface="Calibri Light" panose="020F0302020204030204" pitchFamily="34" charset="0"/>
              </a:rPr>
              <a:t> ·  (</a:t>
            </a:r>
            <a:r>
              <a:rPr lang="en-US" dirty="0">
                <a:effectLst>
                  <a:outerShdw blurRad="38100" dist="38100" dir="2700000" algn="tl">
                    <a:srgbClr val="000000">
                      <a:alpha val="43137"/>
                    </a:srgbClr>
                  </a:outerShdw>
                </a:effectLst>
                <a:cs typeface="Calibri Light" panose="020F0302020204030204" pitchFamily="34" charset="0"/>
              </a:rPr>
              <a:t>Unclassified and CUI Content)</a:t>
            </a:r>
            <a:br>
              <a:rPr lang="en-US" dirty="0">
                <a:cs typeface="Calibri Light" panose="020F0302020204030204" pitchFamily="34" charset="0"/>
              </a:rPr>
            </a:br>
            <a:endParaRPr lang="en-US" dirty="0">
              <a:cs typeface="Calibri Light" panose="020F0302020204030204" pitchFamily="34" charset="0"/>
            </a:endParaRPr>
          </a:p>
          <a:p>
            <a:pPr>
              <a:spcBef>
                <a:spcPts val="100"/>
              </a:spcBef>
              <a:spcAft>
                <a:spcPts val="100"/>
              </a:spcAft>
            </a:pPr>
            <a:r>
              <a:rPr lang="en-US" dirty="0">
                <a:effectLst>
                  <a:outerShdw blurRad="38100" dist="38100" dir="2700000" algn="tl">
                    <a:srgbClr val="000000">
                      <a:alpha val="43137"/>
                    </a:srgbClr>
                  </a:outerShdw>
                </a:effectLst>
                <a:cs typeface="Calibri Light" panose="020F0302020204030204" pitchFamily="34" charset="0"/>
              </a:rPr>
              <a:t>Fusion Chat</a:t>
            </a:r>
          </a:p>
          <a:p>
            <a:pPr lvl="1">
              <a:spcBef>
                <a:spcPts val="100"/>
              </a:spcBef>
              <a:spcAft>
                <a:spcPts val="100"/>
              </a:spcAft>
            </a:pPr>
            <a:r>
              <a:rPr lang="en-US" dirty="0">
                <a:solidFill>
                  <a:schemeClr val="accent1">
                    <a:lumMod val="75000"/>
                  </a:schemeClr>
                </a:solidFill>
                <a:cs typeface="Calibri Light" panose="020F0302020204030204" pitchFamily="34" charset="0"/>
                <a:hlinkClick r:id="rId9"/>
              </a:rPr>
              <a:t>https://chat.navsea.navy.mil/channel/evaluate-stig</a:t>
            </a:r>
            <a:br>
              <a:rPr lang="en-US" dirty="0">
                <a:cs typeface="Calibri Light" panose="020F0302020204030204" pitchFamily="34" charset="0"/>
              </a:rPr>
            </a:br>
            <a:endParaRPr lang="en-US" dirty="0">
              <a:cs typeface="Calibri Light" panose="020F0302020204030204" pitchFamily="34" charset="0"/>
            </a:endParaRPr>
          </a:p>
          <a:p>
            <a:pPr>
              <a:spcBef>
                <a:spcPts val="100"/>
              </a:spcBef>
              <a:spcAft>
                <a:spcPts val="100"/>
              </a:spcAft>
            </a:pPr>
            <a:r>
              <a:rPr lang="en-US" dirty="0">
                <a:effectLst>
                  <a:outerShdw blurRad="38100" dist="38100" dir="2700000" algn="tl">
                    <a:srgbClr val="000000">
                      <a:alpha val="43137"/>
                    </a:srgbClr>
                  </a:outerShdw>
                </a:effectLst>
                <a:cs typeface="Calibri Light" panose="020F0302020204030204" pitchFamily="34" charset="0"/>
              </a:rPr>
              <a:t>Teams (Navy Flank Speed)</a:t>
            </a:r>
          </a:p>
          <a:p>
            <a:pPr lvl="1">
              <a:spcBef>
                <a:spcPts val="100"/>
              </a:spcBef>
              <a:spcAft>
                <a:spcPts val="100"/>
              </a:spcAft>
            </a:pPr>
            <a:r>
              <a:rPr lang="en-US" dirty="0">
                <a:effectLst>
                  <a:outerShdw blurRad="38100" dist="38100" dir="2700000" algn="tl">
                    <a:srgbClr val="000000">
                      <a:alpha val="43137"/>
                    </a:srgbClr>
                  </a:outerShdw>
                </a:effectLst>
                <a:latin typeface="Consolas" panose="020B0609020204030204" pitchFamily="49" charset="0"/>
                <a:cs typeface="Calibri Light" panose="020F0302020204030204" pitchFamily="34" charset="0"/>
              </a:rPr>
              <a:t>NAVSEA_RMF</a:t>
            </a:r>
            <a:br>
              <a:rPr lang="en-US" dirty="0">
                <a:effectLst>
                  <a:outerShdw blurRad="38100" dist="38100" dir="2700000" algn="tl">
                    <a:srgbClr val="000000">
                      <a:alpha val="43137"/>
                    </a:srgbClr>
                  </a:outerShdw>
                </a:effectLst>
                <a:latin typeface="Consolas" panose="020B0609020204030204" pitchFamily="49" charset="0"/>
                <a:cs typeface="Calibri Light" panose="020F0302020204030204" pitchFamily="34" charset="0"/>
              </a:rPr>
            </a:br>
            <a:endParaRPr lang="en-US" dirty="0">
              <a:effectLst>
                <a:outerShdw blurRad="38100" dist="38100" dir="2700000" algn="tl">
                  <a:srgbClr val="000000">
                    <a:alpha val="43137"/>
                  </a:srgbClr>
                </a:outerShdw>
              </a:effectLst>
              <a:latin typeface="Consolas" panose="020B0609020204030204" pitchFamily="49" charset="0"/>
              <a:cs typeface="Calibri Light" panose="020F0302020204030204" pitchFamily="34" charset="0"/>
            </a:endParaRPr>
          </a:p>
          <a:p>
            <a:pPr>
              <a:spcBef>
                <a:spcPts val="100"/>
              </a:spcBef>
              <a:spcAft>
                <a:spcPts val="100"/>
              </a:spcAft>
            </a:pPr>
            <a:r>
              <a:rPr lang="en-US" dirty="0">
                <a:effectLst>
                  <a:outerShdw blurRad="38100" dist="38100" dir="2700000" algn="tl">
                    <a:srgbClr val="000000">
                      <a:alpha val="43137"/>
                    </a:srgbClr>
                  </a:outerShdw>
                </a:effectLst>
                <a:cs typeface="Calibri Light" panose="020F0302020204030204" pitchFamily="34" charset="0"/>
              </a:rPr>
              <a:t>EMAIL:</a:t>
            </a:r>
          </a:p>
          <a:p>
            <a:pPr lvl="1">
              <a:spcBef>
                <a:spcPts val="100"/>
              </a:spcBef>
              <a:spcAft>
                <a:spcPts val="100"/>
              </a:spcAft>
            </a:pPr>
            <a:r>
              <a:rPr lang="en-US" b="1" dirty="0">
                <a:latin typeface="Consolas" panose="020B0609020204030204" pitchFamily="49" charset="0"/>
                <a:cs typeface="Calibri Light" panose="020F0302020204030204" pitchFamily="34" charset="0"/>
              </a:rPr>
              <a:t>eval-stig_spt@us.navy.mil</a:t>
            </a:r>
            <a:br>
              <a:rPr lang="en-US" dirty="0">
                <a:latin typeface="Consolas" panose="020B0609020204030204" pitchFamily="49" charset="0"/>
                <a:cs typeface="Calibri Light" panose="020F0302020204030204" pitchFamily="34" charset="0"/>
              </a:rPr>
            </a:br>
            <a:endParaRPr lang="en-US" dirty="0">
              <a:latin typeface="Consolas" panose="020B0609020204030204" pitchFamily="49" charset="0"/>
              <a:cs typeface="Calibri Light" panose="020F0302020204030204" pitchFamily="34" charset="0"/>
            </a:endParaRPr>
          </a:p>
          <a:p>
            <a:pPr>
              <a:spcBef>
                <a:spcPts val="100"/>
              </a:spcBef>
              <a:spcAft>
                <a:spcPts val="100"/>
              </a:spcAft>
            </a:pPr>
            <a:r>
              <a:rPr lang="en-US" dirty="0">
                <a:effectLst>
                  <a:outerShdw blurRad="38100" dist="38100" dir="2700000" algn="tl">
                    <a:srgbClr val="000000">
                      <a:alpha val="43137"/>
                    </a:srgbClr>
                  </a:outerShdw>
                </a:effectLst>
                <a:cs typeface="Calibri Light" panose="020F0302020204030204" pitchFamily="34" charset="0"/>
              </a:rPr>
              <a:t>Get Release Notifications:</a:t>
            </a:r>
          </a:p>
          <a:p>
            <a:pPr lvl="1">
              <a:spcBef>
                <a:spcPts val="100"/>
              </a:spcBef>
              <a:spcAft>
                <a:spcPts val="100"/>
              </a:spcAft>
            </a:pPr>
            <a:r>
              <a:rPr lang="en-US" dirty="0">
                <a:cs typeface="Calibri Light" panose="020F0302020204030204" pitchFamily="34" charset="0"/>
              </a:rPr>
              <a:t>Navy Personnel : Sign up </a:t>
            </a:r>
            <a:r>
              <a:rPr lang="en-US" dirty="0">
                <a:solidFill>
                  <a:schemeClr val="accent1">
                    <a:lumMod val="75000"/>
                  </a:schemeClr>
                </a:solidFill>
                <a:cs typeface="Calibri Light" panose="020F0302020204030204" pitchFamily="34" charset="0"/>
                <a:hlinkClick r:id="rId10"/>
              </a:rPr>
              <a:t>Here</a:t>
            </a:r>
            <a:endParaRPr lang="en-US" dirty="0">
              <a:solidFill>
                <a:schemeClr val="accent1">
                  <a:lumMod val="75000"/>
                </a:schemeClr>
              </a:solidFill>
              <a:cs typeface="Calibri Light" panose="020F0302020204030204" pitchFamily="34" charset="0"/>
            </a:endParaRPr>
          </a:p>
          <a:p>
            <a:pPr lvl="1">
              <a:spcBef>
                <a:spcPts val="100"/>
              </a:spcBef>
              <a:spcAft>
                <a:spcPts val="100"/>
              </a:spcAft>
            </a:pPr>
            <a:r>
              <a:rPr lang="en-US" dirty="0">
                <a:cs typeface="Calibri Light" panose="020F0302020204030204" pitchFamily="34" charset="0"/>
              </a:rPr>
              <a:t>Non-Navy : Send an email to </a:t>
            </a:r>
            <a:r>
              <a:rPr lang="en-US" b="1" dirty="0">
                <a:latin typeface="Consolas" panose="020B0609020204030204" pitchFamily="49" charset="0"/>
                <a:cs typeface="Calibri Light" panose="020F0302020204030204" pitchFamily="34" charset="0"/>
              </a:rPr>
              <a:t>eval-stig_spt@us.navy.mil</a:t>
            </a:r>
            <a:r>
              <a:rPr lang="en-US" dirty="0">
                <a:cs typeface="Calibri Light" panose="020F0302020204030204" pitchFamily="34" charset="0"/>
              </a:rPr>
              <a:t> and we’ll get you added.</a:t>
            </a:r>
          </a:p>
        </p:txBody>
      </p:sp>
      <p:sp>
        <p:nvSpPr>
          <p:cNvPr id="6" name="TextBox 5"/>
          <p:cNvSpPr txBox="1"/>
          <p:nvPr/>
        </p:nvSpPr>
        <p:spPr>
          <a:xfrm>
            <a:off x="368303" y="2053531"/>
            <a:ext cx="8378825" cy="400110"/>
          </a:xfrm>
          <a:prstGeom prst="rect">
            <a:avLst/>
          </a:prstGeom>
          <a:solidFill>
            <a:schemeClr val="accent1">
              <a:alpha val="60000"/>
            </a:schemeClr>
          </a:solidFill>
          <a:ln w="6350">
            <a:gradFill flip="none" rotWithShape="1">
              <a:gsLst>
                <a:gs pos="0">
                  <a:schemeClr val="accent1">
                    <a:lumMod val="20000"/>
                    <a:lumOff val="80000"/>
                    <a:alpha val="50000"/>
                  </a:schemeClr>
                </a:gs>
                <a:gs pos="100000">
                  <a:schemeClr val="accent1">
                    <a:lumMod val="75000"/>
                    <a:alpha val="50000"/>
                  </a:schemeClr>
                </a:gs>
              </a:gsLst>
              <a:lin ang="2700000" scaled="1"/>
              <a:tileRect/>
            </a:gradFill>
          </a:ln>
          <a:effectLst>
            <a:outerShdw blurRad="50800" dist="63500" dir="2700000" algn="tl" rotWithShape="0">
              <a:prstClr val="black">
                <a:alpha val="40000"/>
              </a:prstClr>
            </a:outerShdw>
          </a:effectLst>
        </p:spPr>
        <p:txBody>
          <a:bodyPr wrap="square" rtlCol="0">
            <a:spAutoFit/>
          </a:bodyPr>
          <a:lstStyle/>
          <a:p>
            <a:r>
              <a:rPr lang="en-US" sz="2000" dirty="0">
                <a:solidFill>
                  <a:schemeClr val="bg2">
                    <a:lumMod val="20000"/>
                    <a:lumOff val="80000"/>
                  </a:schemeClr>
                </a:solidFill>
              </a:rPr>
              <a:t>Connect!</a:t>
            </a:r>
          </a:p>
        </p:txBody>
      </p:sp>
    </p:spTree>
    <p:extLst>
      <p:ext uri="{BB962C8B-B14F-4D97-AF65-F5344CB8AC3E}">
        <p14:creationId xmlns:p14="http://schemas.microsoft.com/office/powerpoint/2010/main" val="3354998588"/>
      </p:ext>
    </p:extLst>
  </p:cSld>
  <p:clrMapOvr>
    <a:masterClrMapping/>
  </p:clrMapOvr>
  <p:transition spd="slow">
    <p:cover dir="d"/>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1EFF16BC-E282-4D8F-9A16-B98B9140188C}" type="datetime3">
              <a:rPr lang="en-US" smtClean="0"/>
              <a:t>9 December 2025</a:t>
            </a:fld>
            <a:endParaRPr lang="en-US" dirty="0"/>
          </a:p>
        </p:txBody>
      </p:sp>
      <p:sp>
        <p:nvSpPr>
          <p:cNvPr id="2" name="Title 1"/>
          <p:cNvSpPr>
            <a:spLocks noGrp="1"/>
          </p:cNvSpPr>
          <p:nvPr>
            <p:ph type="title"/>
          </p:nvPr>
        </p:nvSpPr>
        <p:spPr/>
        <p:txBody>
          <a:bodyPr/>
          <a:lstStyle/>
          <a:p>
            <a:r>
              <a:rPr lang="en-US" dirty="0"/>
              <a:t>Agenda – Intro/Basic Usage</a:t>
            </a:r>
          </a:p>
        </p:txBody>
      </p:sp>
      <p:sp>
        <p:nvSpPr>
          <p:cNvPr id="3" name="Content Placeholder 2"/>
          <p:cNvSpPr>
            <a:spLocks noGrp="1"/>
          </p:cNvSpPr>
          <p:nvPr>
            <p:ph idx="4294967295"/>
          </p:nvPr>
        </p:nvSpPr>
        <p:spPr>
          <a:xfrm>
            <a:off x="382589" y="1242679"/>
            <a:ext cx="8378825" cy="4927600"/>
          </a:xfrm>
        </p:spPr>
        <p:txBody>
          <a:bodyPr/>
          <a:lstStyle/>
          <a:p>
            <a:r>
              <a:rPr lang="en-US" dirty="0"/>
              <a:t>About Evaluate-STIG</a:t>
            </a:r>
            <a:br>
              <a:rPr lang="en-US" dirty="0"/>
            </a:br>
            <a:endParaRPr lang="en-US" dirty="0"/>
          </a:p>
          <a:p>
            <a:r>
              <a:rPr lang="en-US" dirty="0"/>
              <a:t>System Requirements and Prerequisites</a:t>
            </a:r>
            <a:br>
              <a:rPr lang="en-US" dirty="0"/>
            </a:br>
            <a:endParaRPr lang="en-US" dirty="0"/>
          </a:p>
          <a:p>
            <a:r>
              <a:rPr lang="en-US" dirty="0"/>
              <a:t>Evaluate-STIG Options</a:t>
            </a:r>
            <a:br>
              <a:rPr lang="en-US" dirty="0"/>
            </a:br>
            <a:endParaRPr lang="en-US" dirty="0"/>
          </a:p>
          <a:p>
            <a:r>
              <a:rPr lang="en-US" dirty="0"/>
              <a:t>Demo - Basic Usage</a:t>
            </a:r>
            <a:br>
              <a:rPr lang="en-US" dirty="0"/>
            </a:br>
            <a:endParaRPr lang="en-US" dirty="0"/>
          </a:p>
          <a:p>
            <a:r>
              <a:rPr lang="en-US" dirty="0"/>
              <a:t>Release Cadence</a:t>
            </a:r>
            <a:br>
              <a:rPr lang="en-US" dirty="0"/>
            </a:br>
            <a:endParaRPr lang="en-US" dirty="0"/>
          </a:p>
          <a:p>
            <a:r>
              <a:rPr lang="en-US" dirty="0"/>
              <a:t>Q&amp;A</a:t>
            </a:r>
          </a:p>
        </p:txBody>
      </p:sp>
    </p:spTree>
    <p:extLst>
      <p:ext uri="{BB962C8B-B14F-4D97-AF65-F5344CB8AC3E}">
        <p14:creationId xmlns:p14="http://schemas.microsoft.com/office/powerpoint/2010/main" val="336805469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1EFF16BC-E282-4D8F-9A16-B98B9140188C}" type="datetime3">
              <a:rPr lang="en-US" smtClean="0"/>
              <a:t>9 December 2025</a:t>
            </a:fld>
            <a:endParaRPr lang="en-US" dirty="0"/>
          </a:p>
        </p:txBody>
      </p:sp>
      <p:sp>
        <p:nvSpPr>
          <p:cNvPr id="2" name="Title 1"/>
          <p:cNvSpPr>
            <a:spLocks noGrp="1"/>
          </p:cNvSpPr>
          <p:nvPr>
            <p:ph type="title"/>
          </p:nvPr>
        </p:nvSpPr>
        <p:spPr/>
        <p:txBody>
          <a:bodyPr/>
          <a:lstStyle/>
          <a:p>
            <a:r>
              <a:rPr lang="en-US" dirty="0"/>
              <a:t>Agenda –Linux &amp; Remote Scans</a:t>
            </a:r>
          </a:p>
        </p:txBody>
      </p:sp>
      <p:sp>
        <p:nvSpPr>
          <p:cNvPr id="3" name="Content Placeholder 2"/>
          <p:cNvSpPr>
            <a:spLocks noGrp="1"/>
          </p:cNvSpPr>
          <p:nvPr>
            <p:ph idx="4294967295"/>
          </p:nvPr>
        </p:nvSpPr>
        <p:spPr>
          <a:xfrm>
            <a:off x="382589" y="1242679"/>
            <a:ext cx="8378825" cy="4927600"/>
          </a:xfrm>
        </p:spPr>
        <p:txBody>
          <a:bodyPr>
            <a:normAutofit lnSpcReduction="10000"/>
          </a:bodyPr>
          <a:lstStyle/>
          <a:p>
            <a:r>
              <a:rPr lang="en-US" dirty="0"/>
              <a:t>Linux Scanning</a:t>
            </a:r>
          </a:p>
          <a:p>
            <a:pPr lvl="1"/>
            <a:r>
              <a:rPr lang="en-US" dirty="0"/>
              <a:t>Demo</a:t>
            </a:r>
          </a:p>
          <a:p>
            <a:endParaRPr lang="en-US" dirty="0"/>
          </a:p>
          <a:p>
            <a:r>
              <a:rPr lang="en-US" dirty="0"/>
              <a:t>Remote Scanning</a:t>
            </a:r>
          </a:p>
          <a:p>
            <a:pPr lvl="1"/>
            <a:r>
              <a:rPr lang="en-US" dirty="0"/>
              <a:t>Remote Scanning Process</a:t>
            </a:r>
          </a:p>
          <a:p>
            <a:pPr lvl="1"/>
            <a:r>
              <a:rPr lang="en-US" dirty="0"/>
              <a:t>Evaluate-STIG Options</a:t>
            </a:r>
          </a:p>
          <a:p>
            <a:pPr lvl="1"/>
            <a:r>
              <a:rPr lang="en-US" dirty="0"/>
              <a:t>Windows to Windows</a:t>
            </a:r>
          </a:p>
          <a:p>
            <a:pPr lvl="1"/>
            <a:r>
              <a:rPr lang="en-US" dirty="0"/>
              <a:t>Demo</a:t>
            </a:r>
          </a:p>
          <a:p>
            <a:pPr lvl="1"/>
            <a:r>
              <a:rPr lang="en-US" dirty="0"/>
              <a:t>Windows to Linux</a:t>
            </a:r>
          </a:p>
          <a:p>
            <a:pPr lvl="1"/>
            <a:r>
              <a:rPr lang="en-US" dirty="0"/>
              <a:t>Demo</a:t>
            </a:r>
          </a:p>
          <a:p>
            <a:pPr marL="36900" indent="0">
              <a:buNone/>
            </a:pPr>
            <a:endParaRPr lang="en-US" dirty="0"/>
          </a:p>
          <a:p>
            <a:r>
              <a:rPr lang="en-US" dirty="0"/>
              <a:t>Q&amp;A</a:t>
            </a:r>
          </a:p>
        </p:txBody>
      </p:sp>
    </p:spTree>
    <p:extLst>
      <p:ext uri="{BB962C8B-B14F-4D97-AF65-F5344CB8AC3E}">
        <p14:creationId xmlns:p14="http://schemas.microsoft.com/office/powerpoint/2010/main" val="40103346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1EFF16BC-E282-4D8F-9A16-B98B9140188C}" type="datetime3">
              <a:rPr lang="en-US" smtClean="0"/>
              <a:t>9 December 2025</a:t>
            </a:fld>
            <a:endParaRPr lang="en-US" dirty="0"/>
          </a:p>
        </p:txBody>
      </p:sp>
      <p:sp>
        <p:nvSpPr>
          <p:cNvPr id="2" name="Title 1"/>
          <p:cNvSpPr>
            <a:spLocks noGrp="1"/>
          </p:cNvSpPr>
          <p:nvPr>
            <p:ph type="title"/>
          </p:nvPr>
        </p:nvSpPr>
        <p:spPr/>
        <p:txBody>
          <a:bodyPr/>
          <a:lstStyle/>
          <a:p>
            <a:r>
              <a:rPr lang="en-US" dirty="0"/>
              <a:t>Agenda – Answer Files</a:t>
            </a:r>
          </a:p>
        </p:txBody>
      </p:sp>
      <p:sp>
        <p:nvSpPr>
          <p:cNvPr id="3" name="Content Placeholder 2"/>
          <p:cNvSpPr>
            <a:spLocks noGrp="1"/>
          </p:cNvSpPr>
          <p:nvPr>
            <p:ph idx="4294967295"/>
          </p:nvPr>
        </p:nvSpPr>
        <p:spPr>
          <a:xfrm>
            <a:off x="382589" y="1242679"/>
            <a:ext cx="8378825" cy="4927600"/>
          </a:xfrm>
        </p:spPr>
        <p:txBody>
          <a:bodyPr/>
          <a:lstStyle/>
          <a:p>
            <a:r>
              <a:rPr lang="en-US" dirty="0"/>
              <a:t>What Are They?</a:t>
            </a:r>
            <a:br>
              <a:rPr lang="en-US" dirty="0"/>
            </a:br>
            <a:endParaRPr lang="en-US" dirty="0"/>
          </a:p>
          <a:p>
            <a:r>
              <a:rPr lang="en-US" dirty="0"/>
              <a:t>Development Cycle and Anatomy</a:t>
            </a:r>
            <a:br>
              <a:rPr lang="en-US" dirty="0"/>
            </a:br>
            <a:endParaRPr lang="en-US" dirty="0"/>
          </a:p>
          <a:p>
            <a:r>
              <a:rPr lang="en-US" dirty="0"/>
              <a:t>Process Flow</a:t>
            </a:r>
            <a:br>
              <a:rPr lang="en-US" dirty="0"/>
            </a:br>
            <a:endParaRPr lang="en-US" dirty="0"/>
          </a:p>
          <a:p>
            <a:r>
              <a:rPr lang="en-US" dirty="0"/>
              <a:t>Demo – Answer Files</a:t>
            </a:r>
            <a:br>
              <a:rPr lang="en-US" dirty="0"/>
            </a:br>
            <a:endParaRPr lang="en-US" dirty="0"/>
          </a:p>
          <a:p>
            <a:r>
              <a:rPr lang="en-US" dirty="0"/>
              <a:t>Q&amp;A</a:t>
            </a:r>
          </a:p>
        </p:txBody>
      </p:sp>
    </p:spTree>
    <p:extLst>
      <p:ext uri="{BB962C8B-B14F-4D97-AF65-F5344CB8AC3E}">
        <p14:creationId xmlns:p14="http://schemas.microsoft.com/office/powerpoint/2010/main" val="320433412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8E22D01-1975-40ED-A8C1-0F00AE7704A0}" type="datetime3">
              <a:rPr lang="en-US" smtClean="0"/>
              <a:t>9 December 2025</a:t>
            </a:fld>
            <a:endParaRPr lang="en-US" dirty="0"/>
          </a:p>
        </p:txBody>
      </p:sp>
      <p:sp>
        <p:nvSpPr>
          <p:cNvPr id="4" name="Title 3"/>
          <p:cNvSpPr>
            <a:spLocks noGrp="1"/>
          </p:cNvSpPr>
          <p:nvPr>
            <p:ph type="title"/>
          </p:nvPr>
        </p:nvSpPr>
        <p:spPr/>
        <p:txBody>
          <a:bodyPr/>
          <a:lstStyle/>
          <a:p>
            <a:r>
              <a:rPr lang="en-US" dirty="0"/>
              <a:t>Demo</a:t>
            </a:r>
          </a:p>
        </p:txBody>
      </p:sp>
      <p:sp>
        <p:nvSpPr>
          <p:cNvPr id="5" name="Content Placeholder 2"/>
          <p:cNvSpPr txBox="1">
            <a:spLocks/>
          </p:cNvSpPr>
          <p:nvPr/>
        </p:nvSpPr>
        <p:spPr>
          <a:xfrm>
            <a:off x="0" y="2573340"/>
            <a:ext cx="9144000" cy="1608137"/>
          </a:xfrm>
          <a:prstGeom prst="rect">
            <a:avLst/>
          </a:prstGeom>
          <a:effectLst>
            <a:outerShdw blurRad="25400" dir="17880000">
              <a:srgbClr val="000000">
                <a:alpha val="46000"/>
              </a:srgbClr>
            </a:outerShdw>
          </a:effectLst>
        </p:spPr>
        <p:txBody>
          <a:bodyPr vert="horz" lIns="91440" tIns="45720" rIns="91440" bIns="45720" rtlCol="0" anchor="t">
            <a:noAutofit/>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100000"/>
              <a:buFont typeface="Wingdings" panose="05000000000000000000" pitchFamily="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80000"/>
              <a:buFont typeface="Courier New" panose="02070309020205020404" pitchFamily="49" charset="0"/>
              <a:buChar char="o"/>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100000"/>
              <a:buFont typeface="Calisto MT" panose="02040603050505030304" pitchFamily="18" charset="0"/>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36900" indent="0" algn="ctr">
              <a:buNone/>
            </a:pPr>
            <a:r>
              <a:rPr lang="en-US" sz="9600" dirty="0">
                <a:solidFill>
                  <a:schemeClr val="accent1">
                    <a:lumMod val="60000"/>
                    <a:lumOff val="40000"/>
                  </a:schemeClr>
                </a:solidFill>
                <a:effectLst>
                  <a:outerShdw blurRad="50800" dist="38100" dir="2700000" algn="tl" rotWithShape="0">
                    <a:prstClr val="black">
                      <a:alpha val="40000"/>
                    </a:prstClr>
                  </a:outerShdw>
                </a:effectLst>
              </a:rPr>
              <a:t>Live Demo</a:t>
            </a:r>
          </a:p>
        </p:txBody>
      </p:sp>
    </p:spTree>
    <p:extLst>
      <p:ext uri="{BB962C8B-B14F-4D97-AF65-F5344CB8AC3E}">
        <p14:creationId xmlns:p14="http://schemas.microsoft.com/office/powerpoint/2010/main" val="595488580"/>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Checklist Documentation</a:t>
            </a:r>
          </a:p>
        </p:txBody>
      </p:sp>
      <p:sp>
        <p:nvSpPr>
          <p:cNvPr id="4" name="Date Placeholder 3"/>
          <p:cNvSpPr>
            <a:spLocks noGrp="1"/>
          </p:cNvSpPr>
          <p:nvPr>
            <p:ph type="dt" sz="half" idx="10"/>
          </p:nvPr>
        </p:nvSpPr>
        <p:spPr/>
        <p:txBody>
          <a:bodyPr/>
          <a:lstStyle/>
          <a:p>
            <a:fld id="{1EFF16BC-E282-4D8F-9A16-B98B9140188C}" type="datetime3">
              <a:rPr lang="en-US" smtClean="0"/>
              <a:t>9 December 2025</a:t>
            </a:fld>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4</a:t>
            </a:fld>
            <a:endParaRPr lang="en-US" dirty="0"/>
          </a:p>
        </p:txBody>
      </p:sp>
      <p:pic>
        <p:nvPicPr>
          <p:cNvPr id="9" name="Content Placeholder 8"/>
          <p:cNvPicPr>
            <a:picLocks noGrp="1" noChangeAspect="1"/>
          </p:cNvPicPr>
          <p:nvPr>
            <p:ph idx="1"/>
          </p:nvPr>
        </p:nvPicPr>
        <p:blipFill>
          <a:blip r:embed="rId2"/>
          <a:stretch>
            <a:fillRect/>
          </a:stretch>
        </p:blipFill>
        <p:spPr>
          <a:xfrm>
            <a:off x="839867" y="1232995"/>
            <a:ext cx="7464266" cy="4927600"/>
          </a:xfrm>
          <a:prstGeom prst="rect">
            <a:avLst/>
          </a:prstGeom>
          <a:effectLst>
            <a:outerShdw blurRad="50800" dist="63500" dir="2700000" algn="tl" rotWithShape="0">
              <a:prstClr val="black">
                <a:alpha val="40000"/>
              </a:prstClr>
            </a:outerShdw>
          </a:effectLst>
        </p:spPr>
      </p:pic>
      <p:grpSp>
        <p:nvGrpSpPr>
          <p:cNvPr id="3" name="Group 2"/>
          <p:cNvGrpSpPr/>
          <p:nvPr/>
        </p:nvGrpSpPr>
        <p:grpSpPr>
          <a:xfrm>
            <a:off x="1956141" y="2026764"/>
            <a:ext cx="1660814" cy="763262"/>
            <a:chOff x="2012941" y="2665738"/>
            <a:chExt cx="1660814" cy="763262"/>
          </a:xfrm>
          <a:effectLst>
            <a:outerShdw blurRad="50800" dist="63500" dir="8100000" algn="tr" rotWithShape="0">
              <a:prstClr val="black">
                <a:alpha val="40000"/>
              </a:prstClr>
            </a:outerShdw>
          </a:effectLst>
        </p:grpSpPr>
        <p:sp>
          <p:nvSpPr>
            <p:cNvPr id="12" name="Pentagon 11"/>
            <p:cNvSpPr/>
            <p:nvPr/>
          </p:nvSpPr>
          <p:spPr>
            <a:xfrm>
              <a:off x="2012941" y="2665739"/>
              <a:ext cx="1660814" cy="763261"/>
            </a:xfrm>
            <a:prstGeom prst="homePlate">
              <a:avLst/>
            </a:prstGeom>
            <a:solidFill>
              <a:schemeClr val="accent3">
                <a:lumMod val="60000"/>
                <a:lumOff val="4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p:cNvSpPr/>
            <p:nvPr/>
          </p:nvSpPr>
          <p:spPr>
            <a:xfrm>
              <a:off x="2012941" y="2665738"/>
              <a:ext cx="1660814" cy="7632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a:solidFill>
                    <a:schemeClr val="accent3">
                      <a:lumMod val="50000"/>
                    </a:schemeClr>
                  </a:solidFill>
                </a:rPr>
                <a:t>‘</a:t>
              </a:r>
              <a:r>
                <a:rPr lang="en-US" sz="1200" b="1" dirty="0">
                  <a:solidFill>
                    <a:schemeClr val="accent3">
                      <a:lumMod val="50000"/>
                    </a:schemeClr>
                  </a:solidFill>
                </a:rPr>
                <a:t>Check Text’ requirement is evaluated</a:t>
              </a:r>
            </a:p>
          </p:txBody>
        </p:sp>
      </p:grpSp>
      <p:grpSp>
        <p:nvGrpSpPr>
          <p:cNvPr id="6" name="Group 5"/>
          <p:cNvGrpSpPr/>
          <p:nvPr/>
        </p:nvGrpSpPr>
        <p:grpSpPr>
          <a:xfrm>
            <a:off x="1956141" y="3520548"/>
            <a:ext cx="1660814" cy="763262"/>
            <a:chOff x="2012941" y="4079405"/>
            <a:chExt cx="1660814" cy="763262"/>
          </a:xfrm>
          <a:effectLst>
            <a:outerShdw blurRad="50800" dist="63500" dir="8100000" algn="tr" rotWithShape="0">
              <a:prstClr val="black">
                <a:alpha val="40000"/>
              </a:prstClr>
            </a:outerShdw>
          </a:effectLst>
        </p:grpSpPr>
        <p:sp>
          <p:nvSpPr>
            <p:cNvPr id="16" name="Pentagon 15"/>
            <p:cNvSpPr/>
            <p:nvPr/>
          </p:nvSpPr>
          <p:spPr>
            <a:xfrm>
              <a:off x="2012941" y="4079405"/>
              <a:ext cx="1660814" cy="763261"/>
            </a:xfrm>
            <a:prstGeom prst="homePlate">
              <a:avLst/>
            </a:prstGeom>
            <a:solidFill>
              <a:schemeClr val="accent3">
                <a:lumMod val="60000"/>
                <a:lumOff val="4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p:cNvSpPr/>
            <p:nvPr/>
          </p:nvSpPr>
          <p:spPr>
            <a:xfrm>
              <a:off x="2012941" y="4079405"/>
              <a:ext cx="1660814" cy="7632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dirty="0">
                  <a:solidFill>
                    <a:schemeClr val="accent3">
                      <a:lumMod val="50000"/>
                    </a:schemeClr>
                  </a:solidFill>
                </a:rPr>
                <a:t>Configuration documented into ‘Finding Details’</a:t>
              </a:r>
            </a:p>
          </p:txBody>
        </p:sp>
      </p:grpSp>
      <p:grpSp>
        <p:nvGrpSpPr>
          <p:cNvPr id="7" name="Group 6"/>
          <p:cNvGrpSpPr/>
          <p:nvPr/>
        </p:nvGrpSpPr>
        <p:grpSpPr>
          <a:xfrm>
            <a:off x="1956141" y="5015706"/>
            <a:ext cx="1660814" cy="763261"/>
            <a:chOff x="2012941" y="5257010"/>
            <a:chExt cx="1660814" cy="763261"/>
          </a:xfrm>
          <a:effectLst>
            <a:outerShdw blurRad="50800" dist="63500" dir="8100000" algn="tr" rotWithShape="0">
              <a:prstClr val="black">
                <a:alpha val="40000"/>
              </a:prstClr>
            </a:outerShdw>
          </a:effectLst>
        </p:grpSpPr>
        <p:sp>
          <p:nvSpPr>
            <p:cNvPr id="19" name="Pentagon 18"/>
            <p:cNvSpPr/>
            <p:nvPr/>
          </p:nvSpPr>
          <p:spPr>
            <a:xfrm>
              <a:off x="2012941" y="5257010"/>
              <a:ext cx="1660814" cy="763261"/>
            </a:xfrm>
            <a:prstGeom prst="homePlate">
              <a:avLst/>
            </a:prstGeom>
            <a:solidFill>
              <a:schemeClr val="accent1">
                <a:lumMod val="60000"/>
                <a:lumOff val="4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p:cNvSpPr/>
            <p:nvPr/>
          </p:nvSpPr>
          <p:spPr>
            <a:xfrm>
              <a:off x="2012941" y="5257010"/>
              <a:ext cx="1660814" cy="7632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dirty="0">
                  <a:solidFill>
                    <a:schemeClr val="accent1">
                      <a:lumMod val="50000"/>
                    </a:schemeClr>
                  </a:solidFill>
                </a:rPr>
                <a:t>Optional Answer</a:t>
              </a:r>
              <a:br>
                <a:rPr lang="en-US" sz="1200" b="1" dirty="0">
                  <a:solidFill>
                    <a:schemeClr val="accent1">
                      <a:lumMod val="50000"/>
                    </a:schemeClr>
                  </a:solidFill>
                </a:rPr>
              </a:br>
              <a:r>
                <a:rPr lang="en-US" sz="1200" b="1" dirty="0">
                  <a:solidFill>
                    <a:schemeClr val="accent1">
                      <a:lumMod val="50000"/>
                    </a:schemeClr>
                  </a:solidFill>
                </a:rPr>
                <a:t>File text placed in ‘Comments’</a:t>
              </a:r>
            </a:p>
          </p:txBody>
        </p:sp>
      </p:grpSp>
    </p:spTree>
    <p:extLst>
      <p:ext uri="{BB962C8B-B14F-4D97-AF65-F5344CB8AC3E}">
        <p14:creationId xmlns:p14="http://schemas.microsoft.com/office/powerpoint/2010/main" val="433135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0-#ppt_w/2"/>
                                          </p:val>
                                        </p:tav>
                                        <p:tav tm="100000">
                                          <p:val>
                                            <p:strVal val="#ppt_x"/>
                                          </p:val>
                                        </p:tav>
                                      </p:tavLst>
                                    </p:anim>
                                    <p:anim calcmode="lin" valueType="num">
                                      <p:cBhvr additive="base">
                                        <p:cTn id="12" dur="500" fill="hold"/>
                                        <p:tgtEl>
                                          <p:spTgt spid="6"/>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0-#ppt_w/2"/>
                                          </p:val>
                                        </p:tav>
                                        <p:tav tm="100000">
                                          <p:val>
                                            <p:strVal val="#ppt_x"/>
                                          </p:val>
                                        </p:tav>
                                      </p:tavLst>
                                    </p:anim>
                                    <p:anim calcmode="lin" valueType="num">
                                      <p:cBhvr additive="base">
                                        <p:cTn id="16"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half" idx="1"/>
          </p:nvPr>
        </p:nvSpPr>
        <p:spPr>
          <a:xfrm>
            <a:off x="382590" y="1289052"/>
            <a:ext cx="4098133" cy="4828611"/>
          </a:xfrm>
          <a:gradFill flip="none" rotWithShape="1">
            <a:gsLst>
              <a:gs pos="0">
                <a:schemeClr val="accent2">
                  <a:lumMod val="50000"/>
                  <a:alpha val="25000"/>
                </a:schemeClr>
              </a:gs>
              <a:gs pos="100000">
                <a:schemeClr val="accent2">
                  <a:lumMod val="75000"/>
                  <a:alpha val="25000"/>
                </a:schemeClr>
              </a:gs>
            </a:gsLst>
            <a:lin ang="16200000" scaled="1"/>
            <a:tileRect/>
          </a:gradFill>
          <a:effectLst>
            <a:outerShdw blurRad="50800" dist="63500" dir="8100000" algn="tr" rotWithShape="0">
              <a:prstClr val="black">
                <a:alpha val="40000"/>
              </a:prstClr>
            </a:outerShdw>
          </a:effectLst>
        </p:spPr>
        <p:txBody>
          <a:bodyPr>
            <a:normAutofit fontScale="92500" lnSpcReduction="10000"/>
          </a:bodyPr>
          <a:lstStyle/>
          <a:p>
            <a:pPr marL="0" indent="0" algn="ctr">
              <a:buNone/>
            </a:pPr>
            <a:r>
              <a:rPr lang="en-US" sz="2400" dirty="0">
                <a:solidFill>
                  <a:schemeClr val="accent2"/>
                </a:solidFill>
                <a:effectLst>
                  <a:outerShdw blurRad="38100" dist="38100" dir="2700000" algn="tl">
                    <a:srgbClr val="000000">
                      <a:alpha val="43137"/>
                    </a:srgbClr>
                  </a:outerShdw>
                </a:effectLst>
              </a:rPr>
              <a:t>Traditional</a:t>
            </a:r>
            <a:br>
              <a:rPr lang="en-US" sz="2400" dirty="0">
                <a:solidFill>
                  <a:schemeClr val="accent2"/>
                </a:solidFill>
                <a:effectLst>
                  <a:outerShdw blurRad="38100" dist="38100" dir="2700000" algn="tl">
                    <a:srgbClr val="000000">
                      <a:alpha val="43137"/>
                    </a:srgbClr>
                  </a:outerShdw>
                </a:effectLst>
              </a:rPr>
            </a:br>
            <a:r>
              <a:rPr lang="en-US" sz="1800" dirty="0">
                <a:solidFill>
                  <a:schemeClr val="accent2"/>
                </a:solidFill>
                <a:effectLst>
                  <a:outerShdw blurRad="38100" dist="38100" dir="2700000" algn="tl">
                    <a:srgbClr val="000000">
                      <a:alpha val="43137"/>
                    </a:srgbClr>
                  </a:outerShdw>
                </a:effectLst>
                <a:latin typeface="Calibri Light" panose="020F0302020204030204" pitchFamily="34" charset="0"/>
                <a:cs typeface="Calibri Light" panose="020F0302020204030204" pitchFamily="34" charset="0"/>
              </a:rPr>
              <a:t>(SCAP + Manual)</a:t>
            </a:r>
          </a:p>
          <a:p>
            <a:pPr marL="0" indent="0" algn="ctr">
              <a:buNone/>
            </a:pPr>
            <a:endParaRPr lang="en-US" sz="800" dirty="0">
              <a:solidFill>
                <a:schemeClr val="accent2"/>
              </a:solidFill>
              <a:latin typeface="Calibri Light" panose="020F0302020204030204" pitchFamily="34" charset="0"/>
              <a:cs typeface="Calibri Light" panose="020F0302020204030204" pitchFamily="34" charset="0"/>
            </a:endParaRPr>
          </a:p>
          <a:p>
            <a:r>
              <a:rPr lang="en-US" dirty="0">
                <a:solidFill>
                  <a:schemeClr val="accent2"/>
                </a:solidFill>
                <a:effectLst>
                  <a:outerShdw blurRad="38100" dist="38100" dir="2700000" algn="tl">
                    <a:srgbClr val="000000">
                      <a:alpha val="43137"/>
                    </a:srgbClr>
                  </a:outerShdw>
                </a:effectLst>
                <a:cs typeface="Calibri Light" panose="020F0302020204030204" pitchFamily="34" charset="0"/>
              </a:rPr>
              <a:t>Analyst:</a:t>
            </a:r>
          </a:p>
          <a:p>
            <a:pPr lvl="1"/>
            <a:r>
              <a:rPr lang="en-US" dirty="0">
                <a:solidFill>
                  <a:schemeClr val="accent2"/>
                </a:solidFill>
                <a:latin typeface="Calibri Light" panose="020F0302020204030204" pitchFamily="34" charset="0"/>
                <a:cs typeface="Calibri Light" panose="020F0302020204030204" pitchFamily="34" charset="0"/>
              </a:rPr>
              <a:t>Determines which STIGs are applicable to asset</a:t>
            </a:r>
          </a:p>
          <a:p>
            <a:pPr lvl="1"/>
            <a:r>
              <a:rPr lang="en-US" dirty="0">
                <a:solidFill>
                  <a:schemeClr val="accent2"/>
                </a:solidFill>
                <a:latin typeface="Calibri Light" panose="020F0302020204030204" pitchFamily="34" charset="0"/>
                <a:cs typeface="Calibri Light" panose="020F0302020204030204" pitchFamily="34" charset="0"/>
              </a:rPr>
              <a:t>Imports STIGs into STIG Viewer and creates blank checklists</a:t>
            </a:r>
          </a:p>
          <a:p>
            <a:pPr lvl="1"/>
            <a:r>
              <a:rPr lang="en-US" dirty="0">
                <a:solidFill>
                  <a:schemeClr val="accent2"/>
                </a:solidFill>
                <a:latin typeface="Calibri Light" panose="020F0302020204030204" pitchFamily="34" charset="0"/>
                <a:cs typeface="Calibri Light" panose="020F0302020204030204" pitchFamily="34" charset="0"/>
              </a:rPr>
              <a:t>Installs SCAP benchmarks (if available) and runs scan</a:t>
            </a:r>
          </a:p>
          <a:p>
            <a:pPr lvl="1"/>
            <a:r>
              <a:rPr lang="en-US" dirty="0">
                <a:solidFill>
                  <a:schemeClr val="accent2"/>
                </a:solidFill>
                <a:latin typeface="Calibri Light" panose="020F0302020204030204" pitchFamily="34" charset="0"/>
                <a:cs typeface="Calibri Light" panose="020F0302020204030204" pitchFamily="34" charset="0"/>
              </a:rPr>
              <a:t>Opens each checklist and imports applicable XCCDF file (if available)</a:t>
            </a:r>
          </a:p>
          <a:p>
            <a:pPr lvl="1"/>
            <a:r>
              <a:rPr lang="en-US" dirty="0">
                <a:solidFill>
                  <a:schemeClr val="accent2"/>
                </a:solidFill>
                <a:latin typeface="Calibri Light" panose="020F0302020204030204" pitchFamily="34" charset="0"/>
                <a:cs typeface="Calibri Light" panose="020F0302020204030204" pitchFamily="34" charset="0"/>
              </a:rPr>
              <a:t>Manually reviews and documents Not Reviewed and Open items for each STIG checklist.</a:t>
            </a:r>
          </a:p>
          <a:p>
            <a:pPr marL="36900" indent="0">
              <a:buNone/>
            </a:pPr>
            <a:endParaRPr lang="en-US" dirty="0"/>
          </a:p>
        </p:txBody>
      </p:sp>
      <p:sp>
        <p:nvSpPr>
          <p:cNvPr id="6" name="Title 5"/>
          <p:cNvSpPr>
            <a:spLocks noGrp="1"/>
          </p:cNvSpPr>
          <p:nvPr>
            <p:ph type="title"/>
          </p:nvPr>
        </p:nvSpPr>
        <p:spPr/>
        <p:txBody>
          <a:bodyPr/>
          <a:lstStyle/>
          <a:p>
            <a:r>
              <a:rPr lang="en-US" dirty="0"/>
              <a:t>Process Comparison</a:t>
            </a:r>
          </a:p>
        </p:txBody>
      </p:sp>
      <p:sp>
        <p:nvSpPr>
          <p:cNvPr id="8" name="Content Placeholder 7"/>
          <p:cNvSpPr>
            <a:spLocks noGrp="1"/>
          </p:cNvSpPr>
          <p:nvPr>
            <p:ph sz="half" idx="2"/>
          </p:nvPr>
        </p:nvSpPr>
        <p:spPr>
          <a:xfrm>
            <a:off x="4652169" y="1289052"/>
            <a:ext cx="4109244" cy="4828611"/>
          </a:xfrm>
          <a:gradFill flip="none" rotWithShape="1">
            <a:gsLst>
              <a:gs pos="0">
                <a:schemeClr val="accent1">
                  <a:lumMod val="50000"/>
                  <a:alpha val="25000"/>
                </a:schemeClr>
              </a:gs>
              <a:gs pos="100000">
                <a:schemeClr val="accent1">
                  <a:lumMod val="75000"/>
                  <a:alpha val="25000"/>
                </a:schemeClr>
              </a:gs>
            </a:gsLst>
            <a:lin ang="16200000" scaled="1"/>
            <a:tileRect/>
          </a:gradFill>
          <a:effectLst>
            <a:outerShdw blurRad="50800" dist="63500" dir="8100000" algn="tr" rotWithShape="0">
              <a:prstClr val="black">
                <a:alpha val="40000"/>
              </a:prstClr>
            </a:outerShdw>
          </a:effectLst>
        </p:spPr>
        <p:txBody>
          <a:bodyPr>
            <a:normAutofit fontScale="92500" lnSpcReduction="10000"/>
          </a:bodyPr>
          <a:lstStyle/>
          <a:p>
            <a:pPr marL="0" indent="0" algn="ctr">
              <a:buNone/>
            </a:pPr>
            <a:r>
              <a:rPr lang="en-US" sz="2400" dirty="0">
                <a:solidFill>
                  <a:schemeClr val="accent1">
                    <a:lumMod val="20000"/>
                    <a:lumOff val="80000"/>
                  </a:schemeClr>
                </a:solidFill>
                <a:effectLst>
                  <a:outerShdw blurRad="38100" dist="38100" dir="2700000" algn="tl">
                    <a:srgbClr val="000000">
                      <a:alpha val="43137"/>
                    </a:srgbClr>
                  </a:outerShdw>
                </a:effectLst>
              </a:rPr>
              <a:t>Evaluate-STIG</a:t>
            </a:r>
          </a:p>
          <a:p>
            <a:pPr marL="0" indent="0" algn="ctr">
              <a:buNone/>
            </a:pPr>
            <a:endParaRPr lang="en-US" sz="2400" dirty="0">
              <a:solidFill>
                <a:schemeClr val="accent1">
                  <a:lumMod val="20000"/>
                  <a:lumOff val="80000"/>
                </a:schemeClr>
              </a:solidFill>
            </a:endParaRPr>
          </a:p>
          <a:p>
            <a:r>
              <a:rPr lang="en-US" dirty="0">
                <a:solidFill>
                  <a:schemeClr val="accent1">
                    <a:lumMod val="20000"/>
                    <a:lumOff val="80000"/>
                  </a:schemeClr>
                </a:solidFill>
                <a:effectLst>
                  <a:outerShdw blurRad="38100" dist="38100" dir="2700000" algn="tl">
                    <a:srgbClr val="000000">
                      <a:alpha val="43137"/>
                    </a:srgbClr>
                  </a:outerShdw>
                </a:effectLst>
                <a:cs typeface="Calibri Light" panose="020F0302020204030204" pitchFamily="34" charset="0"/>
              </a:rPr>
              <a:t>Automation:</a:t>
            </a:r>
          </a:p>
          <a:p>
            <a:pPr lvl="1"/>
            <a:r>
              <a:rPr lang="en-US" dirty="0">
                <a:solidFill>
                  <a:schemeClr val="accent1">
                    <a:lumMod val="20000"/>
                    <a:lumOff val="80000"/>
                  </a:schemeClr>
                </a:solidFill>
                <a:latin typeface="Calibri Light" panose="020F0302020204030204" pitchFamily="34" charset="0"/>
                <a:cs typeface="Calibri Light" panose="020F0302020204030204" pitchFamily="34" charset="0"/>
              </a:rPr>
              <a:t>Automatically determines which STIGs are applicable to asset</a:t>
            </a:r>
          </a:p>
          <a:p>
            <a:pPr lvl="1"/>
            <a:r>
              <a:rPr lang="en-US" dirty="0">
                <a:solidFill>
                  <a:schemeClr val="accent1">
                    <a:lumMod val="20000"/>
                    <a:lumOff val="80000"/>
                  </a:schemeClr>
                </a:solidFill>
                <a:latin typeface="Calibri Light" panose="020F0302020204030204" pitchFamily="34" charset="0"/>
                <a:cs typeface="Calibri Light" panose="020F0302020204030204" pitchFamily="34" charset="0"/>
              </a:rPr>
              <a:t>Can document compliance directly into CKL/CKLB for each required STIG</a:t>
            </a:r>
          </a:p>
          <a:p>
            <a:pPr lvl="1"/>
            <a:r>
              <a:rPr lang="en-US" dirty="0">
                <a:solidFill>
                  <a:schemeClr val="accent1">
                    <a:lumMod val="20000"/>
                    <a:lumOff val="80000"/>
                  </a:schemeClr>
                </a:solidFill>
                <a:latin typeface="Calibri Light" panose="020F0302020204030204" pitchFamily="34" charset="0"/>
                <a:cs typeface="Calibri Light" panose="020F0302020204030204" pitchFamily="34" charset="0"/>
              </a:rPr>
              <a:t>Injects user-defined Comments from answer file if applicable</a:t>
            </a:r>
            <a:br>
              <a:rPr lang="en-US" dirty="0">
                <a:solidFill>
                  <a:schemeClr val="accent1">
                    <a:lumMod val="20000"/>
                    <a:lumOff val="80000"/>
                  </a:schemeClr>
                </a:solidFill>
                <a:latin typeface="Calibri Light" panose="020F0302020204030204" pitchFamily="34" charset="0"/>
                <a:cs typeface="Calibri Light" panose="020F0302020204030204" pitchFamily="34" charset="0"/>
              </a:rPr>
            </a:br>
            <a:endParaRPr lang="en-US" dirty="0">
              <a:solidFill>
                <a:schemeClr val="accent1">
                  <a:lumMod val="20000"/>
                  <a:lumOff val="80000"/>
                </a:schemeClr>
              </a:solidFill>
              <a:latin typeface="Calibri Light" panose="020F0302020204030204" pitchFamily="34" charset="0"/>
              <a:cs typeface="Calibri Light" panose="020F0302020204030204" pitchFamily="34" charset="0"/>
            </a:endParaRPr>
          </a:p>
          <a:p>
            <a:r>
              <a:rPr lang="en-US" dirty="0">
                <a:solidFill>
                  <a:schemeClr val="accent1">
                    <a:lumMod val="20000"/>
                    <a:lumOff val="80000"/>
                  </a:schemeClr>
                </a:solidFill>
                <a:effectLst>
                  <a:outerShdw blurRad="38100" dist="38100" dir="2700000" algn="tl">
                    <a:srgbClr val="000000">
                      <a:alpha val="43137"/>
                    </a:srgbClr>
                  </a:outerShdw>
                </a:effectLst>
                <a:cs typeface="Calibri Light" panose="020F0302020204030204" pitchFamily="34" charset="0"/>
              </a:rPr>
              <a:t>Analyst:</a:t>
            </a:r>
          </a:p>
          <a:p>
            <a:pPr lvl="1"/>
            <a:r>
              <a:rPr lang="en-US" dirty="0">
                <a:solidFill>
                  <a:schemeClr val="accent1">
                    <a:lumMod val="20000"/>
                    <a:lumOff val="80000"/>
                  </a:schemeClr>
                </a:solidFill>
                <a:latin typeface="Calibri Light" panose="020F0302020204030204" pitchFamily="34" charset="0"/>
                <a:cs typeface="Calibri Light" panose="020F0302020204030204" pitchFamily="34" charset="0"/>
              </a:rPr>
              <a:t>Finalizes checklists by documenting Open findings or completing any remaining Not Reviewed items.</a:t>
            </a:r>
          </a:p>
        </p:txBody>
      </p:sp>
      <p:sp>
        <p:nvSpPr>
          <p:cNvPr id="4" name="Date Placeholder 3"/>
          <p:cNvSpPr>
            <a:spLocks noGrp="1"/>
          </p:cNvSpPr>
          <p:nvPr>
            <p:ph type="dt" sz="half" idx="10"/>
          </p:nvPr>
        </p:nvSpPr>
        <p:spPr/>
        <p:txBody>
          <a:bodyPr/>
          <a:lstStyle/>
          <a:p>
            <a:fld id="{1EFF16BC-E282-4D8F-9A16-B98B9140188C}" type="datetime3">
              <a:rPr lang="en-US" smtClean="0"/>
              <a:t>9 December 2025</a:t>
            </a:fld>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5</a:t>
            </a:fld>
            <a:endParaRPr lang="en-US" dirty="0"/>
          </a:p>
        </p:txBody>
      </p:sp>
    </p:spTree>
    <p:extLst>
      <p:ext uri="{BB962C8B-B14F-4D97-AF65-F5344CB8AC3E}">
        <p14:creationId xmlns:p14="http://schemas.microsoft.com/office/powerpoint/2010/main" val="1941716536"/>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Completion Comparison</a:t>
            </a:r>
          </a:p>
        </p:txBody>
      </p:sp>
      <p:sp>
        <p:nvSpPr>
          <p:cNvPr id="2" name="Date Placeholder 1"/>
          <p:cNvSpPr>
            <a:spLocks noGrp="1"/>
          </p:cNvSpPr>
          <p:nvPr>
            <p:ph type="dt" sz="half" idx="10"/>
          </p:nvPr>
        </p:nvSpPr>
        <p:spPr/>
        <p:txBody>
          <a:bodyPr/>
          <a:lstStyle/>
          <a:p>
            <a:fld id="{E8E22D01-1975-40ED-A8C1-0F00AE7704A0}" type="datetime3">
              <a:rPr lang="en-US" smtClean="0"/>
              <a:t>9 December 2025</a:t>
            </a:fld>
            <a:endParaRPr lang="en-US" dirty="0"/>
          </a:p>
        </p:txBody>
      </p:sp>
      <p:sp>
        <p:nvSpPr>
          <p:cNvPr id="3" name="Slide Number Placeholder 2"/>
          <p:cNvSpPr>
            <a:spLocks noGrp="1"/>
          </p:cNvSpPr>
          <p:nvPr>
            <p:ph type="sldNum" sz="quarter" idx="12"/>
          </p:nvPr>
        </p:nvSpPr>
        <p:spPr/>
        <p:txBody>
          <a:bodyPr/>
          <a:lstStyle/>
          <a:p>
            <a:fld id="{D57F1E4F-1CFF-5643-939E-217C01CDF565}" type="slidenum">
              <a:rPr lang="en-US" smtClean="0"/>
              <a:pPr/>
              <a:t>6</a:t>
            </a:fld>
            <a:endParaRPr lang="en-US" dirty="0"/>
          </a:p>
        </p:txBody>
      </p:sp>
      <p:grpSp>
        <p:nvGrpSpPr>
          <p:cNvPr id="10" name="Group 9"/>
          <p:cNvGrpSpPr/>
          <p:nvPr/>
        </p:nvGrpSpPr>
        <p:grpSpPr>
          <a:xfrm>
            <a:off x="687423" y="1214323"/>
            <a:ext cx="7765907" cy="2403165"/>
            <a:chOff x="687421" y="1214321"/>
            <a:chExt cx="7765907" cy="2403165"/>
          </a:xfrm>
          <a:effectLst>
            <a:outerShdw blurRad="50800" dist="63500" dir="2700000" algn="tl" rotWithShape="0">
              <a:prstClr val="black">
                <a:alpha val="40000"/>
              </a:prstClr>
            </a:outerShdw>
          </a:effectLst>
        </p:grpSpPr>
        <p:graphicFrame>
          <p:nvGraphicFramePr>
            <p:cNvPr id="7" name="Content Placeholder 11"/>
            <p:cNvGraphicFramePr>
              <a:graphicFrameLocks/>
            </p:cNvGraphicFramePr>
            <p:nvPr>
              <p:extLst>
                <p:ext uri="{D42A27DB-BD31-4B8C-83A1-F6EECF244321}">
                  <p14:modId xmlns:p14="http://schemas.microsoft.com/office/powerpoint/2010/main" val="1562164312"/>
                </p:ext>
              </p:extLst>
            </p:nvPr>
          </p:nvGraphicFramePr>
          <p:xfrm>
            <a:off x="687421" y="1214321"/>
            <a:ext cx="3884580" cy="2403165"/>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8" name="Content Placeholder 11"/>
            <p:cNvGraphicFramePr>
              <a:graphicFrameLocks/>
            </p:cNvGraphicFramePr>
            <p:nvPr>
              <p:extLst>
                <p:ext uri="{D42A27DB-BD31-4B8C-83A1-F6EECF244321}">
                  <p14:modId xmlns:p14="http://schemas.microsoft.com/office/powerpoint/2010/main" val="2794156755"/>
                </p:ext>
              </p:extLst>
            </p:nvPr>
          </p:nvGraphicFramePr>
          <p:xfrm>
            <a:off x="4572000" y="1214321"/>
            <a:ext cx="3881328" cy="2403165"/>
          </p:xfrm>
          <a:graphic>
            <a:graphicData uri="http://schemas.openxmlformats.org/drawingml/2006/chart">
              <c:chart xmlns:c="http://schemas.openxmlformats.org/drawingml/2006/chart" xmlns:r="http://schemas.openxmlformats.org/officeDocument/2006/relationships" r:id="rId3"/>
            </a:graphicData>
          </a:graphic>
        </p:graphicFrame>
      </p:grpSp>
      <p:grpSp>
        <p:nvGrpSpPr>
          <p:cNvPr id="11" name="Group 10"/>
          <p:cNvGrpSpPr/>
          <p:nvPr/>
        </p:nvGrpSpPr>
        <p:grpSpPr>
          <a:xfrm>
            <a:off x="687423" y="3826334"/>
            <a:ext cx="7765907" cy="2409253"/>
            <a:chOff x="687421" y="3826332"/>
            <a:chExt cx="7765907" cy="2409253"/>
          </a:xfrm>
          <a:effectLst>
            <a:outerShdw blurRad="50800" dist="63500" dir="2700000" algn="tl" rotWithShape="0">
              <a:prstClr val="black">
                <a:alpha val="40000"/>
              </a:prstClr>
            </a:outerShdw>
          </a:effectLst>
        </p:grpSpPr>
        <p:graphicFrame>
          <p:nvGraphicFramePr>
            <p:cNvPr id="6" name="Content Placeholder 11"/>
            <p:cNvGraphicFramePr>
              <a:graphicFrameLocks/>
            </p:cNvGraphicFramePr>
            <p:nvPr>
              <p:extLst>
                <p:ext uri="{D42A27DB-BD31-4B8C-83A1-F6EECF244321}">
                  <p14:modId xmlns:p14="http://schemas.microsoft.com/office/powerpoint/2010/main" val="3664678957"/>
                </p:ext>
              </p:extLst>
            </p:nvPr>
          </p:nvGraphicFramePr>
          <p:xfrm>
            <a:off x="687421" y="3826332"/>
            <a:ext cx="3884579" cy="2409253"/>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9" name="Content Placeholder 11"/>
            <p:cNvGraphicFramePr>
              <a:graphicFrameLocks/>
            </p:cNvGraphicFramePr>
            <p:nvPr>
              <p:extLst>
                <p:ext uri="{D42A27DB-BD31-4B8C-83A1-F6EECF244321}">
                  <p14:modId xmlns:p14="http://schemas.microsoft.com/office/powerpoint/2010/main" val="3852248649"/>
                </p:ext>
              </p:extLst>
            </p:nvPr>
          </p:nvGraphicFramePr>
          <p:xfrm>
            <a:off x="4572000" y="3826332"/>
            <a:ext cx="3881328" cy="2409253"/>
          </p:xfrm>
          <a:graphic>
            <a:graphicData uri="http://schemas.openxmlformats.org/drawingml/2006/chart">
              <c:chart xmlns:c="http://schemas.openxmlformats.org/drawingml/2006/chart" xmlns:r="http://schemas.openxmlformats.org/officeDocument/2006/relationships" r:id="rId5"/>
            </a:graphicData>
          </a:graphic>
        </p:graphicFrame>
      </p:grpSp>
    </p:spTree>
    <p:extLst>
      <p:ext uri="{BB962C8B-B14F-4D97-AF65-F5344CB8AC3E}">
        <p14:creationId xmlns:p14="http://schemas.microsoft.com/office/powerpoint/2010/main" val="38193633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1+#ppt_w/2"/>
                                          </p:val>
                                        </p:tav>
                                        <p:tav tm="100000">
                                          <p:val>
                                            <p:strVal val="#ppt_x"/>
                                          </p:val>
                                        </p:tav>
                                      </p:tavLst>
                                    </p:anim>
                                    <p:anim calcmode="lin" valueType="num">
                                      <p:cBhvr additive="base">
                                        <p:cTn id="12"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Real World Comparison</a:t>
            </a:r>
          </a:p>
        </p:txBody>
      </p:sp>
      <p:sp>
        <p:nvSpPr>
          <p:cNvPr id="3" name="Content Placeholder 2"/>
          <p:cNvSpPr>
            <a:spLocks noGrp="1"/>
          </p:cNvSpPr>
          <p:nvPr>
            <p:ph idx="1"/>
          </p:nvPr>
        </p:nvSpPr>
        <p:spPr>
          <a:xfrm>
            <a:off x="257348" y="1140272"/>
            <a:ext cx="8504067" cy="372883"/>
          </a:xfrm>
        </p:spPr>
        <p:txBody>
          <a:bodyPr>
            <a:normAutofit lnSpcReduction="10000"/>
          </a:bodyPr>
          <a:lstStyle/>
          <a:p>
            <a:pPr marL="36900" indent="0">
              <a:buNone/>
            </a:pPr>
            <a:r>
              <a:rPr lang="en-US" b="1" dirty="0">
                <a:effectLst>
                  <a:outerShdw blurRad="38100" dist="38100" dir="2700000" algn="tl">
                    <a:srgbClr val="000000">
                      <a:alpha val="43137"/>
                    </a:srgbClr>
                  </a:outerShdw>
                </a:effectLst>
              </a:rPr>
              <a:t>RDT&amp;E Machine : 18 Checklists Required…</a:t>
            </a:r>
          </a:p>
        </p:txBody>
      </p:sp>
      <p:sp>
        <p:nvSpPr>
          <p:cNvPr id="4" name="Date Placeholder 3"/>
          <p:cNvSpPr>
            <a:spLocks noGrp="1"/>
          </p:cNvSpPr>
          <p:nvPr>
            <p:ph type="dt" sz="half" idx="10"/>
          </p:nvPr>
        </p:nvSpPr>
        <p:spPr/>
        <p:txBody>
          <a:bodyPr/>
          <a:lstStyle/>
          <a:p>
            <a:fld id="{1EFF16BC-E282-4D8F-9A16-B98B9140188C}" type="datetime3">
              <a:rPr lang="en-US" smtClean="0"/>
              <a:t>9 December 2025</a:t>
            </a:fld>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7</a:t>
            </a:fld>
            <a:endParaRPr lang="en-US" dirty="0"/>
          </a:p>
        </p:txBody>
      </p:sp>
      <p:graphicFrame>
        <p:nvGraphicFramePr>
          <p:cNvPr id="8" name="Content Placeholder 8"/>
          <p:cNvGraphicFramePr>
            <a:graphicFrameLocks/>
          </p:cNvGraphicFramePr>
          <p:nvPr>
            <p:extLst>
              <p:ext uri="{D42A27DB-BD31-4B8C-83A1-F6EECF244321}">
                <p14:modId xmlns:p14="http://schemas.microsoft.com/office/powerpoint/2010/main" val="471347340"/>
              </p:ext>
            </p:extLst>
          </p:nvPr>
        </p:nvGraphicFramePr>
        <p:xfrm>
          <a:off x="382590" y="4663042"/>
          <a:ext cx="8378822" cy="1463040"/>
        </p:xfrm>
        <a:graphic>
          <a:graphicData uri="http://schemas.openxmlformats.org/drawingml/2006/table">
            <a:tbl>
              <a:tblPr firstRow="1" firstCol="1" bandRow="1">
                <a:effectLst>
                  <a:outerShdw blurRad="50800" dist="63500" dir="2700000" algn="tl" rotWithShape="0">
                    <a:prstClr val="black">
                      <a:alpha val="40000"/>
                    </a:prstClr>
                  </a:outerShdw>
                </a:effectLst>
                <a:tableStyleId>{073A0DAA-6AF3-43AB-8588-CEC1D06C72B9}</a:tableStyleId>
              </a:tblPr>
              <a:tblGrid>
                <a:gridCol w="3121428">
                  <a:extLst>
                    <a:ext uri="{9D8B030D-6E8A-4147-A177-3AD203B41FA5}">
                      <a16:colId xmlns:a16="http://schemas.microsoft.com/office/drawing/2014/main" val="2922098679"/>
                    </a:ext>
                  </a:extLst>
                </a:gridCol>
                <a:gridCol w="1755110">
                  <a:extLst>
                    <a:ext uri="{9D8B030D-6E8A-4147-A177-3AD203B41FA5}">
                      <a16:colId xmlns:a16="http://schemas.microsoft.com/office/drawing/2014/main" val="1073007673"/>
                    </a:ext>
                  </a:extLst>
                </a:gridCol>
                <a:gridCol w="1755110">
                  <a:extLst>
                    <a:ext uri="{9D8B030D-6E8A-4147-A177-3AD203B41FA5}">
                      <a16:colId xmlns:a16="http://schemas.microsoft.com/office/drawing/2014/main" val="2077469435"/>
                    </a:ext>
                  </a:extLst>
                </a:gridCol>
                <a:gridCol w="1747174">
                  <a:extLst>
                    <a:ext uri="{9D8B030D-6E8A-4147-A177-3AD203B41FA5}">
                      <a16:colId xmlns:a16="http://schemas.microsoft.com/office/drawing/2014/main" val="1624246475"/>
                    </a:ext>
                  </a:extLst>
                </a:gridCol>
              </a:tblGrid>
              <a:tr h="205935">
                <a:tc>
                  <a:txBody>
                    <a:bodyPr/>
                    <a:lstStyle/>
                    <a:p>
                      <a:endParaRPr lang="en-US" sz="1000" dirty="0"/>
                    </a:p>
                  </a:txBody>
                  <a:tcPr anchor="ctr">
                    <a:lnL w="6350" cap="flat" cmpd="sng" algn="ctr">
                      <a:solidFill>
                        <a:schemeClr val="bg1">
                          <a:lumMod val="75000"/>
                          <a:lumOff val="25000"/>
                        </a:schemeClr>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lumMod val="50000"/>
                        <a:alpha val="80000"/>
                      </a:schemeClr>
                    </a:solidFill>
                  </a:tcPr>
                </a:tc>
                <a:tc>
                  <a:txBody>
                    <a:bodyPr/>
                    <a:lstStyle/>
                    <a:p>
                      <a:pPr algn="ctr"/>
                      <a:r>
                        <a:rPr lang="en-US" sz="1000" dirty="0"/>
                        <a:t>No Automation</a:t>
                      </a: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19050" cap="flat" cmpd="sng" algn="ctr">
                      <a:solidFill>
                        <a:schemeClr val="bg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chemeClr val="tx2">
                        <a:lumMod val="50000"/>
                        <a:alpha val="80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dirty="0">
                          <a:solidFill>
                            <a:schemeClr val="tx1">
                              <a:lumMod val="95000"/>
                            </a:schemeClr>
                          </a:solidFill>
                          <a:effectLst>
                            <a:outerShdw blurRad="38100" dist="38100" dir="2700000" algn="tl">
                              <a:srgbClr val="000000">
                                <a:alpha val="43137"/>
                              </a:srgbClr>
                            </a:outerShdw>
                          </a:effectLst>
                        </a:rPr>
                        <a:t>DISA SCAP</a:t>
                      </a: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19050" cap="flat" cmpd="sng" algn="ctr">
                      <a:solidFill>
                        <a:schemeClr val="bg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chemeClr val="tx2">
                        <a:lumMod val="50000"/>
                        <a:alpha val="80000"/>
                      </a:schemeClr>
                    </a:solidFill>
                  </a:tcPr>
                </a:tc>
                <a:tc>
                  <a:txBody>
                    <a:bodyPr/>
                    <a:lstStyle/>
                    <a:p>
                      <a:pPr algn="ctr"/>
                      <a:r>
                        <a:rPr lang="en-US" sz="1000" dirty="0">
                          <a:solidFill>
                            <a:schemeClr val="tx1">
                              <a:lumMod val="95000"/>
                            </a:schemeClr>
                          </a:solidFill>
                          <a:effectLst>
                            <a:outerShdw blurRad="38100" dist="38100" dir="2700000" algn="tl">
                              <a:srgbClr val="000000">
                                <a:alpha val="43137"/>
                              </a:srgbClr>
                            </a:outerShdw>
                          </a:effectLst>
                          <a:latin typeface="+mn-lt"/>
                        </a:rPr>
                        <a:t>Evaluate-STIG</a:t>
                      </a:r>
                    </a:p>
                  </a:txBody>
                  <a:tcPr anchor="ctr">
                    <a:lnL w="6350" cap="flat" cmpd="sng" algn="ctr">
                      <a:solidFill>
                        <a:schemeClr val="bg1"/>
                      </a:solidFill>
                      <a:prstDash val="solid"/>
                      <a:round/>
                      <a:headEnd type="none" w="med" len="med"/>
                      <a:tailEnd type="none" w="med" len="med"/>
                    </a:lnL>
                    <a:lnR w="6350" cap="flat" cmpd="sng" algn="ctr">
                      <a:solidFill>
                        <a:schemeClr val="bg1">
                          <a:lumMod val="65000"/>
                          <a:lumOff val="35000"/>
                        </a:schemeClr>
                      </a:solidFill>
                      <a:prstDash val="solid"/>
                      <a:round/>
                      <a:headEnd type="none" w="med" len="med"/>
                      <a:tailEnd type="none" w="med" len="med"/>
                    </a:lnR>
                    <a:lnT w="6350" cap="flat" cmpd="sng" algn="ctr">
                      <a:solidFill>
                        <a:schemeClr val="bg1"/>
                      </a:solidFill>
                      <a:prstDash val="solid"/>
                      <a:round/>
                      <a:headEnd type="none" w="med" len="med"/>
                      <a:tailEnd type="none" w="med" len="med"/>
                    </a:lnT>
                    <a:lnB w="19050" cap="flat" cmpd="sng" algn="ctr">
                      <a:solidFill>
                        <a:schemeClr val="bg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chemeClr val="tx2">
                        <a:lumMod val="50000"/>
                        <a:alpha val="80000"/>
                      </a:schemeClr>
                    </a:solidFill>
                  </a:tcPr>
                </a:tc>
                <a:extLst>
                  <a:ext uri="{0D108BD9-81ED-4DB2-BD59-A6C34878D82A}">
                    <a16:rowId xmlns:a16="http://schemas.microsoft.com/office/drawing/2014/main" val="2129350067"/>
                  </a:ext>
                </a:extLst>
              </a:tr>
              <a:tr h="205935">
                <a:tc>
                  <a:txBody>
                    <a:bodyPr/>
                    <a:lstStyle/>
                    <a:p>
                      <a:r>
                        <a:rPr lang="en-US" sz="1000" dirty="0">
                          <a:solidFill>
                            <a:schemeClr val="tx1">
                              <a:lumMod val="95000"/>
                            </a:schemeClr>
                          </a:solidFill>
                          <a:effectLst>
                            <a:outerShdw blurRad="38100" dist="38100" dir="2700000" algn="tl">
                              <a:srgbClr val="000000">
                                <a:alpha val="43137"/>
                              </a:srgbClr>
                            </a:outerShdw>
                          </a:effectLst>
                        </a:rPr>
                        <a:t>Remaining Not Reviewed (NR) Checks</a:t>
                      </a:r>
                      <a:endParaRPr lang="en-US" sz="1000" b="1" dirty="0">
                        <a:solidFill>
                          <a:schemeClr val="tx1">
                            <a:lumMod val="95000"/>
                          </a:schemeClr>
                        </a:solidFill>
                        <a:effectLst>
                          <a:outerShdw blurRad="38100" dist="38100" dir="2700000" algn="tl">
                            <a:srgbClr val="000000">
                              <a:alpha val="43137"/>
                            </a:srgbClr>
                          </a:outerShdw>
                        </a:effectLst>
                      </a:endParaRPr>
                    </a:p>
                  </a:txBody>
                  <a:tcPr anchor="ctr">
                    <a:lnL w="6350" cap="flat" cmpd="sng" algn="ctr">
                      <a:solidFill>
                        <a:schemeClr val="bg1">
                          <a:lumMod val="75000"/>
                          <a:lumOff val="25000"/>
                        </a:schemeClr>
                      </a:solidFill>
                      <a:prstDash val="solid"/>
                      <a:round/>
                      <a:headEnd type="none" w="med" len="med"/>
                      <a:tailEnd type="none" w="med" len="med"/>
                    </a:lnL>
                    <a:lnR w="19050" cap="flat" cmpd="sng" algn="ctr">
                      <a:solidFill>
                        <a:schemeClr val="bg1">
                          <a:lumMod val="75000"/>
                          <a:lumOff val="25000"/>
                        </a:schemeClr>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lumMod val="50000"/>
                        <a:alpha val="80000"/>
                      </a:schemeClr>
                    </a:solidFill>
                  </a:tcPr>
                </a:tc>
                <a:tc>
                  <a:txBody>
                    <a:bodyPr/>
                    <a:lstStyle/>
                    <a:p>
                      <a:pPr algn="r"/>
                      <a:r>
                        <a:rPr lang="en-US" sz="1000" dirty="0"/>
                        <a:t>827</a:t>
                      </a:r>
                    </a:p>
                  </a:txBody>
                  <a:tcPr anchor="ctr">
                    <a:lnL w="19050" cap="flat" cmpd="sng" algn="ctr">
                      <a:solidFill>
                        <a:schemeClr val="bg1">
                          <a:lumMod val="75000"/>
                          <a:lumOff val="25000"/>
                        </a:schemeClr>
                      </a:solidFill>
                      <a:prstDash val="solid"/>
                      <a:round/>
                      <a:headEnd type="none" w="med" len="med"/>
                      <a:tailEnd type="none" w="med" len="med"/>
                    </a:lnL>
                    <a:lnT w="19050" cap="flat" cmpd="sng" algn="ctr">
                      <a:solidFill>
                        <a:schemeClr val="bg1">
                          <a:lumMod val="75000"/>
                          <a:lumOff val="25000"/>
                        </a:schemeClr>
                      </a:solidFill>
                      <a:prstDash val="solid"/>
                      <a:round/>
                      <a:headEnd type="none" w="med" len="med"/>
                      <a:tailEnd type="none" w="med" len="med"/>
                    </a:lnT>
                    <a:solidFill>
                      <a:schemeClr val="bg2">
                        <a:lumMod val="10000"/>
                        <a:lumOff val="90000"/>
                        <a:alpha val="90000"/>
                      </a:schemeClr>
                    </a:solidFill>
                  </a:tcPr>
                </a:tc>
                <a:tc>
                  <a:txBody>
                    <a:bodyPr/>
                    <a:lstStyle/>
                    <a:p>
                      <a:pPr algn="r"/>
                      <a:r>
                        <a:rPr lang="en-US" sz="1000" dirty="0"/>
                        <a:t>148</a:t>
                      </a:r>
                    </a:p>
                  </a:txBody>
                  <a:tcPr anchor="ctr">
                    <a:lnT w="19050" cap="flat" cmpd="sng" algn="ctr">
                      <a:solidFill>
                        <a:schemeClr val="bg1">
                          <a:lumMod val="75000"/>
                          <a:lumOff val="25000"/>
                        </a:schemeClr>
                      </a:solidFill>
                      <a:prstDash val="solid"/>
                      <a:round/>
                      <a:headEnd type="none" w="med" len="med"/>
                      <a:tailEnd type="none" w="med" len="med"/>
                    </a:lnT>
                    <a:solidFill>
                      <a:schemeClr val="bg2">
                        <a:lumMod val="10000"/>
                        <a:lumOff val="90000"/>
                        <a:alpha val="90000"/>
                      </a:schemeClr>
                    </a:solidFill>
                  </a:tcPr>
                </a:tc>
                <a:tc>
                  <a:txBody>
                    <a:bodyPr/>
                    <a:lstStyle/>
                    <a:p>
                      <a:pPr algn="r"/>
                      <a:r>
                        <a:rPr lang="en-US" sz="1000" dirty="0"/>
                        <a:t>13</a:t>
                      </a:r>
                    </a:p>
                  </a:txBody>
                  <a:tcPr anchor="ctr">
                    <a:lnR w="6350" cap="flat" cmpd="sng" algn="ctr">
                      <a:solidFill>
                        <a:schemeClr val="bg1">
                          <a:lumMod val="65000"/>
                          <a:lumOff val="35000"/>
                        </a:schemeClr>
                      </a:solidFill>
                      <a:prstDash val="solid"/>
                      <a:round/>
                      <a:headEnd type="none" w="med" len="med"/>
                      <a:tailEnd type="none" w="med" len="med"/>
                    </a:lnR>
                    <a:lnT w="19050" cap="flat" cmpd="sng" algn="ctr">
                      <a:solidFill>
                        <a:schemeClr val="bg1">
                          <a:lumMod val="75000"/>
                          <a:lumOff val="25000"/>
                        </a:schemeClr>
                      </a:solidFill>
                      <a:prstDash val="solid"/>
                      <a:round/>
                      <a:headEnd type="none" w="med" len="med"/>
                      <a:tailEnd type="none" w="med" len="med"/>
                    </a:lnT>
                    <a:solidFill>
                      <a:schemeClr val="bg2">
                        <a:lumMod val="10000"/>
                        <a:lumOff val="90000"/>
                        <a:alpha val="90000"/>
                      </a:schemeClr>
                    </a:solidFill>
                  </a:tcPr>
                </a:tc>
                <a:extLst>
                  <a:ext uri="{0D108BD9-81ED-4DB2-BD59-A6C34878D82A}">
                    <a16:rowId xmlns:a16="http://schemas.microsoft.com/office/drawing/2014/main" val="948235585"/>
                  </a:ext>
                </a:extLst>
              </a:tr>
              <a:tr h="205935">
                <a:tc>
                  <a:txBody>
                    <a:bodyPr/>
                    <a:lstStyle/>
                    <a:p>
                      <a:r>
                        <a:rPr lang="en-US" sz="1000" b="1" dirty="0">
                          <a:solidFill>
                            <a:schemeClr val="tx1">
                              <a:lumMod val="95000"/>
                            </a:schemeClr>
                          </a:solidFill>
                          <a:effectLst>
                            <a:outerShdw blurRad="38100" dist="38100" dir="2700000" algn="tl">
                              <a:srgbClr val="000000">
                                <a:alpha val="43137"/>
                              </a:srgbClr>
                            </a:outerShdw>
                          </a:effectLst>
                        </a:rPr>
                        <a:t>Labor Hours to Complete </a:t>
                      </a:r>
                      <a:r>
                        <a:rPr lang="en-US" sz="1000" dirty="0">
                          <a:solidFill>
                            <a:schemeClr val="tx1">
                              <a:lumMod val="95000"/>
                            </a:schemeClr>
                          </a:solidFill>
                          <a:effectLst>
                            <a:outerShdw blurRad="38100" dist="38100" dir="2700000" algn="tl">
                              <a:srgbClr val="000000">
                                <a:alpha val="43137"/>
                              </a:srgbClr>
                            </a:outerShdw>
                          </a:effectLst>
                        </a:rPr>
                        <a:t>(4.5 mins</a:t>
                      </a:r>
                      <a:r>
                        <a:rPr lang="en-US" sz="1000" baseline="0" dirty="0">
                          <a:solidFill>
                            <a:schemeClr val="tx1">
                              <a:lumMod val="95000"/>
                            </a:schemeClr>
                          </a:solidFill>
                          <a:effectLst>
                            <a:outerShdw blurRad="38100" dist="38100" dir="2700000" algn="tl">
                              <a:srgbClr val="000000">
                                <a:alpha val="43137"/>
                              </a:srgbClr>
                            </a:outerShdw>
                          </a:effectLst>
                        </a:rPr>
                        <a:t> per NR)</a:t>
                      </a:r>
                      <a:r>
                        <a:rPr lang="en-US" sz="1000" b="1" baseline="30000" dirty="0">
                          <a:solidFill>
                            <a:schemeClr val="tx1">
                              <a:lumMod val="95000"/>
                            </a:schemeClr>
                          </a:solidFill>
                          <a:effectLst>
                            <a:outerShdw blurRad="38100" dist="38100" dir="2700000" algn="tl">
                              <a:srgbClr val="000000">
                                <a:alpha val="43137"/>
                              </a:srgbClr>
                            </a:outerShdw>
                          </a:effectLst>
                        </a:rPr>
                        <a:t> +</a:t>
                      </a:r>
                      <a:endParaRPr lang="en-US" sz="1000" b="1" dirty="0">
                        <a:solidFill>
                          <a:schemeClr val="tx1">
                            <a:lumMod val="95000"/>
                          </a:schemeClr>
                        </a:solidFill>
                        <a:effectLst>
                          <a:outerShdw blurRad="38100" dist="38100" dir="2700000" algn="tl">
                            <a:srgbClr val="000000">
                              <a:alpha val="43137"/>
                            </a:srgbClr>
                          </a:outerShdw>
                        </a:effectLst>
                      </a:endParaRPr>
                    </a:p>
                  </a:txBody>
                  <a:tcPr anchor="ctr">
                    <a:lnL w="6350" cap="flat" cmpd="sng" algn="ctr">
                      <a:solidFill>
                        <a:schemeClr val="bg1">
                          <a:lumMod val="75000"/>
                          <a:lumOff val="25000"/>
                        </a:schemeClr>
                      </a:solidFill>
                      <a:prstDash val="solid"/>
                      <a:round/>
                      <a:headEnd type="none" w="med" len="med"/>
                      <a:tailEnd type="none" w="med" len="med"/>
                    </a:lnL>
                    <a:lnR w="19050" cap="flat" cmpd="sng" algn="ctr">
                      <a:solidFill>
                        <a:schemeClr val="bg1">
                          <a:lumMod val="75000"/>
                          <a:lumOff val="25000"/>
                        </a:schemeClr>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lumMod val="50000"/>
                        <a:alpha val="80000"/>
                      </a:schemeClr>
                    </a:solidFill>
                  </a:tcPr>
                </a:tc>
                <a:tc>
                  <a:txBody>
                    <a:bodyPr/>
                    <a:lstStyle/>
                    <a:p>
                      <a:pPr algn="r"/>
                      <a:r>
                        <a:rPr lang="en-US" sz="1000" dirty="0"/>
                        <a:t>62.03</a:t>
                      </a:r>
                    </a:p>
                  </a:txBody>
                  <a:tcPr anchor="ctr">
                    <a:lnL w="19050" cap="flat" cmpd="sng" algn="ctr">
                      <a:solidFill>
                        <a:schemeClr val="bg1">
                          <a:lumMod val="75000"/>
                          <a:lumOff val="25000"/>
                        </a:schemeClr>
                      </a:solidFill>
                      <a:prstDash val="solid"/>
                      <a:round/>
                      <a:headEnd type="none" w="med" len="med"/>
                      <a:tailEnd type="none" w="med" len="med"/>
                    </a:lnL>
                    <a:solidFill>
                      <a:srgbClr val="E8E8E8"/>
                    </a:solidFill>
                  </a:tcPr>
                </a:tc>
                <a:tc>
                  <a:txBody>
                    <a:bodyPr/>
                    <a:lstStyle/>
                    <a:p>
                      <a:pPr algn="r"/>
                      <a:r>
                        <a:rPr lang="en-US" sz="1000" dirty="0"/>
                        <a:t>11.10</a:t>
                      </a:r>
                    </a:p>
                  </a:txBody>
                  <a:tcPr anchor="ctr">
                    <a:solidFill>
                      <a:srgbClr val="E8E8E8"/>
                    </a:solidFill>
                  </a:tcPr>
                </a:tc>
                <a:tc>
                  <a:txBody>
                    <a:bodyPr/>
                    <a:lstStyle/>
                    <a:p>
                      <a:pPr algn="r"/>
                      <a:r>
                        <a:rPr lang="en-US" sz="1000" dirty="0"/>
                        <a:t>0.98</a:t>
                      </a:r>
                    </a:p>
                  </a:txBody>
                  <a:tcPr anchor="ctr">
                    <a:lnR w="6350" cap="flat" cmpd="sng" algn="ctr">
                      <a:solidFill>
                        <a:schemeClr val="bg1">
                          <a:lumMod val="65000"/>
                          <a:lumOff val="35000"/>
                        </a:schemeClr>
                      </a:solidFill>
                      <a:prstDash val="solid"/>
                      <a:round/>
                      <a:headEnd type="none" w="med" len="med"/>
                      <a:tailEnd type="none" w="med" len="med"/>
                    </a:lnR>
                    <a:solidFill>
                      <a:srgbClr val="E8E8E8"/>
                    </a:solidFill>
                  </a:tcPr>
                </a:tc>
                <a:extLst>
                  <a:ext uri="{0D108BD9-81ED-4DB2-BD59-A6C34878D82A}">
                    <a16:rowId xmlns:a16="http://schemas.microsoft.com/office/drawing/2014/main" val="403906076"/>
                  </a:ext>
                </a:extLst>
              </a:tr>
              <a:tr h="205935">
                <a:tc>
                  <a:txBody>
                    <a:bodyPr/>
                    <a:lstStyle/>
                    <a:p>
                      <a:r>
                        <a:rPr lang="en-US" sz="1000" b="1" dirty="0">
                          <a:solidFill>
                            <a:schemeClr val="tx1">
                              <a:lumMod val="95000"/>
                            </a:schemeClr>
                          </a:solidFill>
                          <a:effectLst>
                            <a:outerShdw blurRad="38100" dist="38100" dir="2700000" algn="tl">
                              <a:srgbClr val="000000">
                                <a:alpha val="43137"/>
                              </a:srgbClr>
                            </a:outerShdw>
                          </a:effectLst>
                        </a:rPr>
                        <a:t>Labor Cost to Complete </a:t>
                      </a:r>
                      <a:r>
                        <a:rPr lang="en-US" sz="1000" b="1" baseline="0" dirty="0">
                          <a:solidFill>
                            <a:schemeClr val="tx1">
                              <a:lumMod val="95000"/>
                            </a:schemeClr>
                          </a:solidFill>
                          <a:effectLst>
                            <a:outerShdw blurRad="38100" dist="38100" dir="2700000" algn="tl">
                              <a:srgbClr val="000000">
                                <a:alpha val="43137"/>
                              </a:srgbClr>
                            </a:outerShdw>
                          </a:effectLst>
                        </a:rPr>
                        <a:t>(</a:t>
                      </a:r>
                      <a:r>
                        <a:rPr lang="en-US" sz="1000" b="1" dirty="0">
                          <a:solidFill>
                            <a:schemeClr val="tx1">
                              <a:lumMod val="95000"/>
                            </a:schemeClr>
                          </a:solidFill>
                          <a:effectLst>
                            <a:outerShdw blurRad="38100" dist="38100" dir="2700000" algn="tl">
                              <a:srgbClr val="000000">
                                <a:alpha val="43137"/>
                              </a:srgbClr>
                            </a:outerShdw>
                          </a:effectLst>
                        </a:rPr>
                        <a:t>$126</a:t>
                      </a:r>
                      <a:r>
                        <a:rPr lang="en-US" sz="1000" b="1" baseline="0" dirty="0">
                          <a:solidFill>
                            <a:schemeClr val="tx1">
                              <a:lumMod val="95000"/>
                            </a:schemeClr>
                          </a:solidFill>
                          <a:effectLst>
                            <a:outerShdw blurRad="38100" dist="38100" dir="2700000" algn="tl">
                              <a:srgbClr val="000000">
                                <a:alpha val="43137"/>
                              </a:srgbClr>
                            </a:outerShdw>
                          </a:effectLst>
                        </a:rPr>
                        <a:t> per hour)</a:t>
                      </a:r>
                      <a:r>
                        <a:rPr lang="en-US" sz="1000" b="1" baseline="30000" dirty="0">
                          <a:solidFill>
                            <a:schemeClr val="tx1">
                              <a:lumMod val="95000"/>
                            </a:schemeClr>
                          </a:solidFill>
                          <a:effectLst>
                            <a:outerShdw blurRad="38100" dist="38100" dir="2700000" algn="tl">
                              <a:srgbClr val="000000">
                                <a:alpha val="43137"/>
                              </a:srgbClr>
                            </a:outerShdw>
                          </a:effectLst>
                        </a:rPr>
                        <a:t> +</a:t>
                      </a:r>
                      <a:endParaRPr lang="en-US" sz="1000" b="1" dirty="0">
                        <a:solidFill>
                          <a:schemeClr val="tx1">
                            <a:lumMod val="95000"/>
                          </a:schemeClr>
                        </a:solidFill>
                        <a:effectLst>
                          <a:outerShdw blurRad="38100" dist="38100" dir="2700000" algn="tl">
                            <a:srgbClr val="000000">
                              <a:alpha val="43137"/>
                            </a:srgbClr>
                          </a:outerShdw>
                        </a:effectLst>
                      </a:endParaRPr>
                    </a:p>
                  </a:txBody>
                  <a:tcPr anchor="ctr">
                    <a:lnL w="6350" cap="flat" cmpd="sng" algn="ctr">
                      <a:solidFill>
                        <a:schemeClr val="bg1">
                          <a:lumMod val="75000"/>
                          <a:lumOff val="25000"/>
                        </a:schemeClr>
                      </a:solidFill>
                      <a:prstDash val="solid"/>
                      <a:round/>
                      <a:headEnd type="none" w="med" len="med"/>
                      <a:tailEnd type="none" w="med" len="med"/>
                    </a:lnL>
                    <a:lnR w="19050" cap="flat" cmpd="sng" algn="ctr">
                      <a:solidFill>
                        <a:schemeClr val="bg1">
                          <a:lumMod val="75000"/>
                          <a:lumOff val="25000"/>
                        </a:schemeClr>
                      </a:solidFill>
                      <a:prstDash val="solid"/>
                      <a:round/>
                      <a:headEnd type="none" w="med" len="med"/>
                      <a:tailEnd type="none" w="med" len="med"/>
                    </a:lnR>
                    <a:lnT w="6350" cap="flat" cmpd="sng" algn="ctr">
                      <a:solidFill>
                        <a:schemeClr val="bg1"/>
                      </a:solidFill>
                      <a:prstDash val="solid"/>
                      <a:round/>
                      <a:headEnd type="none" w="med" len="med"/>
                      <a:tailEnd type="none" w="med" len="med"/>
                    </a:lnT>
                    <a:lnB w="28575"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tx2">
                        <a:lumMod val="50000"/>
                        <a:alpha val="80000"/>
                      </a:schemeClr>
                    </a:solidFill>
                  </a:tcPr>
                </a:tc>
                <a:tc>
                  <a:txBody>
                    <a:bodyPr/>
                    <a:lstStyle/>
                    <a:p>
                      <a:pPr algn="r"/>
                      <a:r>
                        <a:rPr lang="en-US" sz="1000" dirty="0"/>
                        <a:t>$7,815.78</a:t>
                      </a:r>
                    </a:p>
                  </a:txBody>
                  <a:tcPr anchor="ctr">
                    <a:lnL w="19050" cap="flat" cmpd="sng" algn="ctr">
                      <a:solidFill>
                        <a:schemeClr val="bg1">
                          <a:lumMod val="75000"/>
                          <a:lumOff val="25000"/>
                        </a:schemeClr>
                      </a:solidFill>
                      <a:prstDash val="solid"/>
                      <a:round/>
                      <a:headEnd type="none" w="med" len="med"/>
                      <a:tailEnd type="none" w="med" len="med"/>
                    </a:lnL>
                    <a:lnB w="28575" cap="flat" cmpd="sng" algn="ctr">
                      <a:solidFill>
                        <a:schemeClr val="bg2">
                          <a:lumMod val="90000"/>
                          <a:lumOff val="10000"/>
                        </a:schemeClr>
                      </a:solidFill>
                      <a:prstDash val="solid"/>
                      <a:round/>
                      <a:headEnd type="none" w="med" len="med"/>
                      <a:tailEnd type="none" w="med" len="med"/>
                    </a:lnB>
                    <a:solidFill>
                      <a:schemeClr val="bg2">
                        <a:lumMod val="10000"/>
                        <a:lumOff val="90000"/>
                        <a:alpha val="90000"/>
                      </a:schemeClr>
                    </a:solidFill>
                  </a:tcPr>
                </a:tc>
                <a:tc>
                  <a:txBody>
                    <a:bodyPr/>
                    <a:lstStyle/>
                    <a:p>
                      <a:pPr algn="r"/>
                      <a:r>
                        <a:rPr lang="en-US" sz="1000" dirty="0"/>
                        <a:t>$1,398.60</a:t>
                      </a:r>
                    </a:p>
                  </a:txBody>
                  <a:tcPr anchor="ctr">
                    <a:lnB w="28575" cap="flat" cmpd="sng" algn="ctr">
                      <a:solidFill>
                        <a:schemeClr val="bg2">
                          <a:lumMod val="90000"/>
                          <a:lumOff val="10000"/>
                        </a:schemeClr>
                      </a:solidFill>
                      <a:prstDash val="solid"/>
                      <a:round/>
                      <a:headEnd type="none" w="med" len="med"/>
                      <a:tailEnd type="none" w="med" len="med"/>
                    </a:lnB>
                    <a:solidFill>
                      <a:schemeClr val="bg2">
                        <a:lumMod val="10000"/>
                        <a:lumOff val="90000"/>
                        <a:alpha val="90000"/>
                      </a:schemeClr>
                    </a:solidFill>
                  </a:tcPr>
                </a:tc>
                <a:tc>
                  <a:txBody>
                    <a:bodyPr/>
                    <a:lstStyle/>
                    <a:p>
                      <a:pPr algn="r"/>
                      <a:r>
                        <a:rPr lang="en-US" sz="1000" dirty="0"/>
                        <a:t>$123.48</a:t>
                      </a:r>
                    </a:p>
                  </a:txBody>
                  <a:tcPr anchor="ctr">
                    <a:lnR w="6350" cap="flat" cmpd="sng" algn="ctr">
                      <a:solidFill>
                        <a:schemeClr val="bg1">
                          <a:lumMod val="65000"/>
                          <a:lumOff val="35000"/>
                        </a:schemeClr>
                      </a:solidFill>
                      <a:prstDash val="solid"/>
                      <a:round/>
                      <a:headEnd type="none" w="med" len="med"/>
                      <a:tailEnd type="none" w="med" len="med"/>
                    </a:lnR>
                    <a:lnB w="28575" cap="flat" cmpd="sng" algn="ctr">
                      <a:solidFill>
                        <a:schemeClr val="bg2">
                          <a:lumMod val="90000"/>
                          <a:lumOff val="10000"/>
                        </a:schemeClr>
                      </a:solidFill>
                      <a:prstDash val="solid"/>
                      <a:round/>
                      <a:headEnd type="none" w="med" len="med"/>
                      <a:tailEnd type="none" w="med" len="med"/>
                    </a:lnB>
                    <a:solidFill>
                      <a:schemeClr val="bg2">
                        <a:lumMod val="10000"/>
                        <a:lumOff val="90000"/>
                        <a:alpha val="90000"/>
                      </a:schemeClr>
                    </a:solidFill>
                  </a:tcPr>
                </a:tc>
                <a:extLst>
                  <a:ext uri="{0D108BD9-81ED-4DB2-BD59-A6C34878D82A}">
                    <a16:rowId xmlns:a16="http://schemas.microsoft.com/office/drawing/2014/main" val="2284037369"/>
                  </a:ext>
                </a:extLst>
              </a:tr>
              <a:tr h="205935">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000" dirty="0">
                          <a:solidFill>
                            <a:schemeClr val="tx1">
                              <a:lumMod val="95000"/>
                            </a:schemeClr>
                          </a:solidFill>
                          <a:effectLst>
                            <a:outerShdw blurRad="38100" dist="38100" dir="2700000" algn="tl">
                              <a:srgbClr val="000000">
                                <a:alpha val="43137"/>
                              </a:srgbClr>
                            </a:outerShdw>
                          </a:effectLst>
                        </a:rPr>
                        <a:t>Total Labor Hour</a:t>
                      </a:r>
                      <a:r>
                        <a:rPr lang="en-US" sz="1000" baseline="0" dirty="0">
                          <a:solidFill>
                            <a:schemeClr val="tx1">
                              <a:lumMod val="95000"/>
                            </a:schemeClr>
                          </a:solidFill>
                          <a:effectLst>
                            <a:outerShdw blurRad="38100" dist="38100" dir="2700000" algn="tl">
                              <a:srgbClr val="000000">
                                <a:alpha val="43137"/>
                              </a:srgbClr>
                            </a:outerShdw>
                          </a:effectLst>
                        </a:rPr>
                        <a:t> Avoidance </a:t>
                      </a:r>
                      <a:r>
                        <a:rPr lang="en-US" sz="1000" dirty="0">
                          <a:solidFill>
                            <a:schemeClr val="tx1">
                              <a:lumMod val="95000"/>
                            </a:schemeClr>
                          </a:solidFill>
                          <a:effectLst>
                            <a:outerShdw blurRad="38100" dist="38100" dir="2700000" algn="tl">
                              <a:srgbClr val="000000">
                                <a:alpha val="43137"/>
                              </a:srgbClr>
                            </a:outerShdw>
                          </a:effectLst>
                        </a:rPr>
                        <a:t>(4.5 mins</a:t>
                      </a:r>
                      <a:r>
                        <a:rPr lang="en-US" sz="1000" baseline="0" dirty="0">
                          <a:solidFill>
                            <a:schemeClr val="tx1">
                              <a:lumMod val="95000"/>
                            </a:schemeClr>
                          </a:solidFill>
                          <a:effectLst>
                            <a:outerShdw blurRad="38100" dist="38100" dir="2700000" algn="tl">
                              <a:srgbClr val="000000">
                                <a:alpha val="43137"/>
                              </a:srgbClr>
                            </a:outerShdw>
                          </a:effectLst>
                        </a:rPr>
                        <a:t> per NR)</a:t>
                      </a:r>
                      <a:r>
                        <a:rPr lang="en-US" sz="800" b="1" baseline="0" dirty="0">
                          <a:solidFill>
                            <a:schemeClr val="tx1">
                              <a:lumMod val="95000"/>
                            </a:schemeClr>
                          </a:solidFill>
                          <a:effectLst>
                            <a:outerShdw blurRad="38100" dist="38100" dir="2700000" algn="tl">
                              <a:srgbClr val="000000">
                                <a:alpha val="43137"/>
                              </a:srgbClr>
                            </a:outerShdw>
                          </a:effectLst>
                        </a:rPr>
                        <a:t> </a:t>
                      </a:r>
                      <a:r>
                        <a:rPr lang="en-US" sz="1000" b="1" baseline="30000" dirty="0">
                          <a:solidFill>
                            <a:schemeClr val="tx1">
                              <a:lumMod val="95000"/>
                            </a:schemeClr>
                          </a:solidFill>
                          <a:effectLst>
                            <a:outerShdw blurRad="38100" dist="38100" dir="2700000" algn="tl">
                              <a:srgbClr val="000000">
                                <a:alpha val="43137"/>
                              </a:srgbClr>
                            </a:outerShdw>
                          </a:effectLst>
                        </a:rPr>
                        <a:t>++</a:t>
                      </a:r>
                    </a:p>
                  </a:txBody>
                  <a:tcPr anchor="ctr">
                    <a:lnL w="6350" cap="flat" cmpd="sng" algn="ctr">
                      <a:solidFill>
                        <a:schemeClr val="bg1">
                          <a:lumMod val="75000"/>
                          <a:lumOff val="25000"/>
                        </a:schemeClr>
                      </a:solidFill>
                      <a:prstDash val="solid"/>
                      <a:round/>
                      <a:headEnd type="none" w="med" len="med"/>
                      <a:tailEnd type="none" w="med" len="med"/>
                    </a:lnL>
                    <a:lnR w="19050" cap="flat" cmpd="sng" algn="ctr">
                      <a:solidFill>
                        <a:schemeClr val="bg1">
                          <a:lumMod val="75000"/>
                          <a:lumOff val="25000"/>
                        </a:schemeClr>
                      </a:solidFill>
                      <a:prstDash val="solid"/>
                      <a:round/>
                      <a:headEnd type="none" w="med" len="med"/>
                      <a:tailEnd type="none" w="med" len="med"/>
                    </a:lnR>
                    <a:lnT w="28575" cap="flat" cmpd="sng" algn="ctr">
                      <a:solidFill>
                        <a:schemeClr val="bg2">
                          <a:lumMod val="90000"/>
                          <a:lumOff val="10000"/>
                        </a:schemeClr>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lumMod val="75000"/>
                        <a:lumOff val="25000"/>
                        <a:alpha val="80000"/>
                      </a:schemeClr>
                    </a:solidFill>
                  </a:tcPr>
                </a:tc>
                <a:tc>
                  <a:txBody>
                    <a:bodyPr/>
                    <a:lstStyle/>
                    <a:p>
                      <a:pPr marL="0" algn="r" defTabSz="457200" rtl="0" eaLnBrk="1" latinLnBrk="0" hangingPunct="1"/>
                      <a:r>
                        <a:rPr lang="en-US" sz="1000" b="1" kern="1200" dirty="0">
                          <a:solidFill>
                            <a:schemeClr val="tx1"/>
                          </a:solidFill>
                          <a:effectLst>
                            <a:outerShdw blurRad="38100" dist="38100" dir="2700000" algn="tl">
                              <a:srgbClr val="000000">
                                <a:alpha val="43137"/>
                              </a:srgbClr>
                            </a:outerShdw>
                          </a:effectLst>
                          <a:latin typeface="+mn-lt"/>
                          <a:ea typeface="+mn-ea"/>
                          <a:cs typeface="+mn-cs"/>
                        </a:rPr>
                        <a:t>0</a:t>
                      </a:r>
                    </a:p>
                  </a:txBody>
                  <a:tcPr anchor="ctr">
                    <a:lnL w="19050" cap="flat" cmpd="sng" algn="ctr">
                      <a:solidFill>
                        <a:schemeClr val="bg1">
                          <a:lumMod val="75000"/>
                          <a:lumOff val="25000"/>
                        </a:schemeClr>
                      </a:solidFill>
                      <a:prstDash val="solid"/>
                      <a:round/>
                      <a:headEnd type="none" w="med" len="med"/>
                      <a:tailEnd type="none" w="med" len="med"/>
                    </a:lnL>
                    <a:lnT w="28575" cap="flat" cmpd="sng" algn="ctr">
                      <a:solidFill>
                        <a:schemeClr val="bg2">
                          <a:lumMod val="90000"/>
                          <a:lumOff val="10000"/>
                        </a:schemeClr>
                      </a:solidFill>
                      <a:prstDash val="solid"/>
                      <a:round/>
                      <a:headEnd type="none" w="med" len="med"/>
                      <a:tailEnd type="none" w="med" len="med"/>
                    </a:lnT>
                    <a:solidFill>
                      <a:srgbClr val="878787"/>
                    </a:solidFill>
                  </a:tcPr>
                </a:tc>
                <a:tc>
                  <a:txBody>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lang="en-US" sz="1000" b="1" kern="1200" dirty="0">
                          <a:solidFill>
                            <a:schemeClr val="accent2">
                              <a:lumMod val="20000"/>
                              <a:lumOff val="80000"/>
                            </a:schemeClr>
                          </a:solidFill>
                          <a:effectLst>
                            <a:outerShdw blurRad="38100" dist="38100" dir="2700000" algn="tl">
                              <a:srgbClr val="000000">
                                <a:alpha val="43137"/>
                              </a:srgbClr>
                            </a:outerShdw>
                          </a:effectLst>
                          <a:latin typeface="+mn-lt"/>
                          <a:ea typeface="+mn-ea"/>
                          <a:cs typeface="+mn-cs"/>
                        </a:rPr>
                        <a:t>50.93</a:t>
                      </a:r>
                    </a:p>
                  </a:txBody>
                  <a:tcPr anchor="ctr">
                    <a:lnT w="28575" cap="flat" cmpd="sng" algn="ctr">
                      <a:solidFill>
                        <a:schemeClr val="bg2">
                          <a:lumMod val="90000"/>
                          <a:lumOff val="10000"/>
                        </a:schemeClr>
                      </a:solidFill>
                      <a:prstDash val="solid"/>
                      <a:round/>
                      <a:headEnd type="none" w="med" len="med"/>
                      <a:tailEnd type="none" w="med" len="med"/>
                    </a:lnT>
                    <a:solidFill>
                      <a:srgbClr val="C0B152"/>
                    </a:solidFill>
                  </a:tcPr>
                </a:tc>
                <a:tc>
                  <a:txBody>
                    <a:bodyPr/>
                    <a:lstStyle/>
                    <a:p>
                      <a:pPr marL="0" algn="r" defTabSz="457200" rtl="0" eaLnBrk="1" latinLnBrk="0" hangingPunct="1"/>
                      <a:r>
                        <a:rPr lang="en-US" sz="1000" b="1" kern="1200" dirty="0">
                          <a:solidFill>
                            <a:schemeClr val="accent3">
                              <a:lumMod val="40000"/>
                              <a:lumOff val="60000"/>
                            </a:schemeClr>
                          </a:solidFill>
                          <a:effectLst>
                            <a:outerShdw blurRad="38100" dist="38100" dir="2700000" algn="tl">
                              <a:srgbClr val="000000">
                                <a:alpha val="43137"/>
                              </a:srgbClr>
                            </a:outerShdw>
                          </a:effectLst>
                          <a:latin typeface="+mn-lt"/>
                          <a:ea typeface="+mn-ea"/>
                          <a:cs typeface="+mn-cs"/>
                        </a:rPr>
                        <a:t>61.05</a:t>
                      </a:r>
                    </a:p>
                  </a:txBody>
                  <a:tcPr anchor="ctr">
                    <a:lnR w="6350" cap="flat" cmpd="sng" algn="ctr">
                      <a:solidFill>
                        <a:schemeClr val="bg1">
                          <a:lumMod val="65000"/>
                          <a:lumOff val="35000"/>
                        </a:schemeClr>
                      </a:solidFill>
                      <a:prstDash val="solid"/>
                      <a:round/>
                      <a:headEnd type="none" w="med" len="med"/>
                      <a:tailEnd type="none" w="med" len="med"/>
                    </a:lnR>
                    <a:lnT w="28575" cap="flat" cmpd="sng" algn="ctr">
                      <a:solidFill>
                        <a:schemeClr val="bg2">
                          <a:lumMod val="90000"/>
                          <a:lumOff val="10000"/>
                        </a:schemeClr>
                      </a:solidFill>
                      <a:prstDash val="solid"/>
                      <a:round/>
                      <a:headEnd type="none" w="med" len="med"/>
                      <a:tailEnd type="none" w="med" len="med"/>
                    </a:lnT>
                    <a:solidFill>
                      <a:srgbClr val="0684CD"/>
                    </a:solidFill>
                  </a:tcPr>
                </a:tc>
                <a:extLst>
                  <a:ext uri="{0D108BD9-81ED-4DB2-BD59-A6C34878D82A}">
                    <a16:rowId xmlns:a16="http://schemas.microsoft.com/office/drawing/2014/main" val="1987005838"/>
                  </a:ext>
                </a:extLst>
              </a:tr>
              <a:tr h="222051">
                <a:tc>
                  <a:txBody>
                    <a:bodyPr/>
                    <a:lstStyle/>
                    <a:p>
                      <a:r>
                        <a:rPr lang="en-US" sz="1000" b="1" baseline="0" dirty="0">
                          <a:solidFill>
                            <a:schemeClr val="tx1">
                              <a:lumMod val="95000"/>
                            </a:schemeClr>
                          </a:solidFill>
                          <a:effectLst>
                            <a:outerShdw blurRad="38100" dist="38100" dir="2700000" algn="tl">
                              <a:srgbClr val="000000">
                                <a:alpha val="43137"/>
                              </a:srgbClr>
                            </a:outerShdw>
                          </a:effectLst>
                        </a:rPr>
                        <a:t>Quarterly Cost Avoidance (</a:t>
                      </a:r>
                      <a:r>
                        <a:rPr lang="en-US" sz="1000" b="1" dirty="0">
                          <a:solidFill>
                            <a:schemeClr val="tx1">
                              <a:lumMod val="95000"/>
                            </a:schemeClr>
                          </a:solidFill>
                          <a:effectLst>
                            <a:outerShdw blurRad="38100" dist="38100" dir="2700000" algn="tl">
                              <a:srgbClr val="000000">
                                <a:alpha val="43137"/>
                              </a:srgbClr>
                            </a:outerShdw>
                          </a:effectLst>
                        </a:rPr>
                        <a:t>$126</a:t>
                      </a:r>
                      <a:r>
                        <a:rPr lang="en-US" sz="1000" b="1" baseline="0" dirty="0">
                          <a:solidFill>
                            <a:schemeClr val="tx1">
                              <a:lumMod val="95000"/>
                            </a:schemeClr>
                          </a:solidFill>
                          <a:effectLst>
                            <a:outerShdw blurRad="38100" dist="38100" dir="2700000" algn="tl">
                              <a:srgbClr val="000000">
                                <a:alpha val="43137"/>
                              </a:srgbClr>
                            </a:outerShdw>
                          </a:effectLst>
                        </a:rPr>
                        <a:t> per hour) </a:t>
                      </a:r>
                      <a:r>
                        <a:rPr lang="en-US" sz="1100" b="1" baseline="30000" dirty="0">
                          <a:solidFill>
                            <a:schemeClr val="tx1">
                              <a:lumMod val="95000"/>
                            </a:schemeClr>
                          </a:solidFill>
                          <a:effectLst>
                            <a:outerShdw blurRad="38100" dist="38100" dir="2700000" algn="tl">
                              <a:srgbClr val="000000">
                                <a:alpha val="43137"/>
                              </a:srgbClr>
                            </a:outerShdw>
                          </a:effectLst>
                        </a:rPr>
                        <a:t>++</a:t>
                      </a:r>
                    </a:p>
                  </a:txBody>
                  <a:tcPr anchor="ctr">
                    <a:lnL w="6350" cap="flat" cmpd="sng" algn="ctr">
                      <a:solidFill>
                        <a:schemeClr val="bg1">
                          <a:lumMod val="75000"/>
                          <a:lumOff val="25000"/>
                        </a:schemeClr>
                      </a:solidFill>
                      <a:prstDash val="solid"/>
                      <a:round/>
                      <a:headEnd type="none" w="med" len="med"/>
                      <a:tailEnd type="none" w="med" len="med"/>
                    </a:lnL>
                    <a:lnR w="19050" cap="flat" cmpd="sng" algn="ctr">
                      <a:solidFill>
                        <a:schemeClr val="bg1">
                          <a:lumMod val="75000"/>
                          <a:lumOff val="25000"/>
                        </a:schemeClr>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lumMod val="75000"/>
                        <a:lumOff val="25000"/>
                        <a:alpha val="80000"/>
                      </a:schemeClr>
                    </a:solidFill>
                  </a:tcPr>
                </a:tc>
                <a:tc>
                  <a:txBody>
                    <a:bodyPr/>
                    <a:lstStyle/>
                    <a:p>
                      <a:pPr algn="r"/>
                      <a:r>
                        <a:rPr lang="en-US" sz="1000" b="1" dirty="0">
                          <a:solidFill>
                            <a:schemeClr val="tx1"/>
                          </a:solidFill>
                          <a:effectLst>
                            <a:outerShdw blurRad="38100" dist="38100" dir="2700000" algn="tl">
                              <a:srgbClr val="000000">
                                <a:alpha val="43137"/>
                              </a:srgbClr>
                            </a:outerShdw>
                          </a:effectLst>
                        </a:rPr>
                        <a:t>$0.00</a:t>
                      </a:r>
                    </a:p>
                  </a:txBody>
                  <a:tcPr anchor="ctr">
                    <a:lnL w="19050" cap="flat" cmpd="sng" algn="ctr">
                      <a:solidFill>
                        <a:schemeClr val="bg1">
                          <a:lumMod val="75000"/>
                          <a:lumOff val="25000"/>
                        </a:schemeClr>
                      </a:solidFill>
                      <a:prstDash val="solid"/>
                      <a:round/>
                      <a:headEnd type="none" w="med" len="med"/>
                      <a:tailEnd type="none" w="med" len="med"/>
                    </a:lnL>
                    <a:lnB w="6350" cap="flat" cmpd="sng" algn="ctr">
                      <a:solidFill>
                        <a:schemeClr val="bg1"/>
                      </a:solidFill>
                      <a:prstDash val="solid"/>
                      <a:round/>
                      <a:headEnd type="none" w="med" len="med"/>
                      <a:tailEnd type="none" w="med" len="med"/>
                    </a:lnB>
                    <a:solidFill>
                      <a:srgbClr val="878787"/>
                    </a:solidFill>
                  </a:tcPr>
                </a:tc>
                <a:tc>
                  <a:txBody>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lang="en-US" sz="1000" b="1" dirty="0">
                          <a:solidFill>
                            <a:schemeClr val="accent2">
                              <a:lumMod val="20000"/>
                              <a:lumOff val="80000"/>
                            </a:schemeClr>
                          </a:solidFill>
                          <a:effectLst>
                            <a:outerShdw blurRad="38100" dist="38100" dir="2700000" algn="tl">
                              <a:srgbClr val="000000">
                                <a:alpha val="43137"/>
                              </a:srgbClr>
                            </a:outerShdw>
                          </a:effectLst>
                        </a:rPr>
                        <a:t>$6,417.18</a:t>
                      </a:r>
                    </a:p>
                  </a:txBody>
                  <a:tcPr anchor="ctr">
                    <a:lnB w="6350" cap="flat" cmpd="sng" algn="ctr">
                      <a:solidFill>
                        <a:schemeClr val="bg1"/>
                      </a:solidFill>
                      <a:prstDash val="solid"/>
                      <a:round/>
                      <a:headEnd type="none" w="med" len="med"/>
                      <a:tailEnd type="none" w="med" len="med"/>
                    </a:lnB>
                    <a:solidFill>
                      <a:srgbClr val="C0B152"/>
                    </a:solidFill>
                  </a:tcPr>
                </a:tc>
                <a:tc>
                  <a:txBody>
                    <a:bodyPr/>
                    <a:lstStyle/>
                    <a:p>
                      <a:pPr algn="r"/>
                      <a:r>
                        <a:rPr lang="en-US" sz="1000" b="1" dirty="0">
                          <a:solidFill>
                            <a:schemeClr val="accent3">
                              <a:lumMod val="40000"/>
                              <a:lumOff val="60000"/>
                            </a:schemeClr>
                          </a:solidFill>
                          <a:effectLst>
                            <a:outerShdw blurRad="38100" dist="38100" dir="2700000" algn="tl">
                              <a:srgbClr val="000000">
                                <a:alpha val="43137"/>
                              </a:srgbClr>
                            </a:outerShdw>
                          </a:effectLst>
                        </a:rPr>
                        <a:t>$7,692.30</a:t>
                      </a:r>
                    </a:p>
                  </a:txBody>
                  <a:tcPr anchor="ctr">
                    <a:lnR w="6350" cap="flat" cmpd="sng" algn="ctr">
                      <a:solidFill>
                        <a:schemeClr val="bg1">
                          <a:lumMod val="65000"/>
                          <a:lumOff val="35000"/>
                        </a:schemeClr>
                      </a:solidFill>
                      <a:prstDash val="solid"/>
                      <a:round/>
                      <a:headEnd type="none" w="med" len="med"/>
                      <a:tailEnd type="none" w="med" len="med"/>
                    </a:lnR>
                    <a:lnB w="6350" cap="flat" cmpd="sng" algn="ctr">
                      <a:solidFill>
                        <a:schemeClr val="bg1"/>
                      </a:solidFill>
                      <a:prstDash val="solid"/>
                      <a:round/>
                      <a:headEnd type="none" w="med" len="med"/>
                      <a:tailEnd type="none" w="med" len="med"/>
                    </a:lnB>
                    <a:solidFill>
                      <a:srgbClr val="0684CD"/>
                    </a:solidFill>
                  </a:tcPr>
                </a:tc>
                <a:extLst>
                  <a:ext uri="{0D108BD9-81ED-4DB2-BD59-A6C34878D82A}">
                    <a16:rowId xmlns:a16="http://schemas.microsoft.com/office/drawing/2014/main" val="1869358640"/>
                  </a:ext>
                </a:extLst>
              </a:tr>
            </a:tbl>
          </a:graphicData>
        </a:graphic>
      </p:graphicFrame>
      <p:graphicFrame>
        <p:nvGraphicFramePr>
          <p:cNvPr id="7" name="Chart 6"/>
          <p:cNvGraphicFramePr/>
          <p:nvPr>
            <p:extLst>
              <p:ext uri="{D42A27DB-BD31-4B8C-83A1-F6EECF244321}">
                <p14:modId xmlns:p14="http://schemas.microsoft.com/office/powerpoint/2010/main" val="4215025299"/>
              </p:ext>
            </p:extLst>
          </p:nvPr>
        </p:nvGraphicFramePr>
        <p:xfrm>
          <a:off x="382587" y="3267616"/>
          <a:ext cx="8378825" cy="1389888"/>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 name="Content Placeholder 5"/>
          <p:cNvGraphicFramePr>
            <a:graphicFrameLocks/>
          </p:cNvGraphicFramePr>
          <p:nvPr>
            <p:extLst>
              <p:ext uri="{D42A27DB-BD31-4B8C-83A1-F6EECF244321}">
                <p14:modId xmlns:p14="http://schemas.microsoft.com/office/powerpoint/2010/main" val="3267912568"/>
              </p:ext>
            </p:extLst>
          </p:nvPr>
        </p:nvGraphicFramePr>
        <p:xfrm>
          <a:off x="382587" y="1513155"/>
          <a:ext cx="8378826" cy="1734066"/>
        </p:xfrm>
        <a:graphic>
          <a:graphicData uri="http://schemas.openxmlformats.org/drawingml/2006/table">
            <a:tbl>
              <a:tblPr bandRow="1">
                <a:effectLst>
                  <a:outerShdw blurRad="50800" dist="63500" dir="2700000" algn="tl" rotWithShape="0">
                    <a:prstClr val="black">
                      <a:alpha val="40000"/>
                    </a:prstClr>
                  </a:outerShdw>
                </a:effectLst>
                <a:tableStyleId>{073A0DAA-6AF3-43AB-8588-CEC1D06C72B9}</a:tableStyleId>
              </a:tblPr>
              <a:tblGrid>
                <a:gridCol w="4189413">
                  <a:extLst>
                    <a:ext uri="{9D8B030D-6E8A-4147-A177-3AD203B41FA5}">
                      <a16:colId xmlns:a16="http://schemas.microsoft.com/office/drawing/2014/main" val="468304412"/>
                    </a:ext>
                  </a:extLst>
                </a:gridCol>
                <a:gridCol w="4189413">
                  <a:extLst>
                    <a:ext uri="{9D8B030D-6E8A-4147-A177-3AD203B41FA5}">
                      <a16:colId xmlns:a16="http://schemas.microsoft.com/office/drawing/2014/main" val="2871867395"/>
                    </a:ext>
                  </a:extLst>
                </a:gridCol>
              </a:tblGrid>
              <a:tr h="289011">
                <a:tc>
                  <a:txBody>
                    <a:bodyPr/>
                    <a:lstStyle/>
                    <a:p>
                      <a:pPr marL="0" indent="0">
                        <a:buFont typeface="Arial" panose="020B0604020202020204" pitchFamily="34" charset="0"/>
                        <a:buNone/>
                      </a:pPr>
                      <a:r>
                        <a:rPr lang="en-US" sz="1000" dirty="0"/>
                        <a:t>Adobe Reader DC Continuous Track</a:t>
                      </a:r>
                      <a:endParaRPr lang="en-US" sz="1000" dirty="0">
                        <a:solidFill>
                          <a:schemeClr val="tx2"/>
                        </a:solidFill>
                        <a:latin typeface="Calibri Light" panose="020F0302020204030204" pitchFamily="34" charset="0"/>
                        <a:cs typeface="Calibri Light" panose="020F0302020204030204" pitchFamily="34" charset="0"/>
                      </a:endParaRPr>
                    </a:p>
                  </a:txBody>
                  <a:tcPr anchor="ctr">
                    <a:lnL w="12700" cap="flat" cmpd="sng" algn="ctr">
                      <a:solidFill>
                        <a:schemeClr val="bg1">
                          <a:lumMod val="50000"/>
                          <a:lumOff val="50000"/>
                        </a:schemeClr>
                      </a:solidFill>
                      <a:prstDash val="solid"/>
                      <a:round/>
                      <a:headEnd type="none" w="med" len="med"/>
                      <a:tailEnd type="none" w="med" len="med"/>
                    </a:lnL>
                    <a:lnT w="12700" cap="flat" cmpd="sng" algn="ctr">
                      <a:solidFill>
                        <a:schemeClr val="bg1">
                          <a:lumMod val="50000"/>
                          <a:lumOff val="50000"/>
                        </a:schemeClr>
                      </a:solidFill>
                      <a:prstDash val="solid"/>
                      <a:round/>
                      <a:headEnd type="none" w="med" len="med"/>
                      <a:tailEnd type="none" w="med" len="med"/>
                    </a:lnT>
                    <a:solidFill>
                      <a:schemeClr val="bg2">
                        <a:lumMod val="10000"/>
                        <a:lumOff val="90000"/>
                        <a:alpha val="90000"/>
                      </a:schemeClr>
                    </a:solidFill>
                  </a:tcPr>
                </a:tc>
                <a:tc>
                  <a:txBody>
                    <a:bodyPr/>
                    <a:lstStyle/>
                    <a:p>
                      <a:r>
                        <a:rPr lang="en-US" sz="1000" dirty="0"/>
                        <a:t>Microsoft Office 365</a:t>
                      </a:r>
                      <a:endParaRPr lang="en-US" sz="1000" dirty="0">
                        <a:solidFill>
                          <a:schemeClr val="tx2"/>
                        </a:solidFill>
                        <a:latin typeface="Calibri Light" panose="020F0302020204030204" pitchFamily="34" charset="0"/>
                        <a:cs typeface="Calibri Light" panose="020F0302020204030204" pitchFamily="34" charset="0"/>
                      </a:endParaRPr>
                    </a:p>
                  </a:txBody>
                  <a:tcPr anchor="ctr">
                    <a:lnR w="12700" cap="flat" cmpd="sng" algn="ctr">
                      <a:solidFill>
                        <a:schemeClr val="bg1">
                          <a:lumMod val="50000"/>
                          <a:lumOff val="50000"/>
                        </a:schemeClr>
                      </a:solidFill>
                      <a:prstDash val="solid"/>
                      <a:round/>
                      <a:headEnd type="none" w="med" len="med"/>
                      <a:tailEnd type="none" w="med" len="med"/>
                    </a:lnR>
                    <a:lnT w="12700" cap="flat" cmpd="sng" algn="ctr">
                      <a:solidFill>
                        <a:schemeClr val="bg1">
                          <a:lumMod val="50000"/>
                          <a:lumOff val="50000"/>
                        </a:schemeClr>
                      </a:solidFill>
                      <a:prstDash val="solid"/>
                      <a:round/>
                      <a:headEnd type="none" w="med" len="med"/>
                      <a:tailEnd type="none" w="med" len="med"/>
                    </a:lnT>
                    <a:solidFill>
                      <a:schemeClr val="bg2">
                        <a:lumMod val="10000"/>
                        <a:lumOff val="90000"/>
                        <a:alpha val="90000"/>
                      </a:schemeClr>
                    </a:solidFill>
                  </a:tcPr>
                </a:tc>
                <a:extLst>
                  <a:ext uri="{0D108BD9-81ED-4DB2-BD59-A6C34878D82A}">
                    <a16:rowId xmlns:a16="http://schemas.microsoft.com/office/drawing/2014/main" val="498797801"/>
                  </a:ext>
                </a:extLst>
              </a:tr>
              <a:tr h="289011">
                <a:tc>
                  <a:txBody>
                    <a:bodyPr/>
                    <a:lstStyle/>
                    <a:p>
                      <a:pPr marL="0" marR="0" lvl="0" indent="0" algn="l" defTabSz="1018824" rtl="0" eaLnBrk="1" fontAlgn="auto" latinLnBrk="0" hangingPunct="1">
                        <a:lnSpc>
                          <a:spcPct val="100000"/>
                        </a:lnSpc>
                        <a:spcBef>
                          <a:spcPts val="0"/>
                        </a:spcBef>
                        <a:spcAft>
                          <a:spcPts val="0"/>
                        </a:spcAft>
                        <a:buClrTx/>
                        <a:buSzTx/>
                        <a:buFontTx/>
                        <a:buNone/>
                        <a:tabLst/>
                        <a:defRPr/>
                      </a:pPr>
                      <a:r>
                        <a:rPr lang="en-US" sz="1000" dirty="0"/>
                        <a:t>Google Chrome</a:t>
                      </a:r>
                      <a:endParaRPr lang="en-US" sz="1000" dirty="0">
                        <a:solidFill>
                          <a:schemeClr val="tx2"/>
                        </a:solidFill>
                        <a:latin typeface="Calibri Light" panose="020F0302020204030204" pitchFamily="34" charset="0"/>
                        <a:cs typeface="Calibri Light" panose="020F0302020204030204" pitchFamily="34" charset="0"/>
                      </a:endParaRPr>
                    </a:p>
                  </a:txBody>
                  <a:tcPr anchor="ctr">
                    <a:lnL w="12700" cap="flat" cmpd="sng" algn="ctr">
                      <a:solidFill>
                        <a:schemeClr val="bg1">
                          <a:lumMod val="50000"/>
                          <a:lumOff val="50000"/>
                        </a:schemeClr>
                      </a:solidFill>
                      <a:prstDash val="solid"/>
                      <a:round/>
                      <a:headEnd type="none" w="med" len="med"/>
                      <a:tailEnd type="none" w="med" len="med"/>
                    </a:lnL>
                    <a:solidFill>
                      <a:schemeClr val="tx1">
                        <a:alpha val="90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000" dirty="0"/>
                        <a:t>Microsoft OneDrive *</a:t>
                      </a:r>
                      <a:endParaRPr lang="en-US" sz="1000" b="1" i="0" dirty="0">
                        <a:solidFill>
                          <a:schemeClr val="tx2"/>
                        </a:solidFill>
                        <a:latin typeface="Calibri Light" panose="020F0302020204030204" pitchFamily="34" charset="0"/>
                        <a:cs typeface="Calibri Light" panose="020F0302020204030204" pitchFamily="34" charset="0"/>
                      </a:endParaRPr>
                    </a:p>
                  </a:txBody>
                  <a:tcPr anchor="ctr">
                    <a:lnR w="12700" cap="flat" cmpd="sng" algn="ctr">
                      <a:solidFill>
                        <a:schemeClr val="bg1">
                          <a:lumMod val="50000"/>
                          <a:lumOff val="50000"/>
                        </a:schemeClr>
                      </a:solidFill>
                      <a:prstDash val="solid"/>
                      <a:round/>
                      <a:headEnd type="none" w="med" len="med"/>
                      <a:tailEnd type="none" w="med" len="med"/>
                    </a:lnR>
                    <a:solidFill>
                      <a:schemeClr val="tx1">
                        <a:alpha val="90000"/>
                      </a:schemeClr>
                    </a:solidFill>
                  </a:tcPr>
                </a:tc>
                <a:extLst>
                  <a:ext uri="{0D108BD9-81ED-4DB2-BD59-A6C34878D82A}">
                    <a16:rowId xmlns:a16="http://schemas.microsoft.com/office/drawing/2014/main" val="2290946005"/>
                  </a:ext>
                </a:extLst>
              </a:tr>
              <a:tr h="289011">
                <a:tc>
                  <a:txBody>
                    <a:bodyPr/>
                    <a:lstStyle/>
                    <a:p>
                      <a:pPr marL="0" marR="0" lvl="0" indent="0" algn="l" defTabSz="1018824" rtl="0" eaLnBrk="1" fontAlgn="auto" latinLnBrk="0" hangingPunct="1">
                        <a:lnSpc>
                          <a:spcPct val="100000"/>
                        </a:lnSpc>
                        <a:spcBef>
                          <a:spcPts val="0"/>
                        </a:spcBef>
                        <a:spcAft>
                          <a:spcPts val="0"/>
                        </a:spcAft>
                        <a:buClrTx/>
                        <a:buSzTx/>
                        <a:buFontTx/>
                        <a:buNone/>
                        <a:tabLst/>
                        <a:defRPr/>
                      </a:pPr>
                      <a:r>
                        <a:rPr lang="en-US" sz="1000" dirty="0"/>
                        <a:t>Microsoft .NET Framework 4</a:t>
                      </a:r>
                      <a:endParaRPr lang="en-US" sz="1000" dirty="0">
                        <a:solidFill>
                          <a:schemeClr val="tx2"/>
                        </a:solidFill>
                        <a:latin typeface="Calibri Light" panose="020F0302020204030204" pitchFamily="34" charset="0"/>
                        <a:cs typeface="Calibri Light" panose="020F0302020204030204" pitchFamily="34" charset="0"/>
                      </a:endParaRPr>
                    </a:p>
                  </a:txBody>
                  <a:tcPr anchor="ctr">
                    <a:lnL w="12700" cap="flat" cmpd="sng" algn="ctr">
                      <a:solidFill>
                        <a:schemeClr val="bg1">
                          <a:lumMod val="50000"/>
                          <a:lumOff val="50000"/>
                        </a:schemeClr>
                      </a:solidFill>
                      <a:prstDash val="solid"/>
                      <a:round/>
                      <a:headEnd type="none" w="med" len="med"/>
                      <a:tailEnd type="none" w="med" len="med"/>
                    </a:lnL>
                    <a:solidFill>
                      <a:schemeClr val="bg2">
                        <a:lumMod val="10000"/>
                        <a:lumOff val="90000"/>
                        <a:alpha val="90000"/>
                      </a:schemeClr>
                    </a:solidFill>
                  </a:tcPr>
                </a:tc>
                <a:tc>
                  <a:txBody>
                    <a:bodyPr/>
                    <a:lstStyle/>
                    <a:p>
                      <a:pPr marL="0" indent="0">
                        <a:buFont typeface="Arial" panose="020B0604020202020204" pitchFamily="34" charset="0"/>
                        <a:buNone/>
                      </a:pPr>
                      <a:r>
                        <a:rPr lang="en-US" sz="1000" dirty="0"/>
                        <a:t>Mozilla Firefox</a:t>
                      </a:r>
                      <a:endParaRPr lang="en-US" sz="1000" b="1" i="0" dirty="0">
                        <a:solidFill>
                          <a:schemeClr val="tx2"/>
                        </a:solidFill>
                        <a:latin typeface="Calibri Light" panose="020F0302020204030204" pitchFamily="34" charset="0"/>
                        <a:cs typeface="Calibri Light" panose="020F0302020204030204" pitchFamily="34" charset="0"/>
                      </a:endParaRPr>
                    </a:p>
                  </a:txBody>
                  <a:tcPr anchor="ctr">
                    <a:lnR w="12700" cap="flat" cmpd="sng" algn="ctr">
                      <a:solidFill>
                        <a:schemeClr val="bg1">
                          <a:lumMod val="50000"/>
                          <a:lumOff val="50000"/>
                        </a:schemeClr>
                      </a:solidFill>
                      <a:prstDash val="solid"/>
                      <a:round/>
                      <a:headEnd type="none" w="med" len="med"/>
                      <a:tailEnd type="none" w="med" len="med"/>
                    </a:lnR>
                    <a:solidFill>
                      <a:schemeClr val="bg2">
                        <a:lumMod val="10000"/>
                        <a:lumOff val="90000"/>
                        <a:alpha val="90000"/>
                      </a:schemeClr>
                    </a:solidFill>
                  </a:tcPr>
                </a:tc>
                <a:extLst>
                  <a:ext uri="{0D108BD9-81ED-4DB2-BD59-A6C34878D82A}">
                    <a16:rowId xmlns:a16="http://schemas.microsoft.com/office/drawing/2014/main" val="1367289996"/>
                  </a:ext>
                </a:extLst>
              </a:tr>
              <a:tr h="289011">
                <a:tc>
                  <a:txBody>
                    <a:bodyPr/>
                    <a:lstStyle/>
                    <a:p>
                      <a:r>
                        <a:rPr lang="en-US" sz="1000" dirty="0"/>
                        <a:t>Microsoft Defender Antivirus</a:t>
                      </a:r>
                      <a:endParaRPr lang="en-US" sz="1000" dirty="0">
                        <a:solidFill>
                          <a:schemeClr val="tx2"/>
                        </a:solidFill>
                        <a:latin typeface="Calibri Light" panose="020F0302020204030204" pitchFamily="34" charset="0"/>
                        <a:cs typeface="Calibri Light" panose="020F0302020204030204" pitchFamily="34" charset="0"/>
                      </a:endParaRPr>
                    </a:p>
                  </a:txBody>
                  <a:tcPr anchor="ctr">
                    <a:lnL w="12700" cap="flat" cmpd="sng" algn="ctr">
                      <a:solidFill>
                        <a:schemeClr val="bg1">
                          <a:lumMod val="50000"/>
                          <a:lumOff val="50000"/>
                        </a:schemeClr>
                      </a:solidFill>
                      <a:prstDash val="solid"/>
                      <a:round/>
                      <a:headEnd type="none" w="med" len="med"/>
                      <a:tailEnd type="none" w="med" len="med"/>
                    </a:lnL>
                    <a:solidFill>
                      <a:schemeClr val="tx1">
                        <a:alpha val="90000"/>
                      </a:schemeClr>
                    </a:solidFill>
                  </a:tcPr>
                </a:tc>
                <a:tc>
                  <a:txBody>
                    <a:bodyPr/>
                    <a:lstStyle/>
                    <a:p>
                      <a:pPr marL="0" marR="0" lvl="0" indent="0" algn="l" defTabSz="1018824" rtl="0" eaLnBrk="1" fontAlgn="auto" latinLnBrk="0" hangingPunct="1">
                        <a:lnSpc>
                          <a:spcPct val="100000"/>
                        </a:lnSpc>
                        <a:spcBef>
                          <a:spcPts val="0"/>
                        </a:spcBef>
                        <a:spcAft>
                          <a:spcPts val="0"/>
                        </a:spcAft>
                        <a:buClrTx/>
                        <a:buSzTx/>
                        <a:buFontTx/>
                        <a:buNone/>
                        <a:tabLst/>
                        <a:defRPr/>
                      </a:pPr>
                      <a:r>
                        <a:rPr lang="en-US" sz="1000" dirty="0"/>
                        <a:t>Windows 11</a:t>
                      </a:r>
                      <a:endParaRPr lang="en-US" sz="1000" b="1" i="0" dirty="0">
                        <a:solidFill>
                          <a:schemeClr val="tx2"/>
                        </a:solidFill>
                        <a:latin typeface="Calibri Light" panose="020F0302020204030204" pitchFamily="34" charset="0"/>
                        <a:cs typeface="Calibri Light" panose="020F0302020204030204" pitchFamily="34" charset="0"/>
                      </a:endParaRPr>
                    </a:p>
                  </a:txBody>
                  <a:tcPr anchor="ctr">
                    <a:lnR w="12700" cap="flat" cmpd="sng" algn="ctr">
                      <a:solidFill>
                        <a:schemeClr val="bg1">
                          <a:lumMod val="50000"/>
                          <a:lumOff val="50000"/>
                        </a:schemeClr>
                      </a:solidFill>
                      <a:prstDash val="solid"/>
                      <a:round/>
                      <a:headEnd type="none" w="med" len="med"/>
                      <a:tailEnd type="none" w="med" len="med"/>
                    </a:lnR>
                    <a:solidFill>
                      <a:schemeClr val="tx1">
                        <a:alpha val="90000"/>
                      </a:schemeClr>
                    </a:solidFill>
                  </a:tcPr>
                </a:tc>
                <a:extLst>
                  <a:ext uri="{0D108BD9-81ED-4DB2-BD59-A6C34878D82A}">
                    <a16:rowId xmlns:a16="http://schemas.microsoft.com/office/drawing/2014/main" val="3946035144"/>
                  </a:ext>
                </a:extLst>
              </a:tr>
              <a:tr h="289011">
                <a:tc>
                  <a:txBody>
                    <a:bodyPr/>
                    <a:lstStyle/>
                    <a:p>
                      <a:r>
                        <a:rPr lang="en-US" sz="1000" dirty="0"/>
                        <a:t>Microsoft Edge</a:t>
                      </a:r>
                      <a:endParaRPr lang="en-US" sz="1000" dirty="0">
                        <a:solidFill>
                          <a:schemeClr val="tx2"/>
                        </a:solidFill>
                        <a:latin typeface="Calibri Light" panose="020F0302020204030204" pitchFamily="34" charset="0"/>
                        <a:cs typeface="Calibri Light" panose="020F0302020204030204" pitchFamily="34" charset="0"/>
                      </a:endParaRPr>
                    </a:p>
                  </a:txBody>
                  <a:tcPr anchor="ctr">
                    <a:lnL w="12700" cap="flat" cmpd="sng" algn="ctr">
                      <a:solidFill>
                        <a:schemeClr val="bg1">
                          <a:lumMod val="50000"/>
                          <a:lumOff val="50000"/>
                        </a:schemeClr>
                      </a:solidFill>
                      <a:prstDash val="solid"/>
                      <a:round/>
                      <a:headEnd type="none" w="med" len="med"/>
                      <a:tailEnd type="none" w="med" len="med"/>
                    </a:lnL>
                    <a:solidFill>
                      <a:schemeClr val="bg2">
                        <a:lumMod val="10000"/>
                        <a:lumOff val="90000"/>
                        <a:alpha val="90000"/>
                      </a:schemeClr>
                    </a:solidFill>
                  </a:tcPr>
                </a:tc>
                <a:tc>
                  <a:txBody>
                    <a:bodyPr/>
                    <a:lstStyle/>
                    <a:p>
                      <a:pPr marL="0" marR="0" lvl="0" indent="0" algn="l" defTabSz="1018824" rtl="0" eaLnBrk="1" fontAlgn="auto" latinLnBrk="0" hangingPunct="1">
                        <a:lnSpc>
                          <a:spcPct val="100000"/>
                        </a:lnSpc>
                        <a:spcBef>
                          <a:spcPts val="0"/>
                        </a:spcBef>
                        <a:spcAft>
                          <a:spcPts val="0"/>
                        </a:spcAft>
                        <a:buClrTx/>
                        <a:buSzTx/>
                        <a:buFontTx/>
                        <a:buNone/>
                        <a:tabLst/>
                        <a:defRPr/>
                      </a:pPr>
                      <a:r>
                        <a:rPr lang="en-US" sz="1000" dirty="0"/>
                        <a:t>Windows Firewall</a:t>
                      </a:r>
                      <a:endParaRPr lang="en-US" sz="1000" b="1" i="0" dirty="0">
                        <a:solidFill>
                          <a:schemeClr val="tx2"/>
                        </a:solidFill>
                        <a:latin typeface="Calibri Light" panose="020F0302020204030204" pitchFamily="34" charset="0"/>
                        <a:cs typeface="Calibri Light" panose="020F0302020204030204" pitchFamily="34" charset="0"/>
                      </a:endParaRPr>
                    </a:p>
                  </a:txBody>
                  <a:tcPr anchor="ctr">
                    <a:lnR w="12700" cap="flat" cmpd="sng" algn="ctr">
                      <a:solidFill>
                        <a:schemeClr val="bg1">
                          <a:lumMod val="50000"/>
                          <a:lumOff val="50000"/>
                        </a:schemeClr>
                      </a:solidFill>
                      <a:prstDash val="solid"/>
                      <a:round/>
                      <a:headEnd type="none" w="med" len="med"/>
                      <a:tailEnd type="none" w="med" len="med"/>
                    </a:lnR>
                    <a:solidFill>
                      <a:schemeClr val="bg2">
                        <a:lumMod val="10000"/>
                        <a:lumOff val="90000"/>
                        <a:alpha val="90000"/>
                      </a:schemeClr>
                    </a:solidFill>
                  </a:tcPr>
                </a:tc>
                <a:extLst>
                  <a:ext uri="{0D108BD9-81ED-4DB2-BD59-A6C34878D82A}">
                    <a16:rowId xmlns:a16="http://schemas.microsoft.com/office/drawing/2014/main" val="1263186620"/>
                  </a:ext>
                </a:extLst>
              </a:tr>
              <a:tr h="289011">
                <a:tc>
                  <a:txBody>
                    <a:bodyPr/>
                    <a:lstStyle/>
                    <a:p>
                      <a:r>
                        <a:rPr lang="en-US" sz="1000" dirty="0"/>
                        <a:t>Microsoft Internet Explorer 11</a:t>
                      </a:r>
                      <a:endParaRPr lang="en-US" sz="1000" dirty="0">
                        <a:solidFill>
                          <a:schemeClr val="tx2"/>
                        </a:solidFill>
                        <a:latin typeface="Calibri Light" panose="020F0302020204030204" pitchFamily="34" charset="0"/>
                        <a:cs typeface="Calibri Light" panose="020F0302020204030204" pitchFamily="34" charset="0"/>
                      </a:endParaRPr>
                    </a:p>
                  </a:txBody>
                  <a:tcPr anchor="ctr">
                    <a:lnL w="12700" cap="flat" cmpd="sng" algn="ctr">
                      <a:solidFill>
                        <a:schemeClr val="bg1">
                          <a:lumMod val="50000"/>
                          <a:lumOff val="50000"/>
                        </a:schemeClr>
                      </a:solidFill>
                      <a:prstDash val="solid"/>
                      <a:round/>
                      <a:headEnd type="none" w="med" len="med"/>
                      <a:tailEnd type="none" w="med" len="med"/>
                    </a:lnL>
                    <a:solidFill>
                      <a:schemeClr val="tx1">
                        <a:alpha val="90000"/>
                      </a:schemeClr>
                    </a:solidFill>
                  </a:tcPr>
                </a:tc>
                <a:tc>
                  <a:txBody>
                    <a:bodyPr/>
                    <a:lstStyle/>
                    <a:p>
                      <a:pPr marL="0" marR="0" lvl="0" indent="0" algn="l" defTabSz="1018824" rtl="0" eaLnBrk="1" fontAlgn="auto" latinLnBrk="0" hangingPunct="1">
                        <a:lnSpc>
                          <a:spcPct val="100000"/>
                        </a:lnSpc>
                        <a:spcBef>
                          <a:spcPts val="0"/>
                        </a:spcBef>
                        <a:spcAft>
                          <a:spcPts val="0"/>
                        </a:spcAft>
                        <a:buClrTx/>
                        <a:buSzTx/>
                        <a:buFontTx/>
                        <a:buNone/>
                        <a:tabLst/>
                        <a:defRPr/>
                      </a:pPr>
                      <a:endParaRPr lang="en-US" sz="1000" b="1" i="0" dirty="0">
                        <a:solidFill>
                          <a:schemeClr val="tx2"/>
                        </a:solidFill>
                        <a:latin typeface="Calibri Light" panose="020F0302020204030204" pitchFamily="34" charset="0"/>
                        <a:cs typeface="Calibri Light" panose="020F0302020204030204" pitchFamily="34" charset="0"/>
                      </a:endParaRPr>
                    </a:p>
                  </a:txBody>
                  <a:tcPr anchor="ctr">
                    <a:lnR w="12700" cap="flat" cmpd="sng" algn="ctr">
                      <a:solidFill>
                        <a:schemeClr val="bg1">
                          <a:lumMod val="50000"/>
                          <a:lumOff val="50000"/>
                        </a:schemeClr>
                      </a:solidFill>
                      <a:prstDash val="solid"/>
                      <a:round/>
                      <a:headEnd type="none" w="med" len="med"/>
                      <a:tailEnd type="none" w="med" len="med"/>
                    </a:lnR>
                    <a:solidFill>
                      <a:schemeClr val="tx1">
                        <a:alpha val="90000"/>
                      </a:schemeClr>
                    </a:solidFill>
                  </a:tcPr>
                </a:tc>
                <a:extLst>
                  <a:ext uri="{0D108BD9-81ED-4DB2-BD59-A6C34878D82A}">
                    <a16:rowId xmlns:a16="http://schemas.microsoft.com/office/drawing/2014/main" val="4178046199"/>
                  </a:ext>
                </a:extLst>
              </a:tr>
            </a:tbl>
          </a:graphicData>
        </a:graphic>
      </p:graphicFrame>
      <p:sp>
        <p:nvSpPr>
          <p:cNvPr id="9" name="TextBox 8"/>
          <p:cNvSpPr txBox="1"/>
          <p:nvPr/>
        </p:nvSpPr>
        <p:spPr>
          <a:xfrm>
            <a:off x="6988819" y="1293242"/>
            <a:ext cx="1772595" cy="215444"/>
          </a:xfrm>
          <a:prstGeom prst="rect">
            <a:avLst/>
          </a:prstGeom>
          <a:noFill/>
        </p:spPr>
        <p:txBody>
          <a:bodyPr wrap="square" rtlCol="0">
            <a:spAutoFit/>
          </a:bodyPr>
          <a:lstStyle/>
          <a:p>
            <a:pPr algn="r"/>
            <a:r>
              <a:rPr lang="en-US" sz="800" dirty="0">
                <a:solidFill>
                  <a:schemeClr val="tx2">
                    <a:lumMod val="75000"/>
                  </a:schemeClr>
                </a:solidFill>
                <a:effectLst>
                  <a:outerShdw blurRad="38100" dist="38100" dir="2700000" algn="tl">
                    <a:srgbClr val="000000">
                      <a:alpha val="43137"/>
                    </a:srgbClr>
                  </a:outerShdw>
                </a:effectLst>
              </a:rPr>
              <a:t>* No DISA SCAP support</a:t>
            </a:r>
          </a:p>
        </p:txBody>
      </p:sp>
      <p:sp>
        <p:nvSpPr>
          <p:cNvPr id="10" name="TextBox 9"/>
          <p:cNvSpPr txBox="1"/>
          <p:nvPr/>
        </p:nvSpPr>
        <p:spPr>
          <a:xfrm>
            <a:off x="382587" y="6126082"/>
            <a:ext cx="3122613" cy="215444"/>
          </a:xfrm>
          <a:prstGeom prst="rect">
            <a:avLst/>
          </a:prstGeom>
          <a:noFill/>
        </p:spPr>
        <p:txBody>
          <a:bodyPr wrap="square" rtlCol="0">
            <a:spAutoFit/>
          </a:bodyPr>
          <a:lstStyle/>
          <a:p>
            <a:r>
              <a:rPr lang="en-US" sz="800" dirty="0">
                <a:solidFill>
                  <a:schemeClr val="tx2">
                    <a:lumMod val="75000"/>
                  </a:schemeClr>
                </a:solidFill>
                <a:effectLst>
                  <a:outerShdw blurRad="38100" dist="38100" dir="2700000" algn="tl">
                    <a:srgbClr val="000000">
                      <a:alpha val="43137"/>
                    </a:srgbClr>
                  </a:outerShdw>
                </a:effectLst>
              </a:rPr>
              <a:t>+ Smaller is better		++ Larger is better</a:t>
            </a:r>
          </a:p>
        </p:txBody>
      </p:sp>
    </p:spTree>
    <p:extLst>
      <p:ext uri="{BB962C8B-B14F-4D97-AF65-F5344CB8AC3E}">
        <p14:creationId xmlns:p14="http://schemas.microsoft.com/office/powerpoint/2010/main" val="2640330913"/>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7">
                                            <p:graphicEl>
                                              <a:chart seriesIdx="-3" categoryIdx="-3" bldStep="gridLegend"/>
                                            </p:graphicEl>
                                          </p:spTgt>
                                        </p:tgtEl>
                                        <p:attrNameLst>
                                          <p:attrName>style.visibility</p:attrName>
                                        </p:attrNameLst>
                                      </p:cBhvr>
                                      <p:to>
                                        <p:strVal val="visible"/>
                                      </p:to>
                                    </p:set>
                                    <p:anim calcmode="lin" valueType="num">
                                      <p:cBhvr additive="base">
                                        <p:cTn id="17" dur="500" fill="hold"/>
                                        <p:tgtEl>
                                          <p:spTgt spid="7">
                                            <p:graphicEl>
                                              <a:chart seriesIdx="-3" categoryIdx="-3" bldStep="gridLegend"/>
                                            </p:graphicEl>
                                          </p:spTgt>
                                        </p:tgtEl>
                                        <p:attrNameLst>
                                          <p:attrName>ppt_x</p:attrName>
                                        </p:attrNameLst>
                                      </p:cBhvr>
                                      <p:tavLst>
                                        <p:tav tm="0">
                                          <p:val>
                                            <p:strVal val="#ppt_x"/>
                                          </p:val>
                                        </p:tav>
                                        <p:tav tm="100000">
                                          <p:val>
                                            <p:strVal val="#ppt_x"/>
                                          </p:val>
                                        </p:tav>
                                      </p:tavLst>
                                    </p:anim>
                                    <p:anim calcmode="lin" valueType="num">
                                      <p:cBhvr additive="base">
                                        <p:cTn id="18" dur="500" fill="hold"/>
                                        <p:tgtEl>
                                          <p:spTgt spid="7">
                                            <p:graphicEl>
                                              <a:chart seriesIdx="-3" categoryIdx="-3" bldStep="gridLegend"/>
                                            </p:graphicEl>
                                          </p:spTgt>
                                        </p:tgtEl>
                                        <p:attrNameLst>
                                          <p:attrName>ppt_y</p:attrName>
                                        </p:attrNameLst>
                                      </p:cBhvr>
                                      <p:tavLst>
                                        <p:tav tm="0">
                                          <p:val>
                                            <p:strVal val="1+#ppt_h/2"/>
                                          </p:val>
                                        </p:tav>
                                        <p:tav tm="100000">
                                          <p:val>
                                            <p:strVal val="#ppt_y"/>
                                          </p:val>
                                        </p:tav>
                                      </p:tavLst>
                                    </p:anim>
                                  </p:childTnLst>
                                </p:cTn>
                              </p:par>
                            </p:childTnLst>
                          </p:cTn>
                        </p:par>
                        <p:par>
                          <p:cTn id="19" fill="hold">
                            <p:stCondLst>
                              <p:cond delay="500"/>
                            </p:stCondLst>
                            <p:childTnLst>
                              <p:par>
                                <p:cTn id="20" presetID="22" presetClass="entr" presetSubtype="8" fill="hold" grpId="0" nodeType="afterEffect">
                                  <p:stCondLst>
                                    <p:cond delay="0"/>
                                  </p:stCondLst>
                                  <p:childTnLst>
                                    <p:set>
                                      <p:cBhvr>
                                        <p:cTn id="21" dur="1" fill="hold">
                                          <p:stCondLst>
                                            <p:cond delay="0"/>
                                          </p:stCondLst>
                                        </p:cTn>
                                        <p:tgtEl>
                                          <p:spTgt spid="7">
                                            <p:graphicEl>
                                              <a:chart seriesIdx="0" categoryIdx="-4" bldStep="series"/>
                                            </p:graphicEl>
                                          </p:spTgt>
                                        </p:tgtEl>
                                        <p:attrNameLst>
                                          <p:attrName>style.visibility</p:attrName>
                                        </p:attrNameLst>
                                      </p:cBhvr>
                                      <p:to>
                                        <p:strVal val="visible"/>
                                      </p:to>
                                    </p:set>
                                    <p:animEffect transition="in" filter="wipe(left)">
                                      <p:cBhvr>
                                        <p:cTn id="22" dur="500"/>
                                        <p:tgtEl>
                                          <p:spTgt spid="7">
                                            <p:graphicEl>
                                              <a:chart seriesIdx="0" categoryIdx="-4" bldStep="series"/>
                                            </p:graphicEl>
                                          </p:spTgt>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7">
                                            <p:graphicEl>
                                              <a:chart seriesIdx="1" categoryIdx="-4" bldStep="series"/>
                                            </p:graphicEl>
                                          </p:spTgt>
                                        </p:tgtEl>
                                        <p:attrNameLst>
                                          <p:attrName>style.visibility</p:attrName>
                                        </p:attrNameLst>
                                      </p:cBhvr>
                                      <p:to>
                                        <p:strVal val="visible"/>
                                      </p:to>
                                    </p:set>
                                    <p:animEffect transition="in" filter="wipe(left)">
                                      <p:cBhvr>
                                        <p:cTn id="25" dur="500"/>
                                        <p:tgtEl>
                                          <p:spTgt spid="7">
                                            <p:graphicEl>
                                              <a:chart seriesIdx="1" categoryIdx="-4" bldStep="series"/>
                                            </p:graphicEl>
                                          </p:spTgt>
                                        </p:tgtEl>
                                      </p:cBhvr>
                                    </p:animEffect>
                                  </p:childTnLst>
                                </p:cTn>
                              </p:par>
                              <p:par>
                                <p:cTn id="26" presetID="22" presetClass="entr" presetSubtype="8" fill="hold" grpId="0" nodeType="withEffect">
                                  <p:stCondLst>
                                    <p:cond delay="0"/>
                                  </p:stCondLst>
                                  <p:childTnLst>
                                    <p:set>
                                      <p:cBhvr>
                                        <p:cTn id="27" dur="1" fill="hold">
                                          <p:stCondLst>
                                            <p:cond delay="0"/>
                                          </p:stCondLst>
                                        </p:cTn>
                                        <p:tgtEl>
                                          <p:spTgt spid="7">
                                            <p:graphicEl>
                                              <a:chart seriesIdx="2" categoryIdx="-4" bldStep="series"/>
                                            </p:graphicEl>
                                          </p:spTgt>
                                        </p:tgtEl>
                                        <p:attrNameLst>
                                          <p:attrName>style.visibility</p:attrName>
                                        </p:attrNameLst>
                                      </p:cBhvr>
                                      <p:to>
                                        <p:strVal val="visible"/>
                                      </p:to>
                                    </p:set>
                                    <p:animEffect transition="in" filter="wipe(left)">
                                      <p:cBhvr>
                                        <p:cTn id="28" dur="500"/>
                                        <p:tgtEl>
                                          <p:spTgt spid="7">
                                            <p:graphicEl>
                                              <a:chart seriesIdx="2" categoryIdx="-4" bldStep="series"/>
                                            </p:graphicEl>
                                          </p:spTgt>
                                        </p:tgtEl>
                                      </p:cBhvr>
                                    </p:animEffect>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8"/>
                                        </p:tgtEl>
                                        <p:attrNameLst>
                                          <p:attrName>style.visibility</p:attrName>
                                        </p:attrNameLst>
                                      </p:cBhvr>
                                      <p:to>
                                        <p:strVal val="visible"/>
                                      </p:to>
                                    </p:set>
                                    <p:anim calcmode="lin" valueType="num">
                                      <p:cBhvr additive="base">
                                        <p:cTn id="33" dur="500" fill="hold"/>
                                        <p:tgtEl>
                                          <p:spTgt spid="8"/>
                                        </p:tgtEl>
                                        <p:attrNameLst>
                                          <p:attrName>ppt_x</p:attrName>
                                        </p:attrNameLst>
                                      </p:cBhvr>
                                      <p:tavLst>
                                        <p:tav tm="0">
                                          <p:val>
                                            <p:strVal val="#ppt_x"/>
                                          </p:val>
                                        </p:tav>
                                        <p:tav tm="100000">
                                          <p:val>
                                            <p:strVal val="#ppt_x"/>
                                          </p:val>
                                        </p:tav>
                                      </p:tavLst>
                                    </p:anim>
                                    <p:anim calcmode="lin" valueType="num">
                                      <p:cBhvr additive="base">
                                        <p:cTn id="34" dur="500" fill="hold"/>
                                        <p:tgtEl>
                                          <p:spTgt spid="8"/>
                                        </p:tgtEl>
                                        <p:attrNameLst>
                                          <p:attrName>ppt_y</p:attrName>
                                        </p:attrNameLst>
                                      </p:cBhvr>
                                      <p:tavLst>
                                        <p:tav tm="0">
                                          <p:val>
                                            <p:strVal val="1+#ppt_h/2"/>
                                          </p:val>
                                        </p:tav>
                                        <p:tav tm="100000">
                                          <p:val>
                                            <p:strVal val="#ppt_y"/>
                                          </p:val>
                                        </p:tav>
                                      </p:tavLst>
                                    </p:anim>
                                  </p:childTnLst>
                                </p:cTn>
                              </p:par>
                            </p:childTnLst>
                          </p:cTn>
                        </p:par>
                        <p:par>
                          <p:cTn id="35" fill="hold">
                            <p:stCondLst>
                              <p:cond delay="500"/>
                            </p:stCondLst>
                            <p:childTnLst>
                              <p:par>
                                <p:cTn id="36" presetID="10" presetClass="entr" presetSubtype="0" fill="hold" grpId="0" nodeType="after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fade">
                                      <p:cBhvr>
                                        <p:cTn id="3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uiExpand="1">
        <p:bldSub>
          <a:bldChart bld="series"/>
        </p:bldSub>
      </p:bldGraphic>
      <p:bldP spid="9" grpId="0"/>
      <p:bldP spid="1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Cost Avoidance</a:t>
            </a:r>
          </a:p>
        </p:txBody>
      </p:sp>
      <p:sp>
        <p:nvSpPr>
          <p:cNvPr id="4" name="Date Placeholder 3"/>
          <p:cNvSpPr>
            <a:spLocks noGrp="1"/>
          </p:cNvSpPr>
          <p:nvPr>
            <p:ph type="dt" sz="half" idx="10"/>
          </p:nvPr>
        </p:nvSpPr>
        <p:spPr/>
        <p:txBody>
          <a:bodyPr/>
          <a:lstStyle/>
          <a:p>
            <a:fld id="{1EFF16BC-E282-4D8F-9A16-B98B9140188C}" type="datetime3">
              <a:rPr lang="en-US" smtClean="0"/>
              <a:t>9 December 2025</a:t>
            </a:fld>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8</a:t>
            </a:fld>
            <a:endParaRPr lang="en-US" dirty="0"/>
          </a:p>
        </p:txBody>
      </p:sp>
      <p:sp>
        <p:nvSpPr>
          <p:cNvPr id="7" name="TextBox 6"/>
          <p:cNvSpPr txBox="1"/>
          <p:nvPr/>
        </p:nvSpPr>
        <p:spPr>
          <a:xfrm>
            <a:off x="1181490" y="6105141"/>
            <a:ext cx="6781023" cy="230832"/>
          </a:xfrm>
          <a:prstGeom prst="rect">
            <a:avLst/>
          </a:prstGeom>
          <a:noFill/>
        </p:spPr>
        <p:txBody>
          <a:bodyPr wrap="none" rtlCol="0">
            <a:spAutoFit/>
          </a:bodyPr>
          <a:lstStyle/>
          <a:p>
            <a:pPr algn="ctr"/>
            <a:r>
              <a:rPr lang="en-US" sz="900" dirty="0">
                <a:solidFill>
                  <a:schemeClr val="tx2">
                    <a:lumMod val="75000"/>
                  </a:schemeClr>
                </a:solidFill>
                <a:effectLst>
                  <a:outerShdw blurRad="38100" dist="38100" dir="2700000" algn="tl">
                    <a:srgbClr val="000000">
                      <a:alpha val="43137"/>
                    </a:srgbClr>
                  </a:outerShdw>
                </a:effectLst>
              </a:rPr>
              <a:t>NSWC Crane’s Windows assets connected to its unclassified RDT&amp;E network.  Approximately 2057 assets with varying configurations.</a:t>
            </a:r>
          </a:p>
        </p:txBody>
      </p:sp>
      <p:pic>
        <p:nvPicPr>
          <p:cNvPr id="9" name="Content Placeholder 8">
            <a:extLst>
              <a:ext uri="{FF2B5EF4-FFF2-40B4-BE49-F238E27FC236}">
                <a16:creationId xmlns:a16="http://schemas.microsoft.com/office/drawing/2014/main" id="{37F6E034-CFAA-3CF9-1E08-F8EBAA997BB2}"/>
              </a:ext>
            </a:extLst>
          </p:cNvPr>
          <p:cNvPicPr>
            <a:picLocks noGrp="1" noChangeAspect="1"/>
          </p:cNvPicPr>
          <p:nvPr>
            <p:ph idx="1"/>
          </p:nvPr>
        </p:nvPicPr>
        <p:blipFill>
          <a:blip r:embed="rId2"/>
          <a:stretch>
            <a:fillRect/>
          </a:stretch>
        </p:blipFill>
        <p:spPr>
          <a:xfrm>
            <a:off x="911035" y="1319768"/>
            <a:ext cx="7321931" cy="4761389"/>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06320950"/>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stretch>
            <a:fillRect/>
          </a:stretch>
        </p:blipFill>
        <p:spPr>
          <a:xfrm>
            <a:off x="521722" y="1318508"/>
            <a:ext cx="4794250" cy="4819650"/>
          </a:xfrm>
          <a:prstGeom prst="rect">
            <a:avLst/>
          </a:prstGeom>
        </p:spPr>
      </p:pic>
      <p:sp>
        <p:nvSpPr>
          <p:cNvPr id="2" name="Title 1"/>
          <p:cNvSpPr>
            <a:spLocks noGrp="1"/>
          </p:cNvSpPr>
          <p:nvPr>
            <p:ph type="title"/>
          </p:nvPr>
        </p:nvSpPr>
        <p:spPr/>
        <p:txBody>
          <a:bodyPr/>
          <a:lstStyle/>
          <a:p>
            <a:r>
              <a:rPr lang="en-US" dirty="0"/>
              <a:t>User Profile Selection</a:t>
            </a:r>
          </a:p>
        </p:txBody>
      </p:sp>
      <p:sp>
        <p:nvSpPr>
          <p:cNvPr id="3" name="Content Placeholder 2"/>
          <p:cNvSpPr>
            <a:spLocks noGrp="1"/>
          </p:cNvSpPr>
          <p:nvPr>
            <p:ph idx="1"/>
          </p:nvPr>
        </p:nvSpPr>
        <p:spPr>
          <a:xfrm>
            <a:off x="5369562" y="1236790"/>
            <a:ext cx="3391853" cy="4927198"/>
          </a:xfrm>
          <a:effectLst/>
        </p:spPr>
        <p:txBody>
          <a:bodyPr>
            <a:noAutofit/>
          </a:bodyPr>
          <a:lstStyle/>
          <a:p>
            <a:r>
              <a:rPr lang="en-US" sz="1200" dirty="0"/>
              <a:t>Almost all user-based STIG checks direct the inspection of the HKEY_CURRENT_USER registry hive (the currently logged on user).</a:t>
            </a:r>
            <a:br>
              <a:rPr lang="en-US" sz="1200" dirty="0"/>
            </a:br>
            <a:endParaRPr lang="en-US" sz="800" dirty="0"/>
          </a:p>
          <a:p>
            <a:r>
              <a:rPr lang="en-US" sz="1200" dirty="0"/>
              <a:t>Scanning every user profile (NTUSER.DAT) on a system can lead to mass false positives due to how Windows applies user policy settings.</a:t>
            </a:r>
            <a:br>
              <a:rPr lang="en-US" sz="1200" dirty="0"/>
            </a:br>
            <a:endParaRPr lang="en-US" sz="800" dirty="0"/>
          </a:p>
          <a:p>
            <a:r>
              <a:rPr lang="en-US" sz="1200" dirty="0"/>
              <a:t>Evaluate-STIG simulates an administrator / auditor in-person session where the HKCU settings are inspected.</a:t>
            </a:r>
            <a:br>
              <a:rPr lang="en-US" sz="1200" dirty="0"/>
            </a:br>
            <a:endParaRPr lang="en-US" sz="800" dirty="0"/>
          </a:p>
          <a:p>
            <a:r>
              <a:rPr lang="en-US" sz="1200" dirty="0"/>
              <a:t>Evaluate-STIG looks at multiple data points before selecting which user profile to use:</a:t>
            </a:r>
            <a:br>
              <a:rPr lang="en-US" sz="2200" dirty="0"/>
            </a:br>
            <a:endParaRPr lang="en-US" sz="800" dirty="0"/>
          </a:p>
          <a:p>
            <a:pPr marL="792900" lvl="1" indent="-342900">
              <a:buFont typeface="+mj-lt"/>
              <a:buAutoNum type="arabicPeriod"/>
            </a:pPr>
            <a:r>
              <a:rPr lang="en-US" sz="900" dirty="0">
                <a:solidFill>
                  <a:schemeClr val="accent3">
                    <a:lumMod val="75000"/>
                  </a:schemeClr>
                </a:solidFill>
                <a:latin typeface="Consolas" panose="020B0609020204030204" pitchFamily="49" charset="0"/>
              </a:rPr>
              <a:t>Profile that most recently applied GPO is preferred.  This is ideal.</a:t>
            </a:r>
          </a:p>
          <a:p>
            <a:pPr marL="792900" lvl="1" indent="-342900">
              <a:buFont typeface="+mj-lt"/>
              <a:buAutoNum type="arabicPeriod"/>
            </a:pPr>
            <a:r>
              <a:rPr lang="en-US" sz="900" dirty="0">
                <a:solidFill>
                  <a:schemeClr val="accent2">
                    <a:lumMod val="75000"/>
                  </a:schemeClr>
                </a:solidFill>
                <a:latin typeface="Consolas" panose="020B0609020204030204" pitchFamily="49" charset="0"/>
              </a:rPr>
              <a:t>If no profiles have processed GPO, then the profile most recently loaded or NTUSER.DAT last modified.  Risk of mass false positives.</a:t>
            </a:r>
          </a:p>
          <a:p>
            <a:pPr marL="792900" lvl="1" indent="-342900">
              <a:buFont typeface="+mj-lt"/>
              <a:buAutoNum type="arabicPeriod"/>
            </a:pPr>
            <a:r>
              <a:rPr lang="en-US" sz="900" dirty="0">
                <a:solidFill>
                  <a:schemeClr val="accent5">
                    <a:lumMod val="60000"/>
                    <a:lumOff val="40000"/>
                  </a:schemeClr>
                </a:solidFill>
                <a:latin typeface="Consolas" panose="020B0609020204030204" pitchFamily="49" charset="0"/>
              </a:rPr>
              <a:t>If no user has ever logged on, then “.DEFAULT” user profile.  Most likely mass false positives will occur.</a:t>
            </a:r>
          </a:p>
        </p:txBody>
      </p:sp>
      <p:sp>
        <p:nvSpPr>
          <p:cNvPr id="4" name="Date Placeholder 3"/>
          <p:cNvSpPr>
            <a:spLocks noGrp="1"/>
          </p:cNvSpPr>
          <p:nvPr>
            <p:ph type="dt" sz="half" idx="10"/>
          </p:nvPr>
        </p:nvSpPr>
        <p:spPr/>
        <p:txBody>
          <a:bodyPr/>
          <a:lstStyle/>
          <a:p>
            <a:fld id="{1EFF16BC-E282-4D8F-9A16-B98B9140188C}" type="datetime3">
              <a:rPr lang="en-US" smtClean="0"/>
              <a:t>9 December 2025</a:t>
            </a:fld>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9</a:t>
            </a:fld>
            <a:endParaRPr lang="en-US" dirty="0"/>
          </a:p>
        </p:txBody>
      </p:sp>
      <p:sp>
        <p:nvSpPr>
          <p:cNvPr id="7" name="Rectangle 6"/>
          <p:cNvSpPr/>
          <p:nvPr/>
        </p:nvSpPr>
        <p:spPr>
          <a:xfrm>
            <a:off x="2206360" y="2328829"/>
            <a:ext cx="1321453" cy="1090543"/>
          </a:xfrm>
          <a:prstGeom prst="rect">
            <a:avLst/>
          </a:prstGeom>
          <a:noFill/>
          <a:ln w="5080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p:cNvSpPr/>
          <p:nvPr/>
        </p:nvSpPr>
        <p:spPr>
          <a:xfrm>
            <a:off x="2206361" y="3700391"/>
            <a:ext cx="1321453" cy="1090543"/>
          </a:xfrm>
          <a:prstGeom prst="rect">
            <a:avLst/>
          </a:prstGeom>
          <a:noFill/>
          <a:ln w="508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2206361" y="5073447"/>
            <a:ext cx="1321453" cy="1090543"/>
          </a:xfrm>
          <a:prstGeom prst="rect">
            <a:avLst/>
          </a:prstGeom>
          <a:noFill/>
          <a:ln w="508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96777307"/>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 calcmode="lin" valueType="num">
                                      <p:cBhvr additive="base">
                                        <p:cTn id="2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3" presetID="10"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500"/>
                                        <p:tgtEl>
                                          <p:spTgt spid="7"/>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xit" presetSubtype="0" fill="hold" grpId="1" nodeType="clickEffect">
                                  <p:stCondLst>
                                    <p:cond delay="0"/>
                                  </p:stCondLst>
                                  <p:childTnLst>
                                    <p:animEffect transition="out" filter="fade">
                                      <p:cBhvr>
                                        <p:cTn id="29" dur="500"/>
                                        <p:tgtEl>
                                          <p:spTgt spid="7"/>
                                        </p:tgtEl>
                                      </p:cBhvr>
                                    </p:animEffect>
                                    <p:set>
                                      <p:cBhvr>
                                        <p:cTn id="30" dur="1" fill="hold">
                                          <p:stCondLst>
                                            <p:cond delay="499"/>
                                          </p:stCondLst>
                                        </p:cTn>
                                        <p:tgtEl>
                                          <p:spTgt spid="7"/>
                                        </p:tgtEl>
                                        <p:attrNameLst>
                                          <p:attrName>style.visibility</p:attrName>
                                        </p:attrNameLst>
                                      </p:cBhvr>
                                      <p:to>
                                        <p:strVal val="hidden"/>
                                      </p:to>
                                    </p:set>
                                  </p:childTnLst>
                                </p:cTn>
                              </p:par>
                              <p:par>
                                <p:cTn id="31" presetID="2" presetClass="entr" presetSubtype="4" fill="hold" nodeType="withEffect">
                                  <p:stCondLst>
                                    <p:cond delay="0"/>
                                  </p:stCondLst>
                                  <p:childTnLst>
                                    <p:set>
                                      <p:cBhvr>
                                        <p:cTn id="32" dur="1" fill="hold">
                                          <p:stCondLst>
                                            <p:cond delay="0"/>
                                          </p:stCondLst>
                                        </p:cTn>
                                        <p:tgtEl>
                                          <p:spTgt spid="3">
                                            <p:txEl>
                                              <p:pRg st="5" end="5"/>
                                            </p:txEl>
                                          </p:spTgt>
                                        </p:tgtEl>
                                        <p:attrNameLst>
                                          <p:attrName>style.visibility</p:attrName>
                                        </p:attrNameLst>
                                      </p:cBhvr>
                                      <p:to>
                                        <p:strVal val="visible"/>
                                      </p:to>
                                    </p:set>
                                    <p:anim calcmode="lin" valueType="num">
                                      <p:cBhvr additive="base">
                                        <p:cTn id="33"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
                                            <p:txEl>
                                              <p:pRg st="5" end="5"/>
                                            </p:txEl>
                                          </p:spTgt>
                                        </p:tgtEl>
                                        <p:attrNameLst>
                                          <p:attrName>ppt_y</p:attrName>
                                        </p:attrNameLst>
                                      </p:cBhvr>
                                      <p:tavLst>
                                        <p:tav tm="0">
                                          <p:val>
                                            <p:strVal val="1+#ppt_h/2"/>
                                          </p:val>
                                        </p:tav>
                                        <p:tav tm="100000">
                                          <p:val>
                                            <p:strVal val="#ppt_y"/>
                                          </p:val>
                                        </p:tav>
                                      </p:tavLst>
                                    </p:anim>
                                  </p:childTnLst>
                                </p:cTn>
                              </p:par>
                              <p:par>
                                <p:cTn id="35" presetID="10" presetClass="entr" presetSubtype="0" fill="hold" grpId="0" nodeType="with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fade">
                                      <p:cBhvr>
                                        <p:cTn id="37" dur="500"/>
                                        <p:tgtEl>
                                          <p:spTgt spid="8"/>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xit" presetSubtype="0" fill="hold" grpId="1" nodeType="clickEffect">
                                  <p:stCondLst>
                                    <p:cond delay="0"/>
                                  </p:stCondLst>
                                  <p:childTnLst>
                                    <p:animEffect transition="out" filter="fade">
                                      <p:cBhvr>
                                        <p:cTn id="41" dur="500"/>
                                        <p:tgtEl>
                                          <p:spTgt spid="8"/>
                                        </p:tgtEl>
                                      </p:cBhvr>
                                    </p:animEffect>
                                    <p:set>
                                      <p:cBhvr>
                                        <p:cTn id="42" dur="1" fill="hold">
                                          <p:stCondLst>
                                            <p:cond delay="499"/>
                                          </p:stCondLst>
                                        </p:cTn>
                                        <p:tgtEl>
                                          <p:spTgt spid="8"/>
                                        </p:tgtEl>
                                        <p:attrNameLst>
                                          <p:attrName>style.visibility</p:attrName>
                                        </p:attrNameLst>
                                      </p:cBhvr>
                                      <p:to>
                                        <p:strVal val="hidden"/>
                                      </p:to>
                                    </p:set>
                                  </p:childTnLst>
                                </p:cTn>
                              </p:par>
                              <p:par>
                                <p:cTn id="43" presetID="2" presetClass="entr" presetSubtype="4" fill="hold" nodeType="withEffect">
                                  <p:stCondLst>
                                    <p:cond delay="0"/>
                                  </p:stCondLst>
                                  <p:childTnLst>
                                    <p:set>
                                      <p:cBhvr>
                                        <p:cTn id="44" dur="1" fill="hold">
                                          <p:stCondLst>
                                            <p:cond delay="0"/>
                                          </p:stCondLst>
                                        </p:cTn>
                                        <p:tgtEl>
                                          <p:spTgt spid="3">
                                            <p:txEl>
                                              <p:pRg st="6" end="6"/>
                                            </p:txEl>
                                          </p:spTgt>
                                        </p:tgtEl>
                                        <p:attrNameLst>
                                          <p:attrName>style.visibility</p:attrName>
                                        </p:attrNameLst>
                                      </p:cBhvr>
                                      <p:to>
                                        <p:strVal val="visible"/>
                                      </p:to>
                                    </p:set>
                                    <p:anim calcmode="lin" valueType="num">
                                      <p:cBhvr additive="base">
                                        <p:cTn id="45"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3">
                                            <p:txEl>
                                              <p:pRg st="6" end="6"/>
                                            </p:txEl>
                                          </p:spTgt>
                                        </p:tgtEl>
                                        <p:attrNameLst>
                                          <p:attrName>ppt_y</p:attrName>
                                        </p:attrNameLst>
                                      </p:cBhvr>
                                      <p:tavLst>
                                        <p:tav tm="0">
                                          <p:val>
                                            <p:strVal val="1+#ppt_h/2"/>
                                          </p:val>
                                        </p:tav>
                                        <p:tav tm="100000">
                                          <p:val>
                                            <p:strVal val="#ppt_y"/>
                                          </p:val>
                                        </p:tav>
                                      </p:tavLst>
                                    </p:anim>
                                  </p:childTnLst>
                                </p:cTn>
                              </p:par>
                              <p:par>
                                <p:cTn id="47" presetID="10" presetClass="entr" presetSubtype="0" fill="hold" grpId="0" nodeType="withEffect">
                                  <p:stCondLst>
                                    <p:cond delay="0"/>
                                  </p:stCondLst>
                                  <p:childTnLst>
                                    <p:set>
                                      <p:cBhvr>
                                        <p:cTn id="48" dur="1" fill="hold">
                                          <p:stCondLst>
                                            <p:cond delay="0"/>
                                          </p:stCondLst>
                                        </p:cTn>
                                        <p:tgtEl>
                                          <p:spTgt spid="9"/>
                                        </p:tgtEl>
                                        <p:attrNameLst>
                                          <p:attrName>style.visibility</p:attrName>
                                        </p:attrNameLst>
                                      </p:cBhvr>
                                      <p:to>
                                        <p:strVal val="visible"/>
                                      </p:to>
                                    </p:set>
                                    <p:animEffect transition="in" filter="fade">
                                      <p:cBhvr>
                                        <p:cTn id="4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8" grpId="0" animBg="1"/>
      <p:bldP spid="8" grpId="1" animBg="1"/>
      <p:bldP spid="9" grpId="0" animBg="1"/>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
  <a:themeElements>
    <a:clrScheme name="Evaluate-STIG">
      <a:dk1>
        <a:sysClr val="windowText" lastClr="000000"/>
      </a:dk1>
      <a:lt1>
        <a:sysClr val="window" lastClr="FFFFFF"/>
      </a:lt1>
      <a:dk2>
        <a:srgbClr val="212123"/>
      </a:dk2>
      <a:lt2>
        <a:srgbClr val="DADADA"/>
      </a:lt2>
      <a:accent1>
        <a:srgbClr val="38B6FF"/>
      </a:accent1>
      <a:accent2>
        <a:srgbClr val="F2E384"/>
      </a:accent2>
      <a:accent3>
        <a:srgbClr val="95C67C"/>
      </a:accent3>
      <a:accent4>
        <a:srgbClr val="AD9277"/>
      </a:accent4>
      <a:accent5>
        <a:srgbClr val="FF0000"/>
      </a:accent5>
      <a:accent6>
        <a:srgbClr val="AD9D7B"/>
      </a:accent6>
      <a:hlink>
        <a:srgbClr val="0093E9"/>
      </a:hlink>
      <a:folHlink>
        <a:srgbClr val="AA73D4"/>
      </a:folHlink>
    </a:clrScheme>
    <a:fontScheme name="Cambria">
      <a:majorFont>
        <a:latin typeface="Cambria" panose="02040503050406030204"/>
        <a:ea typeface=""/>
        <a:cs typeface=""/>
        <a:font script="Jpan" typeface="HG明朝B"/>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panose="02040503050406030204"/>
        <a:ea typeface=""/>
        <a:cs typeface=""/>
        <a:font script="Jpan" typeface="HG明朝B"/>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3F2DE9A5-64E6-437C-A389-CC4477E817E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Slate</Template>
  <TotalTime>18131</TotalTime>
  <Words>5192</Words>
  <Application>Microsoft Office PowerPoint</Application>
  <PresentationFormat>On-screen Show (4:3)</PresentationFormat>
  <Paragraphs>614</Paragraphs>
  <Slides>35</Slides>
  <Notes>0</Notes>
  <HiddenSlides>0</HiddenSlides>
  <MMClips>0</MMClips>
  <ScaleCrop>false</ScaleCrop>
  <HeadingPairs>
    <vt:vector size="8" baseType="variant">
      <vt:variant>
        <vt:lpstr>Fonts Used</vt:lpstr>
      </vt:variant>
      <vt:variant>
        <vt:i4>9</vt:i4>
      </vt:variant>
      <vt:variant>
        <vt:lpstr>Theme</vt:lpstr>
      </vt:variant>
      <vt:variant>
        <vt:i4>1</vt:i4>
      </vt:variant>
      <vt:variant>
        <vt:lpstr>Slide Titles</vt:lpstr>
      </vt:variant>
      <vt:variant>
        <vt:i4>35</vt:i4>
      </vt:variant>
      <vt:variant>
        <vt:lpstr>Custom Shows</vt:lpstr>
      </vt:variant>
      <vt:variant>
        <vt:i4>4</vt:i4>
      </vt:variant>
    </vt:vector>
  </HeadingPairs>
  <TitlesOfParts>
    <vt:vector size="49" baseType="lpstr">
      <vt:lpstr>Arial</vt:lpstr>
      <vt:lpstr>Calibri</vt:lpstr>
      <vt:lpstr>Calibri Light</vt:lpstr>
      <vt:lpstr>Calisto MT</vt:lpstr>
      <vt:lpstr>Cambria</vt:lpstr>
      <vt:lpstr>Consolas</vt:lpstr>
      <vt:lpstr>Courier New</vt:lpstr>
      <vt:lpstr>Wingdings</vt:lpstr>
      <vt:lpstr>Wingdings 2</vt:lpstr>
      <vt:lpstr>Slate</vt:lpstr>
      <vt:lpstr>PowerPoint Presentation</vt:lpstr>
      <vt:lpstr>Evaluate-STIG</vt:lpstr>
      <vt:lpstr>Some of Our Users</vt:lpstr>
      <vt:lpstr>Checklist Documentation</vt:lpstr>
      <vt:lpstr>Process Comparison</vt:lpstr>
      <vt:lpstr>Completion Comparison</vt:lpstr>
      <vt:lpstr>Real World Comparison</vt:lpstr>
      <vt:lpstr>Cost Avoidance</vt:lpstr>
      <vt:lpstr>User Profile Selection</vt:lpstr>
      <vt:lpstr>System Requirements</vt:lpstr>
      <vt:lpstr>Evaluate-STIG Options</vt:lpstr>
      <vt:lpstr>Evaluate-STIG Options</vt:lpstr>
      <vt:lpstr>Evaluate-STIG Options</vt:lpstr>
      <vt:lpstr>Linux Scans</vt:lpstr>
      <vt:lpstr>Remote Scans</vt:lpstr>
      <vt:lpstr>Windows to Linux Remote Scan Checklist</vt:lpstr>
      <vt:lpstr>Install and Configure SSH - Windows</vt:lpstr>
      <vt:lpstr>Install and Configure SSH - Linux</vt:lpstr>
      <vt:lpstr>Remote Scanning Notes</vt:lpstr>
      <vt:lpstr>Answer Files</vt:lpstr>
      <vt:lpstr>Answer File Development</vt:lpstr>
      <vt:lpstr>Example Answer File</vt:lpstr>
      <vt:lpstr>Example Answer File</vt:lpstr>
      <vt:lpstr>Example Answer File</vt:lpstr>
      <vt:lpstr>Example Answer File</vt:lpstr>
      <vt:lpstr>Answer File Processing</vt:lpstr>
      <vt:lpstr>Answer File Notes</vt:lpstr>
      <vt:lpstr>Versioning and Updates </vt:lpstr>
      <vt:lpstr>Official Approvals</vt:lpstr>
      <vt:lpstr>Supported STIGs (106 currently)</vt:lpstr>
      <vt:lpstr>FIN!</vt:lpstr>
      <vt:lpstr>Agenda – Intro/Basic Usage</vt:lpstr>
      <vt:lpstr>Agenda –Linux &amp; Remote Scans</vt:lpstr>
      <vt:lpstr>Agenda – Answer Files</vt:lpstr>
      <vt:lpstr>Demo</vt:lpstr>
      <vt:lpstr>1. Intro/Basic Usage</vt:lpstr>
      <vt:lpstr>2. Linux Scanning/Remote Scanning</vt:lpstr>
      <vt:lpstr>3. Answer File Deep Dive</vt:lpstr>
      <vt:lpstr>Executive Summary</vt:lpstr>
    </vt:vector>
  </TitlesOfParts>
  <Company>NSWC Crane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Evaluate-stig</dc:title>
  <dc:creator>Daniel C. Ireland</dc:creator>
  <cp:lastModifiedBy>Ireland, Daniel C CIV USN NSWC CD CRANE IN (USA)</cp:lastModifiedBy>
  <cp:revision>365</cp:revision>
  <dcterms:created xsi:type="dcterms:W3CDTF">2023-05-22T15:06:51Z</dcterms:created>
  <dcterms:modified xsi:type="dcterms:W3CDTF">2025-12-09T13:12:48Z</dcterms:modified>
</cp:coreProperties>
</file>